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87" r:id="rId1"/>
  </p:sldMasterIdLst>
  <p:notesMasterIdLst>
    <p:notesMasterId r:id="rId42"/>
  </p:notesMasterIdLst>
  <p:sldIdLst>
    <p:sldId id="11153" r:id="rId2"/>
    <p:sldId id="257" r:id="rId3"/>
    <p:sldId id="11127" r:id="rId4"/>
    <p:sldId id="11126" r:id="rId5"/>
    <p:sldId id="258" r:id="rId6"/>
    <p:sldId id="11130" r:id="rId7"/>
    <p:sldId id="260" r:id="rId8"/>
    <p:sldId id="296" r:id="rId9"/>
    <p:sldId id="11138" r:id="rId10"/>
    <p:sldId id="11139" r:id="rId11"/>
    <p:sldId id="1191" r:id="rId12"/>
    <p:sldId id="1183" r:id="rId13"/>
    <p:sldId id="1190" r:id="rId14"/>
    <p:sldId id="1176" r:id="rId15"/>
    <p:sldId id="11131" r:id="rId16"/>
    <p:sldId id="11123" r:id="rId17"/>
    <p:sldId id="11124" r:id="rId18"/>
    <p:sldId id="11133" r:id="rId19"/>
    <p:sldId id="284" r:id="rId20"/>
    <p:sldId id="11136" r:id="rId21"/>
    <p:sldId id="271" r:id="rId22"/>
    <p:sldId id="11137" r:id="rId23"/>
    <p:sldId id="11128" r:id="rId24"/>
    <p:sldId id="11146" r:id="rId25"/>
    <p:sldId id="11147" r:id="rId26"/>
    <p:sldId id="11148" r:id="rId27"/>
    <p:sldId id="11149" r:id="rId28"/>
    <p:sldId id="11129" r:id="rId29"/>
    <p:sldId id="11150" r:id="rId30"/>
    <p:sldId id="11151" r:id="rId31"/>
    <p:sldId id="11152" r:id="rId32"/>
    <p:sldId id="272" r:id="rId33"/>
    <p:sldId id="11140" r:id="rId34"/>
    <p:sldId id="11141" r:id="rId35"/>
    <p:sldId id="11142" r:id="rId36"/>
    <p:sldId id="259" r:id="rId37"/>
    <p:sldId id="11143" r:id="rId38"/>
    <p:sldId id="261" r:id="rId39"/>
    <p:sldId id="262" r:id="rId40"/>
    <p:sldId id="283" r:id="rId41"/>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20" autoAdjust="0"/>
    <p:restoredTop sz="94513" autoAdjust="0"/>
  </p:normalViewPr>
  <p:slideViewPr>
    <p:cSldViewPr>
      <p:cViewPr varScale="1">
        <p:scale>
          <a:sx n="75" d="100"/>
          <a:sy n="75" d="100"/>
        </p:scale>
        <p:origin x="1068"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81EEE9F-1231-43C4-B442-DF5DBAF35B24}" type="datetimeFigureOut">
              <a:rPr lang="en-US" smtClean="0"/>
              <a:t>11/5/2022</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00E52CB-A63F-40DA-B87F-8DBD655AB8C6}" type="slidenum">
              <a:rPr lang="en-US" smtClean="0"/>
              <a:t>‹#›</a:t>
            </a:fld>
            <a:endParaRPr lang="en-US"/>
          </a:p>
        </p:txBody>
      </p:sp>
    </p:spTree>
    <p:extLst>
      <p:ext uri="{BB962C8B-B14F-4D97-AF65-F5344CB8AC3E}">
        <p14:creationId xmlns:p14="http://schemas.microsoft.com/office/powerpoint/2010/main" val="494673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0E52CB-A63F-40DA-B87F-8DBD655AB8C6}" type="slidenum">
              <a:rPr lang="en-US" smtClean="0"/>
              <a:t>6</a:t>
            </a:fld>
            <a:endParaRPr lang="en-US"/>
          </a:p>
        </p:txBody>
      </p:sp>
    </p:spTree>
    <p:extLst>
      <p:ext uri="{BB962C8B-B14F-4D97-AF65-F5344CB8AC3E}">
        <p14:creationId xmlns:p14="http://schemas.microsoft.com/office/powerpoint/2010/main" val="188706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987DD2-840D-4467-85ED-CC4F9D0E7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179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987DD2-840D-4467-85ED-CC4F9D0E7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05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987DD2-840D-4467-85ED-CC4F9D0E7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39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987DD2-840D-4467-85ED-CC4F9D0E7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77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987DD2-840D-4467-85ED-CC4F9D0E7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54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987DD2-840D-4467-85ED-CC4F9D0E7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64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987DD2-840D-4467-85ED-CC4F9D0E7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605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FFEDCF-CE02-014C-BEE3-EDC481695D75}" type="slidenum">
              <a:rPr lang="en-US" smtClean="0"/>
              <a:t>30</a:t>
            </a:fld>
            <a:endParaRPr lang="en-US"/>
          </a:p>
        </p:txBody>
      </p:sp>
    </p:spTree>
    <p:extLst>
      <p:ext uri="{BB962C8B-B14F-4D97-AF65-F5344CB8AC3E}">
        <p14:creationId xmlns:p14="http://schemas.microsoft.com/office/powerpoint/2010/main" val="3642545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1372027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100323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4085805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2067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1935601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9530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2814360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1987968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148465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189557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317503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99828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326722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455586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E2B73B-1649-344D-B014-DC52182A4C36}" type="slidenum">
              <a:rPr lang="en-US" smtClean="0"/>
              <a:t>‹#›</a:t>
            </a:fld>
            <a:endParaRPr lang="en-US" dirty="0"/>
          </a:p>
        </p:txBody>
      </p:sp>
      <p:cxnSp>
        <p:nvCxnSpPr>
          <p:cNvPr id="5" name="Straight Connector 4"/>
          <p:cNvCxnSpPr/>
          <p:nvPr userDrawn="1"/>
        </p:nvCxnSpPr>
        <p:spPr>
          <a:xfrm>
            <a:off x="425517" y="734840"/>
            <a:ext cx="8428776"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6" name="Rectangle 5"/>
          <p:cNvSpPr/>
          <p:nvPr userDrawn="1"/>
        </p:nvSpPr>
        <p:spPr>
          <a:xfrm>
            <a:off x="425517" y="804333"/>
            <a:ext cx="8428776" cy="330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517" y="247151"/>
            <a:ext cx="3657600" cy="280416"/>
          </a:xfrm>
          <a:prstGeom prst="rect">
            <a:avLst/>
          </a:prstGeom>
        </p:spPr>
      </p:pic>
    </p:spTree>
    <p:extLst>
      <p:ext uri="{BB962C8B-B14F-4D97-AF65-F5344CB8AC3E}">
        <p14:creationId xmlns:p14="http://schemas.microsoft.com/office/powerpoint/2010/main" val="233239348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1643455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0F881F6-EEB9-D84C-A48E-1470C894CC8D}" type="datetimeFigureOut">
              <a:rPr lang="en-US" smtClean="0"/>
              <a:t>11/5/2022</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endParaRPr lang="en-US" dirty="0"/>
          </a:p>
        </p:txBody>
      </p:sp>
      <p:sp>
        <p:nvSpPr>
          <p:cNvPr id="7" name="Slide Number Placeholder 6"/>
          <p:cNvSpPr>
            <a:spLocks noGrp="1"/>
          </p:cNvSpPr>
          <p:nvPr>
            <p:ph type="sldNum" sz="quarter" idx="12"/>
          </p:nvPr>
        </p:nvSpPr>
        <p:spPr/>
        <p:txBody>
          <a:bodyPr/>
          <a:lstStyle/>
          <a:p>
            <a:fld id="{3AE2B73B-1649-344D-B014-DC52182A4C36}" type="slidenum">
              <a:rPr lang="en-US" smtClean="0"/>
              <a:t>‹#›</a:t>
            </a:fld>
            <a:endParaRPr lang="en-US" dirty="0"/>
          </a:p>
        </p:txBody>
      </p:sp>
    </p:spTree>
    <p:extLst>
      <p:ext uri="{BB962C8B-B14F-4D97-AF65-F5344CB8AC3E}">
        <p14:creationId xmlns:p14="http://schemas.microsoft.com/office/powerpoint/2010/main" val="788391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0F881F6-EEB9-D84C-A48E-1470C894CC8D}" type="datetimeFigureOut">
              <a:rPr lang="en-US" smtClean="0"/>
              <a:t>11/5/2022</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3AE2B73B-1649-344D-B014-DC52182A4C36}" type="slidenum">
              <a:rPr lang="en-US" smtClean="0"/>
              <a:t>‹#›</a:t>
            </a:fld>
            <a:endParaRPr lang="en-US" dirty="0"/>
          </a:p>
        </p:txBody>
      </p:sp>
    </p:spTree>
    <p:extLst>
      <p:ext uri="{BB962C8B-B14F-4D97-AF65-F5344CB8AC3E}">
        <p14:creationId xmlns:p14="http://schemas.microsoft.com/office/powerpoint/2010/main" val="2028175805"/>
      </p:ext>
    </p:extLst>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hyperlink" Target="https://urldefense.proofpoint.com/v2/url?u=https-3A__app.truelook.cloud_video-3Fcode-3D86hjj17igwl3a725lhuz5r11n-26firstName-3DChris-26lastName-3DRubio-26email-3Dchris.rubio-2540tempursealy.com&amp;d=DwMCaQ&amp;c=_TqM8tQdILzUleMCgpF7JIx55dUfyi6Qzmy6SV_OJHw&amp;r=IYS3Wkh3k_13a9DFra4b3sY4s05pI858m_OfRbWDrDM&amp;m=XVzidYUiCmXMsLJbU3c8pgYy2_GHBr2R07iRhTdLMLDSU5xW-VBStn8Y-xIu-tW6&amp;s=OTxd4KEODPX2EEwzCD5edcFgctn7sfaJu8Mhft2lBVg&amp;e=" TargetMode="Externa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01000" cy="3505200"/>
          </a:xfrm>
        </p:spPr>
        <p:txBody>
          <a:bodyPr>
            <a:normAutofit/>
          </a:bodyPr>
          <a:lstStyle/>
          <a:p>
            <a:pPr algn="ctr"/>
            <a:r>
              <a:rPr lang="en-US" dirty="0"/>
              <a:t>MONTGOMERY COUNTY REDEVELOPMENT COMMISSION </a:t>
            </a:r>
            <a:br>
              <a:rPr lang="en-US" dirty="0"/>
            </a:br>
            <a:r>
              <a:rPr lang="en-US" dirty="0"/>
              <a:t>ANNUAL MEETING</a:t>
            </a:r>
          </a:p>
        </p:txBody>
      </p:sp>
      <p:sp>
        <p:nvSpPr>
          <p:cNvPr id="4" name="TextBox 3"/>
          <p:cNvSpPr txBox="1"/>
          <p:nvPr/>
        </p:nvSpPr>
        <p:spPr>
          <a:xfrm>
            <a:off x="2819400" y="4191000"/>
            <a:ext cx="2819400" cy="369332"/>
          </a:xfrm>
          <a:prstGeom prst="rect">
            <a:avLst/>
          </a:prstGeom>
          <a:noFill/>
        </p:spPr>
        <p:txBody>
          <a:bodyPr wrap="square" rtlCol="0">
            <a:spAutoFit/>
          </a:bodyPr>
          <a:lstStyle/>
          <a:p>
            <a:pPr algn="ctr"/>
            <a:r>
              <a:rPr lang="en-US" dirty="0"/>
              <a:t>November 9, 2022</a:t>
            </a:r>
          </a:p>
        </p:txBody>
      </p:sp>
    </p:spTree>
    <p:extLst>
      <p:ext uri="{BB962C8B-B14F-4D97-AF65-F5344CB8AC3E}">
        <p14:creationId xmlns:p14="http://schemas.microsoft.com/office/powerpoint/2010/main" val="111468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2B73B-1649-344D-B014-DC52182A4C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792F5A79-3070-44CE-B911-35E0840336CC}"/>
              </a:ext>
            </a:extLst>
          </p:cNvPr>
          <p:cNvSpPr txBox="1"/>
          <p:nvPr/>
        </p:nvSpPr>
        <p:spPr>
          <a:xfrm>
            <a:off x="409341" y="808653"/>
            <a:ext cx="84423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Building Progress</a:t>
            </a:r>
          </a:p>
        </p:txBody>
      </p:sp>
      <p:pic>
        <p:nvPicPr>
          <p:cNvPr id="5" name="Picture 4">
            <a:extLst>
              <a:ext uri="{FF2B5EF4-FFF2-40B4-BE49-F238E27FC236}">
                <a16:creationId xmlns:a16="http://schemas.microsoft.com/office/drawing/2014/main" id="{A8D20A56-5B01-40E7-B8B5-0FE921BC0D34}"/>
              </a:ext>
            </a:extLst>
          </p:cNvPr>
          <p:cNvPicPr>
            <a:picLocks noChangeAspect="1"/>
          </p:cNvPicPr>
          <p:nvPr/>
        </p:nvPicPr>
        <p:blipFill>
          <a:blip r:embed="rId3"/>
          <a:stretch>
            <a:fillRect/>
          </a:stretch>
        </p:blipFill>
        <p:spPr>
          <a:xfrm>
            <a:off x="2240904" y="1141299"/>
            <a:ext cx="4557829" cy="2834969"/>
          </a:xfrm>
          <a:prstGeom prst="rect">
            <a:avLst/>
          </a:prstGeom>
        </p:spPr>
      </p:pic>
      <p:pic>
        <p:nvPicPr>
          <p:cNvPr id="8" name="Picture 7">
            <a:extLst>
              <a:ext uri="{FF2B5EF4-FFF2-40B4-BE49-F238E27FC236}">
                <a16:creationId xmlns:a16="http://schemas.microsoft.com/office/drawing/2014/main" id="{07EF3D15-D995-4FBD-8121-A54E9A953930}"/>
              </a:ext>
            </a:extLst>
          </p:cNvPr>
          <p:cNvPicPr>
            <a:picLocks noChangeAspect="1"/>
          </p:cNvPicPr>
          <p:nvPr/>
        </p:nvPicPr>
        <p:blipFill>
          <a:blip r:embed="rId4"/>
          <a:stretch>
            <a:fillRect/>
          </a:stretch>
        </p:blipFill>
        <p:spPr>
          <a:xfrm>
            <a:off x="2240904" y="3958117"/>
            <a:ext cx="4557829" cy="2834969"/>
          </a:xfrm>
          <a:prstGeom prst="rect">
            <a:avLst/>
          </a:prstGeom>
        </p:spPr>
      </p:pic>
    </p:spTree>
    <p:extLst>
      <p:ext uri="{BB962C8B-B14F-4D97-AF65-F5344CB8AC3E}">
        <p14:creationId xmlns:p14="http://schemas.microsoft.com/office/powerpoint/2010/main" val="282503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2B73B-1649-344D-B014-DC52182A4C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0E3F7DEB-76E9-428E-91CE-75A031B260B8}"/>
              </a:ext>
            </a:extLst>
          </p:cNvPr>
          <p:cNvSpPr txBox="1"/>
          <p:nvPr/>
        </p:nvSpPr>
        <p:spPr>
          <a:xfrm>
            <a:off x="533008" y="794472"/>
            <a:ext cx="77017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Building Progress</a:t>
            </a:r>
          </a:p>
        </p:txBody>
      </p:sp>
      <p:pic>
        <p:nvPicPr>
          <p:cNvPr id="7" name="Picture 6">
            <a:extLst>
              <a:ext uri="{FF2B5EF4-FFF2-40B4-BE49-F238E27FC236}">
                <a16:creationId xmlns:a16="http://schemas.microsoft.com/office/drawing/2014/main" id="{E32B1432-7FBE-4C58-A076-FA309840EEA8}"/>
              </a:ext>
            </a:extLst>
          </p:cNvPr>
          <p:cNvPicPr>
            <a:picLocks noChangeAspect="1"/>
          </p:cNvPicPr>
          <p:nvPr/>
        </p:nvPicPr>
        <p:blipFill>
          <a:blip r:embed="rId3"/>
          <a:stretch>
            <a:fillRect/>
          </a:stretch>
        </p:blipFill>
        <p:spPr>
          <a:xfrm>
            <a:off x="4080296" y="3883025"/>
            <a:ext cx="4777954" cy="2838450"/>
          </a:xfrm>
          <a:prstGeom prst="rect">
            <a:avLst/>
          </a:prstGeom>
        </p:spPr>
      </p:pic>
      <p:pic>
        <p:nvPicPr>
          <p:cNvPr id="10" name="Picture 9">
            <a:extLst>
              <a:ext uri="{FF2B5EF4-FFF2-40B4-BE49-F238E27FC236}">
                <a16:creationId xmlns:a16="http://schemas.microsoft.com/office/drawing/2014/main" id="{215F10EF-D151-4AE9-8557-FA2CA0214385}"/>
              </a:ext>
            </a:extLst>
          </p:cNvPr>
          <p:cNvPicPr>
            <a:picLocks noChangeAspect="1"/>
          </p:cNvPicPr>
          <p:nvPr/>
        </p:nvPicPr>
        <p:blipFill>
          <a:blip r:embed="rId4"/>
          <a:stretch>
            <a:fillRect/>
          </a:stretch>
        </p:blipFill>
        <p:spPr>
          <a:xfrm>
            <a:off x="4832613" y="1149349"/>
            <a:ext cx="4035925" cy="2490997"/>
          </a:xfrm>
          <a:prstGeom prst="rect">
            <a:avLst/>
          </a:prstGeom>
        </p:spPr>
      </p:pic>
      <p:pic>
        <p:nvPicPr>
          <p:cNvPr id="12" name="Picture 11">
            <a:extLst>
              <a:ext uri="{FF2B5EF4-FFF2-40B4-BE49-F238E27FC236}">
                <a16:creationId xmlns:a16="http://schemas.microsoft.com/office/drawing/2014/main" id="{3434D00B-89D2-4A65-870F-BC768EE96488}"/>
              </a:ext>
            </a:extLst>
          </p:cNvPr>
          <p:cNvPicPr>
            <a:picLocks noChangeAspect="1"/>
          </p:cNvPicPr>
          <p:nvPr/>
        </p:nvPicPr>
        <p:blipFill>
          <a:blip r:embed="rId5"/>
          <a:stretch>
            <a:fillRect/>
          </a:stretch>
        </p:blipFill>
        <p:spPr>
          <a:xfrm>
            <a:off x="421472" y="3640346"/>
            <a:ext cx="8436775" cy="1222169"/>
          </a:xfrm>
          <a:prstGeom prst="rect">
            <a:avLst/>
          </a:prstGeom>
        </p:spPr>
      </p:pic>
      <p:pic>
        <p:nvPicPr>
          <p:cNvPr id="15" name="Picture 14">
            <a:extLst>
              <a:ext uri="{FF2B5EF4-FFF2-40B4-BE49-F238E27FC236}">
                <a16:creationId xmlns:a16="http://schemas.microsoft.com/office/drawing/2014/main" id="{64CF0C69-2E26-4E4B-A6CD-F8F4327DABBC}"/>
              </a:ext>
            </a:extLst>
          </p:cNvPr>
          <p:cNvPicPr>
            <a:picLocks noChangeAspect="1"/>
          </p:cNvPicPr>
          <p:nvPr/>
        </p:nvPicPr>
        <p:blipFill>
          <a:blip r:embed="rId6"/>
          <a:stretch>
            <a:fillRect/>
          </a:stretch>
        </p:blipFill>
        <p:spPr>
          <a:xfrm>
            <a:off x="421472" y="1149349"/>
            <a:ext cx="4411141" cy="2490997"/>
          </a:xfrm>
          <a:prstGeom prst="rect">
            <a:avLst/>
          </a:prstGeom>
        </p:spPr>
      </p:pic>
      <p:pic>
        <p:nvPicPr>
          <p:cNvPr id="17" name="Picture 16">
            <a:extLst>
              <a:ext uri="{FF2B5EF4-FFF2-40B4-BE49-F238E27FC236}">
                <a16:creationId xmlns:a16="http://schemas.microsoft.com/office/drawing/2014/main" id="{4FD1A293-7DCF-4DAF-94BB-A03CF1ED317F}"/>
              </a:ext>
            </a:extLst>
          </p:cNvPr>
          <p:cNvPicPr>
            <a:picLocks noChangeAspect="1"/>
          </p:cNvPicPr>
          <p:nvPr/>
        </p:nvPicPr>
        <p:blipFill>
          <a:blip r:embed="rId7"/>
          <a:stretch>
            <a:fillRect/>
          </a:stretch>
        </p:blipFill>
        <p:spPr>
          <a:xfrm>
            <a:off x="411181" y="4862515"/>
            <a:ext cx="3669114" cy="1857732"/>
          </a:xfrm>
          <a:prstGeom prst="rect">
            <a:avLst/>
          </a:prstGeom>
        </p:spPr>
      </p:pic>
    </p:spTree>
    <p:extLst>
      <p:ext uri="{BB962C8B-B14F-4D97-AF65-F5344CB8AC3E}">
        <p14:creationId xmlns:p14="http://schemas.microsoft.com/office/powerpoint/2010/main" val="3973055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2B73B-1649-344D-B014-DC52182A4C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0E3F7DEB-76E9-428E-91CE-75A031B260B8}"/>
              </a:ext>
            </a:extLst>
          </p:cNvPr>
          <p:cNvSpPr txBox="1"/>
          <p:nvPr/>
        </p:nvSpPr>
        <p:spPr>
          <a:xfrm>
            <a:off x="533008" y="794472"/>
            <a:ext cx="55725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Building Progress</a:t>
            </a:r>
          </a:p>
        </p:txBody>
      </p:sp>
      <p:pic>
        <p:nvPicPr>
          <p:cNvPr id="6" name="Picture 5">
            <a:extLst>
              <a:ext uri="{FF2B5EF4-FFF2-40B4-BE49-F238E27FC236}">
                <a16:creationId xmlns:a16="http://schemas.microsoft.com/office/drawing/2014/main" id="{EFC128DF-60B0-4354-A1E7-EF56CABB69F8}"/>
              </a:ext>
            </a:extLst>
          </p:cNvPr>
          <p:cNvPicPr>
            <a:picLocks noChangeAspect="1"/>
          </p:cNvPicPr>
          <p:nvPr/>
        </p:nvPicPr>
        <p:blipFill>
          <a:blip r:embed="rId3"/>
          <a:stretch>
            <a:fillRect/>
          </a:stretch>
        </p:blipFill>
        <p:spPr>
          <a:xfrm>
            <a:off x="4743842" y="1163804"/>
            <a:ext cx="4106860" cy="2825750"/>
          </a:xfrm>
          <a:prstGeom prst="rect">
            <a:avLst/>
          </a:prstGeom>
        </p:spPr>
      </p:pic>
      <p:pic>
        <p:nvPicPr>
          <p:cNvPr id="14" name="Picture 13">
            <a:extLst>
              <a:ext uri="{FF2B5EF4-FFF2-40B4-BE49-F238E27FC236}">
                <a16:creationId xmlns:a16="http://schemas.microsoft.com/office/drawing/2014/main" id="{11F62F68-847F-4713-83D0-9E184124C34F}"/>
              </a:ext>
            </a:extLst>
          </p:cNvPr>
          <p:cNvPicPr>
            <a:picLocks noChangeAspect="1"/>
          </p:cNvPicPr>
          <p:nvPr/>
        </p:nvPicPr>
        <p:blipFill>
          <a:blip r:embed="rId4"/>
          <a:stretch>
            <a:fillRect/>
          </a:stretch>
        </p:blipFill>
        <p:spPr>
          <a:xfrm>
            <a:off x="432218" y="3708401"/>
            <a:ext cx="4324235" cy="3081504"/>
          </a:xfrm>
          <a:prstGeom prst="rect">
            <a:avLst/>
          </a:prstGeom>
        </p:spPr>
      </p:pic>
      <p:sp>
        <p:nvSpPr>
          <p:cNvPr id="9" name="Rectangle 8">
            <a:extLst>
              <a:ext uri="{FF2B5EF4-FFF2-40B4-BE49-F238E27FC236}">
                <a16:creationId xmlns:a16="http://schemas.microsoft.com/office/drawing/2014/main" id="{DD39EC21-3F10-4DE6-8ACD-0683E50F6385}"/>
              </a:ext>
            </a:extLst>
          </p:cNvPr>
          <p:cNvSpPr/>
          <p:nvPr/>
        </p:nvSpPr>
        <p:spPr>
          <a:xfrm>
            <a:off x="6105525" y="785674"/>
            <a:ext cx="4572000" cy="33855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sng"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mn-cs"/>
                <a:hlinkClick r:id="rId5">
                  <a:extLst>
                    <a:ext uri="{A12FA001-AC4F-418D-AE19-62706E023703}">
                      <ahyp:hlinkClr xmlns:ahyp="http://schemas.microsoft.com/office/drawing/2018/hyperlinkcolor" val="tx"/>
                    </a:ext>
                  </a:extLst>
                </a:hlinkClick>
              </a:rPr>
              <a:t>Delta Time Lapse - building</a:t>
            </a:r>
            <a:endParaRPr kumimoji="0" lang="en-US" sz="1600" b="0" i="0" u="none" strike="noStrike" kern="1200" cap="none" spc="0" normalizeH="0" baseline="0" noProof="0" dirty="0">
              <a:ln>
                <a:noFill/>
              </a:ln>
              <a:solidFill>
                <a:srgbClr val="0000FF"/>
              </a:solidFill>
              <a:effectLst/>
              <a:uLnTx/>
              <a:uFillTx/>
              <a:latin typeface="Calibri"/>
              <a:ea typeface="+mn-ea"/>
              <a:cs typeface="Calibri"/>
            </a:endParaRPr>
          </a:p>
        </p:txBody>
      </p:sp>
      <p:pic>
        <p:nvPicPr>
          <p:cNvPr id="12" name="Picture 11" descr="A picture containing building, empty, several&#10;&#10;Description automatically generated">
            <a:extLst>
              <a:ext uri="{FF2B5EF4-FFF2-40B4-BE49-F238E27FC236}">
                <a16:creationId xmlns:a16="http://schemas.microsoft.com/office/drawing/2014/main" id="{BA06BFB8-FE16-499B-B99C-626764A6DA05}"/>
              </a:ext>
            </a:extLst>
          </p:cNvPr>
          <p:cNvPicPr>
            <a:picLocks noChangeAspect="1"/>
          </p:cNvPicPr>
          <p:nvPr/>
        </p:nvPicPr>
        <p:blipFill rotWithShape="1">
          <a:blip r:embed="rId6"/>
          <a:srcRect t="12674" b="31147"/>
          <a:stretch/>
        </p:blipFill>
        <p:spPr>
          <a:xfrm>
            <a:off x="4743843" y="3989554"/>
            <a:ext cx="4106860" cy="2800350"/>
          </a:xfrm>
          <a:prstGeom prst="rect">
            <a:avLst/>
          </a:prstGeom>
        </p:spPr>
      </p:pic>
      <p:pic>
        <p:nvPicPr>
          <p:cNvPr id="13" name="Picture 12" descr="A picture containing several&#10;&#10;Description automatically generated">
            <a:extLst>
              <a:ext uri="{FF2B5EF4-FFF2-40B4-BE49-F238E27FC236}">
                <a16:creationId xmlns:a16="http://schemas.microsoft.com/office/drawing/2014/main" id="{E4D761CD-E0A0-4B63-B891-F0722600A608}"/>
              </a:ext>
            </a:extLst>
          </p:cNvPr>
          <p:cNvPicPr>
            <a:picLocks noChangeAspect="1"/>
          </p:cNvPicPr>
          <p:nvPr/>
        </p:nvPicPr>
        <p:blipFill rotWithShape="1">
          <a:blip r:embed="rId7"/>
          <a:srcRect t="18030" b="37501"/>
          <a:stretch/>
        </p:blipFill>
        <p:spPr>
          <a:xfrm>
            <a:off x="432218" y="1163804"/>
            <a:ext cx="4311623" cy="2544596"/>
          </a:xfrm>
          <a:prstGeom prst="rect">
            <a:avLst/>
          </a:prstGeom>
        </p:spPr>
      </p:pic>
    </p:spTree>
    <p:extLst>
      <p:ext uri="{BB962C8B-B14F-4D97-AF65-F5344CB8AC3E}">
        <p14:creationId xmlns:p14="http://schemas.microsoft.com/office/powerpoint/2010/main" val="369735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2B73B-1649-344D-B014-DC52182A4C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0E3F7DEB-76E9-428E-91CE-75A031B260B8}"/>
              </a:ext>
            </a:extLst>
          </p:cNvPr>
          <p:cNvSpPr txBox="1"/>
          <p:nvPr/>
        </p:nvSpPr>
        <p:spPr>
          <a:xfrm>
            <a:off x="533008" y="794472"/>
            <a:ext cx="77017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Recruiting &amp; Training Center</a:t>
            </a:r>
          </a:p>
        </p:txBody>
      </p:sp>
      <p:pic>
        <p:nvPicPr>
          <p:cNvPr id="5" name="Picture 4">
            <a:extLst>
              <a:ext uri="{FF2B5EF4-FFF2-40B4-BE49-F238E27FC236}">
                <a16:creationId xmlns:a16="http://schemas.microsoft.com/office/drawing/2014/main" id="{CB8D12E9-C7DF-42A3-8510-043E5CA6E2D3}"/>
              </a:ext>
            </a:extLst>
          </p:cNvPr>
          <p:cNvPicPr>
            <a:picLocks noChangeAspect="1"/>
          </p:cNvPicPr>
          <p:nvPr/>
        </p:nvPicPr>
        <p:blipFill>
          <a:blip r:embed="rId3"/>
          <a:stretch>
            <a:fillRect/>
          </a:stretch>
        </p:blipFill>
        <p:spPr>
          <a:xfrm>
            <a:off x="5088524" y="1838116"/>
            <a:ext cx="3598276" cy="3583752"/>
          </a:xfrm>
          <a:prstGeom prst="rect">
            <a:avLst/>
          </a:prstGeom>
        </p:spPr>
      </p:pic>
      <p:pic>
        <p:nvPicPr>
          <p:cNvPr id="9" name="Picture 8">
            <a:extLst>
              <a:ext uri="{FF2B5EF4-FFF2-40B4-BE49-F238E27FC236}">
                <a16:creationId xmlns:a16="http://schemas.microsoft.com/office/drawing/2014/main" id="{0F181B27-9860-4412-AFAE-5B815699D38A}"/>
              </a:ext>
            </a:extLst>
          </p:cNvPr>
          <p:cNvPicPr>
            <a:picLocks noChangeAspect="1"/>
          </p:cNvPicPr>
          <p:nvPr/>
        </p:nvPicPr>
        <p:blipFill>
          <a:blip r:embed="rId4"/>
          <a:stretch>
            <a:fillRect/>
          </a:stretch>
        </p:blipFill>
        <p:spPr>
          <a:xfrm>
            <a:off x="688873" y="3608747"/>
            <a:ext cx="4137127" cy="2767841"/>
          </a:xfrm>
          <a:prstGeom prst="rect">
            <a:avLst/>
          </a:prstGeom>
        </p:spPr>
      </p:pic>
      <p:sp>
        <p:nvSpPr>
          <p:cNvPr id="12" name="TextBox 11">
            <a:extLst>
              <a:ext uri="{FF2B5EF4-FFF2-40B4-BE49-F238E27FC236}">
                <a16:creationId xmlns:a16="http://schemas.microsoft.com/office/drawing/2014/main" id="{642A44BD-614C-4D48-847D-0CA673107839}"/>
              </a:ext>
            </a:extLst>
          </p:cNvPr>
          <p:cNvSpPr txBox="1"/>
          <p:nvPr/>
        </p:nvSpPr>
        <p:spPr>
          <a:xfrm>
            <a:off x="360754" y="1388937"/>
            <a:ext cx="6119559" cy="283154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Save-a-Lot grocery store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Focus on recruitment + training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Core team to transition to main plant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Installed assembly equipment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610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418907"/>
            <a:ext cx="9144000" cy="4571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02" y="2012327"/>
            <a:ext cx="2406927" cy="2412644"/>
          </a:xfrm>
          <a:prstGeom prst="rect">
            <a:avLst/>
          </a:prstGeom>
        </p:spPr>
      </p:pic>
      <p:sp>
        <p:nvSpPr>
          <p:cNvPr id="4" name="TextBox 3"/>
          <p:cNvSpPr txBox="1"/>
          <p:nvPr/>
        </p:nvSpPr>
        <p:spPr>
          <a:xfrm>
            <a:off x="7510584" y="6498458"/>
            <a:ext cx="117621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4812023" y="6532290"/>
            <a:ext cx="2074607" cy="25391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For Tempur Sealy Employees Only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6529235"/>
            <a:ext cx="3657600" cy="280416"/>
          </a:xfrm>
          <a:prstGeom prst="rect">
            <a:avLst/>
          </a:prstGeom>
        </p:spPr>
      </p:pic>
      <p:sp>
        <p:nvSpPr>
          <p:cNvPr id="9" name="Title 1"/>
          <p:cNvSpPr txBox="1">
            <a:spLocks/>
          </p:cNvSpPr>
          <p:nvPr/>
        </p:nvSpPr>
        <p:spPr>
          <a:xfrm>
            <a:off x="2938908" y="2794364"/>
            <a:ext cx="6457445" cy="8485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F497D"/>
                </a:solidFill>
                <a:effectLst/>
                <a:uLnTx/>
                <a:uFillTx/>
                <a:latin typeface="Calibri"/>
                <a:ea typeface="+mj-ea"/>
                <a:cs typeface="Times New Roman" panose="02020603050405020304" pitchFamily="18" charset="0"/>
              </a:rPr>
              <a:t>Questions?</a:t>
            </a:r>
            <a:endParaRPr kumimoji="0" lang="en-US" sz="5400" b="0" i="0" u="none" strike="noStrike" kern="1200" cap="none" spc="0" normalizeH="0" baseline="0" noProof="0" dirty="0">
              <a:ln>
                <a:noFill/>
              </a:ln>
              <a:solidFill>
                <a:srgbClr val="1F497D"/>
              </a:solidFill>
              <a:effectLst/>
              <a:uLnTx/>
              <a:uFillTx/>
              <a:latin typeface="Calibri"/>
              <a:ea typeface="+mj-ea"/>
              <a:cs typeface="Times New Roman" panose="02020603050405020304" pitchFamily="18" charset="0"/>
            </a:endParaRPr>
          </a:p>
        </p:txBody>
      </p:sp>
    </p:spTree>
    <p:extLst>
      <p:ext uri="{BB962C8B-B14F-4D97-AF65-F5344CB8AC3E}">
        <p14:creationId xmlns:p14="http://schemas.microsoft.com/office/powerpoint/2010/main" val="2308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CC1DF3-93D7-4DBD-A494-7CF2AAC92B99}"/>
              </a:ext>
            </a:extLst>
          </p:cNvPr>
          <p:cNvSpPr txBox="1"/>
          <p:nvPr/>
        </p:nvSpPr>
        <p:spPr>
          <a:xfrm>
            <a:off x="1981200" y="2209800"/>
            <a:ext cx="5029200" cy="954107"/>
          </a:xfrm>
          <a:prstGeom prst="rect">
            <a:avLst/>
          </a:prstGeom>
          <a:pattFill prst="pct90">
            <a:fgClr>
              <a:schemeClr val="bg2"/>
            </a:fgClr>
            <a:bgClr>
              <a:schemeClr val="bg1"/>
            </a:bgClr>
          </a:pattFill>
        </p:spPr>
        <p:txBody>
          <a:bodyPr wrap="square" rtlCol="0">
            <a:spAutoFit/>
          </a:bodyPr>
          <a:lstStyle/>
          <a:p>
            <a:pPr algn="ctr"/>
            <a:r>
              <a:rPr lang="en-US" sz="3200" b="1" dirty="0">
                <a:latin typeface="Calibri" panose="020F0502020204030204" pitchFamily="34" charset="0"/>
                <a:cs typeface="Calibri" panose="020F0502020204030204" pitchFamily="34" charset="0"/>
              </a:rPr>
              <a:t>Capitol Improvement Plan</a:t>
            </a:r>
          </a:p>
          <a:p>
            <a:pPr algn="ctr"/>
            <a:r>
              <a:rPr lang="en-US" sz="2200" dirty="0">
                <a:latin typeface="Calibri Light" panose="020F0302020204030204" pitchFamily="34" charset="0"/>
                <a:cs typeface="Calibri Light" panose="020F0302020204030204" pitchFamily="34" charset="0"/>
              </a:rPr>
              <a:t>Commissioner John Frey</a:t>
            </a:r>
          </a:p>
        </p:txBody>
      </p:sp>
    </p:spTree>
    <p:extLst>
      <p:ext uri="{BB962C8B-B14F-4D97-AF65-F5344CB8AC3E}">
        <p14:creationId xmlns:p14="http://schemas.microsoft.com/office/powerpoint/2010/main" val="63728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F07C-CEAE-C509-D1C3-5D1A1852579B}"/>
              </a:ext>
            </a:extLst>
          </p:cNvPr>
          <p:cNvSpPr>
            <a:spLocks noGrp="1"/>
          </p:cNvSpPr>
          <p:nvPr>
            <p:ph type="title"/>
          </p:nvPr>
        </p:nvSpPr>
        <p:spPr>
          <a:xfrm>
            <a:off x="1905000" y="228600"/>
            <a:ext cx="4541520" cy="861774"/>
          </a:xfrm>
        </p:spPr>
        <p:txBody>
          <a:bodyPr/>
          <a:lstStyle/>
          <a:p>
            <a:pPr algn="ctr"/>
            <a:r>
              <a:rPr lang="en-US" sz="2000" b="1" dirty="0"/>
              <a:t>Comfort Drive Ribbon Cutting</a:t>
            </a:r>
            <a:br>
              <a:rPr lang="en-US" sz="2000" b="1" dirty="0"/>
            </a:br>
            <a:r>
              <a:rPr lang="en-US" sz="2000" b="1" dirty="0"/>
              <a:t>9/8/2022</a:t>
            </a:r>
          </a:p>
        </p:txBody>
      </p:sp>
      <p:pic>
        <p:nvPicPr>
          <p:cNvPr id="6" name="Picture 5">
            <a:extLst>
              <a:ext uri="{FF2B5EF4-FFF2-40B4-BE49-F238E27FC236}">
                <a16:creationId xmlns:a16="http://schemas.microsoft.com/office/drawing/2014/main" id="{0729EBF6-2C61-A0D9-D8DA-5B8ACACD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14" y="1523998"/>
            <a:ext cx="4296386" cy="4503180"/>
          </a:xfrm>
          <a:prstGeom prst="rect">
            <a:avLst/>
          </a:prstGeom>
        </p:spPr>
      </p:pic>
      <p:pic>
        <p:nvPicPr>
          <p:cNvPr id="8" name="Picture 7">
            <a:extLst>
              <a:ext uri="{FF2B5EF4-FFF2-40B4-BE49-F238E27FC236}">
                <a16:creationId xmlns:a16="http://schemas.microsoft.com/office/drawing/2014/main" id="{10607C19-9288-E8C8-3A08-F3C37F864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905000"/>
            <a:ext cx="3048000" cy="3048000"/>
          </a:xfrm>
          <a:prstGeom prst="rect">
            <a:avLst/>
          </a:prstGeom>
        </p:spPr>
      </p:pic>
    </p:spTree>
    <p:extLst>
      <p:ext uri="{BB962C8B-B14F-4D97-AF65-F5344CB8AC3E}">
        <p14:creationId xmlns:p14="http://schemas.microsoft.com/office/powerpoint/2010/main" val="1539344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15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F07C-CEAE-C509-D1C3-5D1A1852579B}"/>
              </a:ext>
            </a:extLst>
          </p:cNvPr>
          <p:cNvSpPr>
            <a:spLocks noGrp="1"/>
          </p:cNvSpPr>
          <p:nvPr>
            <p:ph type="title"/>
          </p:nvPr>
        </p:nvSpPr>
        <p:spPr>
          <a:xfrm>
            <a:off x="609600" y="228600"/>
            <a:ext cx="7467600" cy="1237900"/>
          </a:xfrm>
        </p:spPr>
        <p:txBody>
          <a:bodyPr/>
          <a:lstStyle/>
          <a:p>
            <a:r>
              <a:rPr lang="en-US" dirty="0"/>
              <a:t>        Nucor Road / 136 Overpass</a:t>
            </a:r>
          </a:p>
        </p:txBody>
      </p:sp>
      <p:pic>
        <p:nvPicPr>
          <p:cNvPr id="3" name="IMG_6332">
            <a:hlinkClick r:id="" action="ppaction://media"/>
            <a:extLst>
              <a:ext uri="{FF2B5EF4-FFF2-40B4-BE49-F238E27FC236}">
                <a16:creationId xmlns:a16="http://schemas.microsoft.com/office/drawing/2014/main" id="{C445DF29-CB27-BEA6-3168-CB2D7500C0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295400"/>
            <a:ext cx="6322879" cy="4855764"/>
          </a:xfrm>
          <a:prstGeom prst="rect">
            <a:avLst/>
          </a:prstGeom>
        </p:spPr>
      </p:pic>
    </p:spTree>
    <p:extLst>
      <p:ext uri="{BB962C8B-B14F-4D97-AF65-F5344CB8AC3E}">
        <p14:creationId xmlns:p14="http://schemas.microsoft.com/office/powerpoint/2010/main" val="407709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7273">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6351-B524-1729-D0E1-7339D0226FE8}"/>
              </a:ext>
            </a:extLst>
          </p:cNvPr>
          <p:cNvSpPr>
            <a:spLocks noGrp="1"/>
          </p:cNvSpPr>
          <p:nvPr>
            <p:ph type="title"/>
          </p:nvPr>
        </p:nvSpPr>
        <p:spPr>
          <a:xfrm>
            <a:off x="685800" y="304799"/>
            <a:ext cx="7391400" cy="785575"/>
          </a:xfrm>
        </p:spPr>
        <p:txBody>
          <a:bodyPr>
            <a:normAutofit fontScale="90000"/>
          </a:bodyPr>
          <a:lstStyle/>
          <a:p>
            <a:r>
              <a:rPr lang="en-US" dirty="0"/>
              <a:t>      Comfort Drive/Nucor Road             						Intersection</a:t>
            </a:r>
          </a:p>
        </p:txBody>
      </p:sp>
      <p:sp>
        <p:nvSpPr>
          <p:cNvPr id="3" name="Subtitle 2">
            <a:extLst>
              <a:ext uri="{FF2B5EF4-FFF2-40B4-BE49-F238E27FC236}">
                <a16:creationId xmlns:a16="http://schemas.microsoft.com/office/drawing/2014/main" id="{1A58E7B5-0AC2-7A40-6CC6-272C3E459EB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C05C3DF-9174-A48D-AB50-5057A983A68D}"/>
              </a:ext>
            </a:extLst>
          </p:cNvPr>
          <p:cNvPicPr>
            <a:picLocks noChangeAspect="1"/>
          </p:cNvPicPr>
          <p:nvPr/>
        </p:nvPicPr>
        <p:blipFill>
          <a:blip r:embed="rId2"/>
          <a:stretch>
            <a:fillRect/>
          </a:stretch>
        </p:blipFill>
        <p:spPr>
          <a:xfrm>
            <a:off x="1644404" y="1219200"/>
            <a:ext cx="5938329" cy="5351333"/>
          </a:xfrm>
          <a:prstGeom prst="rect">
            <a:avLst/>
          </a:prstGeom>
        </p:spPr>
      </p:pic>
    </p:spTree>
    <p:extLst>
      <p:ext uri="{BB962C8B-B14F-4D97-AF65-F5344CB8AC3E}">
        <p14:creationId xmlns:p14="http://schemas.microsoft.com/office/powerpoint/2010/main" val="855506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791032" y="-587071"/>
            <a:ext cx="5257800" cy="8565542"/>
          </a:xfrm>
          <a:prstGeom prst="rect">
            <a:avLst/>
          </a:prstGeom>
        </p:spPr>
      </p:pic>
      <p:sp>
        <p:nvSpPr>
          <p:cNvPr id="2" name="TextBox 1">
            <a:extLst>
              <a:ext uri="{FF2B5EF4-FFF2-40B4-BE49-F238E27FC236}">
                <a16:creationId xmlns:a16="http://schemas.microsoft.com/office/drawing/2014/main" id="{82F6C377-C838-735D-E8D4-50BE23E75065}"/>
              </a:ext>
            </a:extLst>
          </p:cNvPr>
          <p:cNvSpPr txBox="1"/>
          <p:nvPr/>
        </p:nvSpPr>
        <p:spPr>
          <a:xfrm>
            <a:off x="3048000" y="228600"/>
            <a:ext cx="1905000"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Truck Route</a:t>
            </a:r>
          </a:p>
        </p:txBody>
      </p:sp>
    </p:spTree>
    <p:extLst>
      <p:ext uri="{BB962C8B-B14F-4D97-AF65-F5344CB8AC3E}">
        <p14:creationId xmlns:p14="http://schemas.microsoft.com/office/powerpoint/2010/main" val="212695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7000"/>
                <a:hueMod val="92000"/>
                <a:satMod val="169000"/>
                <a:lumMod val="164000"/>
              </a:schemeClr>
            </a:gs>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298892" y="575945"/>
            <a:ext cx="6397308" cy="574040"/>
          </a:xfrm>
          <a:prstGeom prst="rect">
            <a:avLst/>
          </a:prstGeom>
          <a:noFill/>
        </p:spPr>
        <p:txBody>
          <a:bodyPr vert="horz" wrap="square" lIns="0" tIns="12700" rIns="0" bIns="0" rtlCol="0">
            <a:spAutoFit/>
          </a:bodyPr>
          <a:lstStyle/>
          <a:p>
            <a:pPr marL="12700" algn="ctr">
              <a:lnSpc>
                <a:spcPct val="100000"/>
              </a:lnSpc>
              <a:spcBef>
                <a:spcPts val="100"/>
              </a:spcBef>
            </a:pPr>
            <a:r>
              <a:rPr sz="3600" spc="-10" dirty="0"/>
              <a:t>Agenda</a:t>
            </a:r>
            <a:endParaRPr sz="3600" dirty="0"/>
          </a:p>
        </p:txBody>
      </p:sp>
      <p:sp>
        <p:nvSpPr>
          <p:cNvPr id="3" name="object 3"/>
          <p:cNvSpPr txBox="1"/>
          <p:nvPr/>
        </p:nvSpPr>
        <p:spPr>
          <a:xfrm>
            <a:off x="1182846" y="1828800"/>
            <a:ext cx="6778308" cy="4741363"/>
          </a:xfrm>
          <a:prstGeom prst="rect">
            <a:avLst/>
          </a:prstGeom>
        </p:spPr>
        <p:txBody>
          <a:bodyPr vert="horz" wrap="square" lIns="0" tIns="12700" rIns="0" bIns="0" rtlCol="0">
            <a:spAutoFit/>
          </a:bodyPr>
          <a:lstStyle/>
          <a:p>
            <a:pPr marL="12700">
              <a:lnSpc>
                <a:spcPct val="100000"/>
              </a:lnSpc>
              <a:spcBef>
                <a:spcPts val="100"/>
              </a:spcBef>
            </a:pPr>
            <a:r>
              <a:rPr lang="en-US" sz="1400" b="1" dirty="0">
                <a:latin typeface="Century Gothic"/>
                <a:cs typeface="Century Gothic"/>
              </a:rPr>
              <a:t>Welcome</a:t>
            </a:r>
            <a:r>
              <a:rPr lang="en-US" sz="1400" b="1" spc="-40" dirty="0">
                <a:latin typeface="Century Gothic"/>
                <a:cs typeface="Century Gothic"/>
              </a:rPr>
              <a:t> </a:t>
            </a:r>
            <a:r>
              <a:rPr lang="en-US" sz="1400" b="1" dirty="0">
                <a:latin typeface="Century Gothic"/>
                <a:cs typeface="Century Gothic"/>
              </a:rPr>
              <a:t>&amp;</a:t>
            </a:r>
            <a:r>
              <a:rPr lang="en-US" sz="1400" b="1" spc="-35" dirty="0">
                <a:latin typeface="Century Gothic"/>
                <a:cs typeface="Century Gothic"/>
              </a:rPr>
              <a:t> </a:t>
            </a:r>
            <a:r>
              <a:rPr lang="en-US" sz="1400" b="1" dirty="0">
                <a:latin typeface="Century Gothic"/>
                <a:cs typeface="Century Gothic"/>
              </a:rPr>
              <a:t>Opening</a:t>
            </a:r>
            <a:r>
              <a:rPr lang="en-US" sz="1400" b="1" spc="-25" dirty="0">
                <a:latin typeface="Century Gothic"/>
                <a:cs typeface="Century Gothic"/>
              </a:rPr>
              <a:t> </a:t>
            </a:r>
            <a:r>
              <a:rPr lang="en-US" sz="1400" b="1" spc="-10" dirty="0">
                <a:latin typeface="Century Gothic"/>
                <a:cs typeface="Century Gothic"/>
              </a:rPr>
              <a:t>remarks</a:t>
            </a:r>
          </a:p>
          <a:p>
            <a:pPr marL="12700">
              <a:lnSpc>
                <a:spcPct val="100000"/>
              </a:lnSpc>
              <a:spcBef>
                <a:spcPts val="100"/>
              </a:spcBef>
            </a:pPr>
            <a:endParaRPr lang="en-US" sz="1400" b="1" spc="-10" dirty="0">
              <a:latin typeface="Century Gothic"/>
              <a:cs typeface="Century Gothic"/>
            </a:endParaRPr>
          </a:p>
          <a:p>
            <a:pPr marL="12700">
              <a:lnSpc>
                <a:spcPct val="100000"/>
              </a:lnSpc>
              <a:spcBef>
                <a:spcPts val="100"/>
              </a:spcBef>
            </a:pPr>
            <a:r>
              <a:rPr lang="en-US" sz="1400" b="1" spc="-10" dirty="0">
                <a:latin typeface="Century Gothic"/>
                <a:cs typeface="Century Gothic"/>
              </a:rPr>
              <a:t>What / Who Is The RDC?</a:t>
            </a:r>
          </a:p>
          <a:p>
            <a:pPr marL="12700">
              <a:lnSpc>
                <a:spcPct val="100000"/>
              </a:lnSpc>
              <a:spcBef>
                <a:spcPts val="100"/>
              </a:spcBef>
            </a:pPr>
            <a:endParaRPr lang="en-US" sz="1400" b="1" spc="-10" dirty="0">
              <a:latin typeface="Century Gothic"/>
              <a:cs typeface="Century Gothic"/>
            </a:endParaRPr>
          </a:p>
          <a:p>
            <a:pPr marL="12700">
              <a:spcBef>
                <a:spcPts val="100"/>
              </a:spcBef>
            </a:pPr>
            <a:r>
              <a:rPr lang="en-US" sz="1400" b="1" dirty="0">
                <a:latin typeface="Century Gothic"/>
                <a:cs typeface="Century Gothic"/>
              </a:rPr>
              <a:t>Economic</a:t>
            </a:r>
            <a:r>
              <a:rPr lang="en-US" sz="1400" b="1" spc="-20" dirty="0">
                <a:latin typeface="Century Gothic"/>
                <a:cs typeface="Century Gothic"/>
              </a:rPr>
              <a:t> </a:t>
            </a:r>
            <a:r>
              <a:rPr lang="en-US" sz="1400" b="1" dirty="0">
                <a:latin typeface="Century Gothic"/>
                <a:cs typeface="Century Gothic"/>
              </a:rPr>
              <a:t>Development</a:t>
            </a:r>
            <a:r>
              <a:rPr lang="en-US" sz="1400" b="1" spc="5" dirty="0">
                <a:latin typeface="Century Gothic"/>
                <a:cs typeface="Century Gothic"/>
              </a:rPr>
              <a:t> </a:t>
            </a:r>
            <a:r>
              <a:rPr lang="en-US" sz="1400" b="1" dirty="0">
                <a:latin typeface="Century Gothic"/>
                <a:cs typeface="Century Gothic"/>
              </a:rPr>
              <a:t>&amp; Communications</a:t>
            </a:r>
            <a:r>
              <a:rPr lang="en-US" sz="1400" b="1" spc="-5" dirty="0">
                <a:latin typeface="Century Gothic"/>
                <a:cs typeface="Century Gothic"/>
              </a:rPr>
              <a:t> </a:t>
            </a:r>
            <a:r>
              <a:rPr lang="en-US" sz="1400" b="1" spc="-10" dirty="0">
                <a:latin typeface="Century Gothic"/>
                <a:cs typeface="Century Gothic"/>
              </a:rPr>
              <a:t>Planning</a:t>
            </a:r>
            <a:endParaRPr lang="en-US" sz="1400" dirty="0">
              <a:latin typeface="Century Gothic"/>
              <a:cs typeface="Century Gothic"/>
            </a:endParaRPr>
          </a:p>
          <a:p>
            <a:pPr marL="12700" marR="5080">
              <a:lnSpc>
                <a:spcPct val="252700"/>
              </a:lnSpc>
            </a:pPr>
            <a:r>
              <a:rPr lang="en-US" sz="1400" b="1" dirty="0">
                <a:latin typeface="Century Gothic"/>
                <a:cs typeface="Century Gothic"/>
              </a:rPr>
              <a:t>TS Update</a:t>
            </a:r>
            <a:endParaRPr lang="en-US" sz="1400" dirty="0">
              <a:latin typeface="Century Gothic"/>
              <a:cs typeface="Century Gothic"/>
            </a:endParaRPr>
          </a:p>
          <a:p>
            <a:pPr marL="12700" marR="5080">
              <a:lnSpc>
                <a:spcPct val="252700"/>
              </a:lnSpc>
            </a:pPr>
            <a:r>
              <a:rPr lang="en-US" sz="1400" b="1" spc="-10" dirty="0">
                <a:latin typeface="Century Gothic"/>
                <a:cs typeface="Century Gothic"/>
              </a:rPr>
              <a:t>Capitol Expenditures </a:t>
            </a:r>
          </a:p>
          <a:p>
            <a:pPr marL="12700" marR="5080">
              <a:lnSpc>
                <a:spcPct val="252700"/>
              </a:lnSpc>
            </a:pPr>
            <a:r>
              <a:rPr lang="en-US" sz="1400" b="1" spc="-10" dirty="0">
                <a:latin typeface="Century Gothic"/>
                <a:cs typeface="Century Gothic"/>
              </a:rPr>
              <a:t>Residential Efforts</a:t>
            </a:r>
            <a:endParaRPr lang="en-US" sz="1400" dirty="0">
              <a:latin typeface="Century Gothic"/>
              <a:cs typeface="Century Gothic"/>
            </a:endParaRPr>
          </a:p>
          <a:p>
            <a:pPr marL="12700" marR="5080">
              <a:lnSpc>
                <a:spcPct val="252700"/>
              </a:lnSpc>
            </a:pPr>
            <a:r>
              <a:rPr lang="en-US" sz="1400" b="1" dirty="0">
                <a:latin typeface="Century Gothic"/>
                <a:cs typeface="Century Gothic"/>
              </a:rPr>
              <a:t>Water</a:t>
            </a:r>
            <a:r>
              <a:rPr lang="en-US" sz="1400" b="1" spc="-60" dirty="0">
                <a:latin typeface="Century Gothic"/>
                <a:cs typeface="Century Gothic"/>
              </a:rPr>
              <a:t> </a:t>
            </a:r>
            <a:r>
              <a:rPr lang="en-US" sz="1400" b="1" spc="-10" dirty="0">
                <a:latin typeface="Century Gothic"/>
                <a:cs typeface="Century Gothic"/>
              </a:rPr>
              <a:t>Infrastructure</a:t>
            </a:r>
            <a:r>
              <a:rPr lang="en-US" sz="1400" b="1" spc="-50" dirty="0">
                <a:latin typeface="Century Gothic"/>
                <a:cs typeface="Century Gothic"/>
              </a:rPr>
              <a:t> </a:t>
            </a:r>
            <a:r>
              <a:rPr lang="en-US" sz="1400" b="1" dirty="0">
                <a:latin typeface="Century Gothic"/>
                <a:cs typeface="Century Gothic"/>
              </a:rPr>
              <a:t>Expansion</a:t>
            </a:r>
            <a:r>
              <a:rPr lang="en-US" sz="1400" b="1" spc="-50" dirty="0">
                <a:latin typeface="Century Gothic"/>
                <a:cs typeface="Century Gothic"/>
              </a:rPr>
              <a:t> </a:t>
            </a:r>
            <a:r>
              <a:rPr lang="en-US" sz="1400" b="1" spc="-10" dirty="0">
                <a:latin typeface="Century Gothic"/>
                <a:cs typeface="Century Gothic"/>
              </a:rPr>
              <a:t>Update </a:t>
            </a:r>
          </a:p>
          <a:p>
            <a:pPr marL="12700" marR="5080">
              <a:lnSpc>
                <a:spcPct val="252700"/>
              </a:lnSpc>
            </a:pPr>
            <a:r>
              <a:rPr lang="en-US" sz="1400" b="1" dirty="0">
                <a:latin typeface="Century Gothic"/>
                <a:cs typeface="Century Gothic"/>
              </a:rPr>
              <a:t>Wastewater</a:t>
            </a:r>
            <a:r>
              <a:rPr lang="en-US" sz="1400" b="1" spc="-70" dirty="0">
                <a:latin typeface="Century Gothic"/>
                <a:cs typeface="Century Gothic"/>
              </a:rPr>
              <a:t> </a:t>
            </a:r>
            <a:r>
              <a:rPr lang="en-US" sz="1400" b="1" spc="-10" dirty="0">
                <a:latin typeface="Century Gothic"/>
                <a:cs typeface="Century Gothic"/>
              </a:rPr>
              <a:t>infrastructure</a:t>
            </a:r>
            <a:r>
              <a:rPr lang="en-US" sz="1400" b="1" spc="-75" dirty="0">
                <a:latin typeface="Century Gothic"/>
                <a:cs typeface="Century Gothic"/>
              </a:rPr>
              <a:t> </a:t>
            </a:r>
            <a:r>
              <a:rPr lang="en-US" sz="1400" b="1" dirty="0">
                <a:latin typeface="Century Gothic"/>
                <a:cs typeface="Century Gothic"/>
              </a:rPr>
              <a:t>Expansion</a:t>
            </a:r>
            <a:r>
              <a:rPr lang="en-US" sz="1400" b="1" spc="-60" dirty="0">
                <a:latin typeface="Century Gothic"/>
                <a:cs typeface="Century Gothic"/>
              </a:rPr>
              <a:t> </a:t>
            </a:r>
            <a:r>
              <a:rPr lang="en-US" sz="1400" b="1" spc="-10" dirty="0">
                <a:latin typeface="Century Gothic"/>
                <a:cs typeface="Century Gothic"/>
              </a:rPr>
              <a:t>Update</a:t>
            </a:r>
            <a:endParaRPr lang="en-US" sz="1400" dirty="0">
              <a:latin typeface="Century Gothic"/>
              <a:cs typeface="Century Gothic"/>
            </a:endParaRPr>
          </a:p>
          <a:p>
            <a:pPr>
              <a:lnSpc>
                <a:spcPct val="100000"/>
              </a:lnSpc>
              <a:spcBef>
                <a:spcPts val="35"/>
              </a:spcBef>
            </a:pPr>
            <a:endParaRPr sz="1400" dirty="0">
              <a:latin typeface="Century Gothic"/>
              <a:cs typeface="Century Gothic"/>
            </a:endParaRPr>
          </a:p>
          <a:p>
            <a:pPr marL="12700">
              <a:lnSpc>
                <a:spcPct val="100000"/>
              </a:lnSpc>
            </a:pPr>
            <a:r>
              <a:rPr lang="en-US" sz="1400" b="1" dirty="0">
                <a:latin typeface="Century Gothic"/>
                <a:cs typeface="Century Gothic"/>
              </a:rPr>
              <a:t>Current</a:t>
            </a:r>
            <a:r>
              <a:rPr lang="en-US" sz="1400" b="1" spc="-35" dirty="0">
                <a:latin typeface="Century Gothic"/>
                <a:cs typeface="Century Gothic"/>
              </a:rPr>
              <a:t> </a:t>
            </a:r>
            <a:r>
              <a:rPr lang="en-US" sz="1400" b="1" dirty="0">
                <a:latin typeface="Century Gothic"/>
                <a:cs typeface="Century Gothic"/>
              </a:rPr>
              <a:t>TIF</a:t>
            </a:r>
            <a:r>
              <a:rPr lang="en-US" sz="1400" b="1" spc="-40" dirty="0">
                <a:latin typeface="Century Gothic"/>
                <a:cs typeface="Century Gothic"/>
              </a:rPr>
              <a:t> </a:t>
            </a:r>
            <a:r>
              <a:rPr lang="en-US" sz="1400" b="1" dirty="0">
                <a:latin typeface="Century Gothic"/>
                <a:cs typeface="Century Gothic"/>
              </a:rPr>
              <a:t>Budget</a:t>
            </a:r>
            <a:r>
              <a:rPr lang="en-US" sz="1400" b="1" spc="-35" dirty="0">
                <a:latin typeface="Century Gothic"/>
                <a:cs typeface="Century Gothic"/>
              </a:rPr>
              <a:t> </a:t>
            </a:r>
            <a:r>
              <a:rPr lang="en-US" sz="1400" b="1" dirty="0">
                <a:latin typeface="Century Gothic"/>
                <a:cs typeface="Century Gothic"/>
              </a:rPr>
              <a:t>&amp;</a:t>
            </a:r>
            <a:r>
              <a:rPr lang="en-US" sz="1400" b="1" spc="-25" dirty="0">
                <a:latin typeface="Century Gothic"/>
                <a:cs typeface="Century Gothic"/>
              </a:rPr>
              <a:t> </a:t>
            </a:r>
            <a:r>
              <a:rPr lang="en-US" sz="1400" b="1" dirty="0">
                <a:latin typeface="Century Gothic"/>
                <a:cs typeface="Century Gothic"/>
              </a:rPr>
              <a:t>Impact</a:t>
            </a:r>
            <a:r>
              <a:rPr lang="en-US" sz="1400" b="1" spc="-40" dirty="0">
                <a:latin typeface="Century Gothic"/>
                <a:cs typeface="Century Gothic"/>
              </a:rPr>
              <a:t> </a:t>
            </a:r>
            <a:r>
              <a:rPr lang="en-US" sz="1400" b="1" dirty="0">
                <a:latin typeface="Century Gothic"/>
                <a:cs typeface="Century Gothic"/>
              </a:rPr>
              <a:t>on</a:t>
            </a:r>
            <a:r>
              <a:rPr lang="en-US" sz="1400" b="1" spc="-15" dirty="0">
                <a:latin typeface="Century Gothic"/>
                <a:cs typeface="Century Gothic"/>
              </a:rPr>
              <a:t> </a:t>
            </a:r>
            <a:r>
              <a:rPr lang="en-US" sz="1400" b="1" dirty="0">
                <a:latin typeface="Century Gothic"/>
                <a:cs typeface="Century Gothic"/>
              </a:rPr>
              <a:t>Taxing</a:t>
            </a:r>
            <a:r>
              <a:rPr lang="en-US" sz="1400" b="1" spc="-40" dirty="0">
                <a:latin typeface="Century Gothic"/>
                <a:cs typeface="Century Gothic"/>
              </a:rPr>
              <a:t> </a:t>
            </a:r>
            <a:r>
              <a:rPr lang="en-US" sz="1400" b="1" spc="-10" dirty="0">
                <a:latin typeface="Century Gothic"/>
                <a:cs typeface="Century Gothic"/>
              </a:rPr>
              <a:t>Districts</a:t>
            </a:r>
            <a:endParaRPr lang="en-US" sz="1400" dirty="0">
              <a:latin typeface="Century Gothic"/>
              <a:cs typeface="Century Gothic"/>
            </a:endParaRPr>
          </a:p>
          <a:p>
            <a:pPr>
              <a:lnSpc>
                <a:spcPct val="100000"/>
              </a:lnSpc>
              <a:spcBef>
                <a:spcPts val="50"/>
              </a:spcBef>
            </a:pPr>
            <a:endParaRPr sz="1400" dirty="0">
              <a:latin typeface="Century Gothic"/>
              <a:cs typeface="Century Gothic"/>
            </a:endParaRPr>
          </a:p>
          <a:p>
            <a:pPr marL="12700">
              <a:lnSpc>
                <a:spcPct val="100000"/>
              </a:lnSpc>
            </a:pPr>
            <a:r>
              <a:rPr sz="1400" b="1" spc="-25" dirty="0">
                <a:latin typeface="Century Gothic"/>
                <a:cs typeface="Century Gothic"/>
              </a:rPr>
              <a:t>Q&amp;A</a:t>
            </a:r>
            <a:endParaRPr sz="1400" dirty="0">
              <a:latin typeface="Century Gothic"/>
              <a:cs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B7D3-F2D2-3287-B0E5-BD9493F62F11}"/>
              </a:ext>
            </a:extLst>
          </p:cNvPr>
          <p:cNvSpPr>
            <a:spLocks noGrp="1"/>
          </p:cNvSpPr>
          <p:nvPr>
            <p:ph type="title"/>
          </p:nvPr>
        </p:nvSpPr>
        <p:spPr>
          <a:xfrm>
            <a:off x="1681671" y="457201"/>
            <a:ext cx="5780656" cy="615553"/>
          </a:xfrm>
          <a:noFill/>
        </p:spPr>
        <p:txBody>
          <a:bodyPr>
            <a:normAutofit fontScale="90000"/>
          </a:bodyPr>
          <a:lstStyle/>
          <a:p>
            <a:pPr algn="ctr"/>
            <a:r>
              <a:rPr lang="en-US" sz="4000" b="1" dirty="0">
                <a:latin typeface="Calibri" panose="020F0502020204030204" pitchFamily="34" charset="0"/>
                <a:cs typeface="Calibri" panose="020F0502020204030204" pitchFamily="34" charset="0"/>
              </a:rPr>
              <a:t>Wish List</a:t>
            </a:r>
          </a:p>
        </p:txBody>
      </p:sp>
      <p:sp>
        <p:nvSpPr>
          <p:cNvPr id="3" name="Subtitle 2">
            <a:extLst>
              <a:ext uri="{FF2B5EF4-FFF2-40B4-BE49-F238E27FC236}">
                <a16:creationId xmlns:a16="http://schemas.microsoft.com/office/drawing/2014/main" id="{2CD077C5-A819-33D7-165A-7C85AE4659BF}"/>
              </a:ext>
            </a:extLst>
          </p:cNvPr>
          <p:cNvSpPr>
            <a:spLocks noGrp="1"/>
          </p:cNvSpPr>
          <p:nvPr>
            <p:ph idx="1"/>
          </p:nvPr>
        </p:nvSpPr>
        <p:spPr>
          <a:xfrm>
            <a:off x="685800" y="1600200"/>
            <a:ext cx="8077200" cy="4145400"/>
          </a:xfrm>
        </p:spPr>
        <p:txBody>
          <a:bodyPr>
            <a:normAutofit lnSpcReduction="10000"/>
          </a:bodyPr>
          <a:lstStyle/>
          <a:p>
            <a:endParaRPr lang="en-US" sz="3600" dirty="0"/>
          </a:p>
          <a:p>
            <a:r>
              <a:rPr lang="en-US" sz="3600" dirty="0">
                <a:solidFill>
                  <a:schemeClr val="tx1"/>
                </a:solidFill>
                <a:latin typeface="Calibri" panose="020F0502020204030204" pitchFamily="34" charset="0"/>
                <a:cs typeface="Calibri" panose="020F0502020204030204" pitchFamily="34" charset="0"/>
              </a:rPr>
              <a:t>Waste Water Treatment Plant Expansion</a:t>
            </a:r>
          </a:p>
          <a:p>
            <a:r>
              <a:rPr lang="en-US" sz="3600" dirty="0">
                <a:solidFill>
                  <a:schemeClr val="tx1"/>
                </a:solidFill>
                <a:latin typeface="Calibri" panose="020F0502020204030204" pitchFamily="34" charset="0"/>
                <a:cs typeface="Calibri" panose="020F0502020204030204" pitchFamily="34" charset="0"/>
              </a:rPr>
              <a:t>Extend Water Main on Nucor Road</a:t>
            </a:r>
          </a:p>
          <a:p>
            <a:r>
              <a:rPr lang="en-US" sz="3600" dirty="0">
                <a:solidFill>
                  <a:schemeClr val="tx1"/>
                </a:solidFill>
                <a:latin typeface="Calibri" panose="020F0502020204030204" pitchFamily="34" charset="0"/>
                <a:cs typeface="Calibri" panose="020F0502020204030204" pitchFamily="34" charset="0"/>
              </a:rPr>
              <a:t>Sewer Line from 32 to 400 E </a:t>
            </a:r>
          </a:p>
          <a:p>
            <a:r>
              <a:rPr lang="en-US" sz="3600" dirty="0">
                <a:solidFill>
                  <a:schemeClr val="tx1"/>
                </a:solidFill>
                <a:latin typeface="Calibri" panose="020F0502020204030204" pitchFamily="34" charset="0"/>
                <a:cs typeface="Calibri" panose="020F0502020204030204" pitchFamily="34" charset="0"/>
              </a:rPr>
              <a:t> County Road 150 South ( 3 Miles)</a:t>
            </a:r>
          </a:p>
          <a:p>
            <a:r>
              <a:rPr lang="en-US" sz="3600" dirty="0">
                <a:solidFill>
                  <a:schemeClr val="tx1"/>
                </a:solidFill>
                <a:latin typeface="Calibri" panose="020F0502020204030204" pitchFamily="34" charset="0"/>
                <a:cs typeface="Calibri" panose="020F0502020204030204" pitchFamily="34" charset="0"/>
              </a:rPr>
              <a:t>County Road 500 South (4.8 Miles)  </a:t>
            </a:r>
          </a:p>
          <a:p>
            <a:endParaRPr lang="en-US" sz="3600" dirty="0"/>
          </a:p>
          <a:p>
            <a:pPr marL="0" indent="0">
              <a:buNone/>
            </a:pPr>
            <a:endParaRPr lang="en-US" sz="3600" dirty="0"/>
          </a:p>
        </p:txBody>
      </p:sp>
    </p:spTree>
    <p:extLst>
      <p:ext uri="{BB962C8B-B14F-4D97-AF65-F5344CB8AC3E}">
        <p14:creationId xmlns:p14="http://schemas.microsoft.com/office/powerpoint/2010/main" val="2548507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6557" y="2255304"/>
            <a:ext cx="5328285" cy="1426673"/>
          </a:xfrm>
          <a:prstGeom prst="rect">
            <a:avLst/>
          </a:prstGeom>
          <a:pattFill prst="pct90">
            <a:fgClr>
              <a:schemeClr val="bg2"/>
            </a:fgClr>
            <a:bgClr>
              <a:schemeClr val="bg1"/>
            </a:bgClr>
          </a:pattFill>
        </p:spPr>
        <p:txBody>
          <a:bodyPr vert="horz" wrap="square" lIns="0" tIns="13335" rIns="0" bIns="0" rtlCol="0">
            <a:spAutoFit/>
          </a:bodyPr>
          <a:lstStyle/>
          <a:p>
            <a:pPr marL="170815" marR="5080" indent="-158750" algn="ctr">
              <a:lnSpc>
                <a:spcPct val="100000"/>
              </a:lnSpc>
              <a:spcBef>
                <a:spcPts val="105"/>
              </a:spcBef>
            </a:pPr>
            <a:r>
              <a:rPr lang="en-US" sz="3200" dirty="0">
                <a:latin typeface="Calibri" panose="020F0502020204030204" pitchFamily="34" charset="0"/>
                <a:cs typeface="Calibri" panose="020F0502020204030204" pitchFamily="34" charset="0"/>
              </a:rPr>
              <a:t>Non-TIF FUNDED</a:t>
            </a:r>
            <a:br>
              <a:rPr lang="en-US" sz="3200" dirty="0">
                <a:latin typeface="Calibri" panose="020F0502020204030204" pitchFamily="34" charset="0"/>
                <a:cs typeface="Calibri" panose="020F0502020204030204" pitchFamily="34" charset="0"/>
              </a:rPr>
            </a:br>
            <a:r>
              <a:rPr sz="3200" dirty="0">
                <a:latin typeface="Calibri" panose="020F0502020204030204" pitchFamily="34" charset="0"/>
                <a:cs typeface="Calibri" panose="020F0502020204030204" pitchFamily="34" charset="0"/>
              </a:rPr>
              <a:t>Residential</a:t>
            </a:r>
            <a:r>
              <a:rPr sz="3200" spc="-15" dirty="0">
                <a:latin typeface="Calibri" panose="020F0502020204030204" pitchFamily="34" charset="0"/>
                <a:cs typeface="Calibri" panose="020F0502020204030204" pitchFamily="34" charset="0"/>
              </a:rPr>
              <a:t> </a:t>
            </a:r>
            <a:r>
              <a:rPr sz="3200" dirty="0">
                <a:latin typeface="Calibri" panose="020F0502020204030204" pitchFamily="34" charset="0"/>
                <a:cs typeface="Calibri" panose="020F0502020204030204" pitchFamily="34" charset="0"/>
              </a:rPr>
              <a:t>Development</a:t>
            </a:r>
            <a:endParaRPr lang="en-US" sz="3200" dirty="0">
              <a:latin typeface="Calibri" panose="020F0502020204030204" pitchFamily="34" charset="0"/>
              <a:cs typeface="Calibri" panose="020F0502020204030204" pitchFamily="34" charset="0"/>
            </a:endParaRPr>
          </a:p>
          <a:p>
            <a:pPr marR="182245" algn="ctr">
              <a:lnSpc>
                <a:spcPct val="100000"/>
              </a:lnSpc>
              <a:spcBef>
                <a:spcPts val="735"/>
              </a:spcBef>
            </a:pPr>
            <a:r>
              <a:rPr lang="en-US" sz="2200" dirty="0">
                <a:latin typeface="Calibri" panose="020F0502020204030204" pitchFamily="34" charset="0"/>
                <a:cs typeface="Calibri" panose="020F0502020204030204" pitchFamily="34" charset="0"/>
              </a:rPr>
              <a:t>Commissioner John </a:t>
            </a:r>
            <a:r>
              <a:rPr lang="en-US" sz="2200" spc="-20" dirty="0">
                <a:latin typeface="Calibri" panose="020F0502020204030204" pitchFamily="34" charset="0"/>
                <a:cs typeface="Calibri" panose="020F0502020204030204" pitchFamily="34" charset="0"/>
              </a:rPr>
              <a:t>Frey</a:t>
            </a:r>
            <a:endParaRPr lang="en-US" sz="2200" dirty="0">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95291-F586-D0E0-65F5-AB995C8A0F24}"/>
              </a:ext>
            </a:extLst>
          </p:cNvPr>
          <p:cNvSpPr>
            <a:spLocks noGrp="1"/>
          </p:cNvSpPr>
          <p:nvPr>
            <p:ph type="title"/>
          </p:nvPr>
        </p:nvSpPr>
        <p:spPr>
          <a:xfrm>
            <a:off x="228600" y="452718"/>
            <a:ext cx="8458200" cy="918882"/>
          </a:xfrm>
        </p:spPr>
        <p:txBody>
          <a:bodyPr>
            <a:normAutofit/>
          </a:bodyPr>
          <a:lstStyle/>
          <a:p>
            <a:r>
              <a:rPr lang="en-US" dirty="0"/>
              <a:t>	Purple Heart Parkway Expansion</a:t>
            </a:r>
          </a:p>
        </p:txBody>
      </p:sp>
      <p:pic>
        <p:nvPicPr>
          <p:cNvPr id="4" name="Picture 3">
            <a:extLst>
              <a:ext uri="{FF2B5EF4-FFF2-40B4-BE49-F238E27FC236}">
                <a16:creationId xmlns:a16="http://schemas.microsoft.com/office/drawing/2014/main" id="{19C37BEC-BE9B-1A70-5FED-1A6D14611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614" y="1524000"/>
            <a:ext cx="6472770" cy="4572000"/>
          </a:xfrm>
          <a:prstGeom prst="rect">
            <a:avLst/>
          </a:prstGeom>
        </p:spPr>
      </p:pic>
    </p:spTree>
    <p:extLst>
      <p:ext uri="{BB962C8B-B14F-4D97-AF65-F5344CB8AC3E}">
        <p14:creationId xmlns:p14="http://schemas.microsoft.com/office/powerpoint/2010/main" val="1080591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2710599"/>
            <a:ext cx="7148194" cy="566822"/>
          </a:xfrm>
          <a:prstGeom prst="rect">
            <a:avLst/>
          </a:prstGeom>
          <a:pattFill prst="pct90">
            <a:fgClr>
              <a:schemeClr val="bg2"/>
            </a:fgClr>
            <a:bgClr>
              <a:schemeClr val="bg1"/>
            </a:bgClr>
          </a:pattFill>
        </p:spPr>
        <p:txBody>
          <a:bodyPr vert="horz" wrap="square" lIns="0" tIns="12700" rIns="0" bIns="0" rtlCol="0">
            <a:spAutoFit/>
          </a:bodyPr>
          <a:lstStyle/>
          <a:p>
            <a:pPr marL="12700">
              <a:lnSpc>
                <a:spcPct val="100000"/>
              </a:lnSpc>
              <a:spcBef>
                <a:spcPts val="100"/>
              </a:spcBef>
            </a:pPr>
            <a:r>
              <a:rPr lang="en-US" sz="3600" dirty="0"/>
              <a:t>Water Infrastructure Update</a:t>
            </a:r>
            <a:endParaRPr sz="3600" dirty="0"/>
          </a:p>
        </p:txBody>
      </p:sp>
      <p:sp>
        <p:nvSpPr>
          <p:cNvPr id="4" name="TextBox 3">
            <a:extLst>
              <a:ext uri="{FF2B5EF4-FFF2-40B4-BE49-F238E27FC236}">
                <a16:creationId xmlns:a16="http://schemas.microsoft.com/office/drawing/2014/main" id="{6E112612-C3C4-4A7F-9875-653F258716E8}"/>
              </a:ext>
            </a:extLst>
          </p:cNvPr>
          <p:cNvSpPr txBox="1"/>
          <p:nvPr/>
        </p:nvSpPr>
        <p:spPr>
          <a:xfrm>
            <a:off x="2514600" y="3277422"/>
            <a:ext cx="4114801" cy="646331"/>
          </a:xfrm>
          <a:prstGeom prst="rect">
            <a:avLst/>
          </a:prstGeom>
          <a:pattFill prst="pct90">
            <a:fgClr>
              <a:schemeClr val="bg2"/>
            </a:fgClr>
            <a:bgClr>
              <a:schemeClr val="bg1"/>
            </a:bgClr>
          </a:pattFill>
        </p:spPr>
        <p:txBody>
          <a:bodyPr wrap="square" rtlCol="0">
            <a:spAutoFit/>
          </a:bodyPr>
          <a:lstStyle/>
          <a:p>
            <a:pPr algn="ctr"/>
            <a:r>
              <a:rPr lang="en-US" dirty="0"/>
              <a:t>Engineer Ryan Pattenaude</a:t>
            </a:r>
          </a:p>
          <a:p>
            <a:pPr algn="ctr"/>
            <a:r>
              <a:rPr lang="en-US" dirty="0"/>
              <a:t>Lochmueller Group</a:t>
            </a:r>
          </a:p>
        </p:txBody>
      </p:sp>
    </p:spTree>
    <p:extLst>
      <p:ext uri="{BB962C8B-B14F-4D97-AF65-F5344CB8AC3E}">
        <p14:creationId xmlns:p14="http://schemas.microsoft.com/office/powerpoint/2010/main" val="4213473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47D9C9-DD0B-F202-F93E-17B1014936AB}"/>
              </a:ext>
            </a:extLst>
          </p:cNvPr>
          <p:cNvSpPr>
            <a:spLocks noGrp="1"/>
          </p:cNvSpPr>
          <p:nvPr>
            <p:ph type="title"/>
          </p:nvPr>
        </p:nvSpPr>
        <p:spPr>
          <a:xfrm>
            <a:off x="874987" y="1398604"/>
            <a:ext cx="2906015" cy="1610640"/>
          </a:xfrm>
        </p:spPr>
        <p:txBody>
          <a:bodyPr vert="horz" lIns="68580" tIns="34290" rIns="68580" bIns="34290" rtlCol="0" anchor="ctr">
            <a:normAutofit/>
          </a:bodyPr>
          <a:lstStyle/>
          <a:p>
            <a:r>
              <a:rPr lang="en-US" sz="3300" b="1" dirty="0">
                <a:latin typeface="Calibri" panose="020F0502020204030204" pitchFamily="34" charset="0"/>
                <a:cs typeface="Calibri" panose="020F0502020204030204" pitchFamily="34" charset="0"/>
              </a:rPr>
              <a:t>Comfort Drive </a:t>
            </a:r>
          </a:p>
        </p:txBody>
      </p:sp>
      <p:pic>
        <p:nvPicPr>
          <p:cNvPr id="3" name="Picture Placeholder 2" descr="A picture containing sky, grass, outdoor, way&#10;&#10;Description automatically generated">
            <a:extLst>
              <a:ext uri="{FF2B5EF4-FFF2-40B4-BE49-F238E27FC236}">
                <a16:creationId xmlns:a16="http://schemas.microsoft.com/office/drawing/2014/main" id="{D54A585D-F13F-F225-0650-09F2CB8835AE}"/>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val="0"/>
              </a:ext>
            </a:extLst>
          </a:blip>
          <a:srcRect l="24290" r="24290"/>
          <a:stretch/>
        </p:blipFill>
        <p:spPr>
          <a:xfrm>
            <a:off x="4419600" y="914400"/>
            <a:ext cx="3280974" cy="4800600"/>
          </a:xfrm>
          <a:prstGeom prst="rect">
            <a:avLst/>
          </a:prstGeom>
        </p:spPr>
      </p:pic>
      <p:sp>
        <p:nvSpPr>
          <p:cNvPr id="9" name="Text Placeholder 8">
            <a:extLst>
              <a:ext uri="{FF2B5EF4-FFF2-40B4-BE49-F238E27FC236}">
                <a16:creationId xmlns:a16="http://schemas.microsoft.com/office/drawing/2014/main" id="{A3AAF011-E93A-8425-BB83-4A6CFD365CF3}"/>
              </a:ext>
            </a:extLst>
          </p:cNvPr>
          <p:cNvSpPr>
            <a:spLocks noGrp="1"/>
          </p:cNvSpPr>
          <p:nvPr>
            <p:ph type="body" sz="half" idx="2"/>
          </p:nvPr>
        </p:nvSpPr>
        <p:spPr>
          <a:xfrm>
            <a:off x="874987" y="3392235"/>
            <a:ext cx="2906014" cy="2389769"/>
          </a:xfrm>
        </p:spPr>
        <p:txBody>
          <a:bodyPr vert="horz" lIns="68580" tIns="34290" rIns="68580" bIns="34290" rtlCol="0" anchor="ctr">
            <a:normAutofit/>
          </a:bodyPr>
          <a:lstStyle/>
          <a:p>
            <a:pPr indent="-171450">
              <a:buFont typeface="Arial" panose="020B0604020202020204" pitchFamily="34" charset="0"/>
              <a:buChar char="•"/>
            </a:pPr>
            <a:r>
              <a:rPr lang="en-US" sz="1350" b="1" dirty="0">
                <a:solidFill>
                  <a:schemeClr val="tx1"/>
                </a:solidFill>
              </a:rPr>
              <a:t>Comfort Drive Reconstruction</a:t>
            </a:r>
          </a:p>
          <a:p>
            <a:pPr indent="-171450">
              <a:buFont typeface="Arial" panose="020B0604020202020204" pitchFamily="34" charset="0"/>
              <a:buChar char="•"/>
            </a:pPr>
            <a:r>
              <a:rPr lang="en-US" sz="1350" b="1" dirty="0">
                <a:solidFill>
                  <a:schemeClr val="tx1"/>
                </a:solidFill>
              </a:rPr>
              <a:t>INAW Water Line Extension</a:t>
            </a:r>
          </a:p>
          <a:p>
            <a:pPr indent="-171450">
              <a:buFont typeface="Arial" panose="020B0604020202020204" pitchFamily="34" charset="0"/>
              <a:buChar char="•"/>
            </a:pPr>
            <a:r>
              <a:rPr lang="en-US" sz="1350" b="1" dirty="0">
                <a:solidFill>
                  <a:schemeClr val="tx1"/>
                </a:solidFill>
              </a:rPr>
              <a:t>Sanitary Sewer Extension </a:t>
            </a:r>
          </a:p>
          <a:p>
            <a:pPr indent="-171450">
              <a:buFont typeface="Arial" panose="020B0604020202020204" pitchFamily="34" charset="0"/>
              <a:buChar char="•"/>
            </a:pPr>
            <a:endParaRPr lang="en-US" sz="1350" dirty="0">
              <a:solidFill>
                <a:schemeClr val="bg1"/>
              </a:solidFill>
            </a:endParaRPr>
          </a:p>
        </p:txBody>
      </p:sp>
    </p:spTree>
    <p:extLst>
      <p:ext uri="{BB962C8B-B14F-4D97-AF65-F5344CB8AC3E}">
        <p14:creationId xmlns:p14="http://schemas.microsoft.com/office/powerpoint/2010/main" val="361430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47D9C9-DD0B-F202-F93E-17B1014936AB}"/>
              </a:ext>
            </a:extLst>
          </p:cNvPr>
          <p:cNvSpPr>
            <a:spLocks noGrp="1"/>
          </p:cNvSpPr>
          <p:nvPr>
            <p:ph type="title"/>
          </p:nvPr>
        </p:nvSpPr>
        <p:spPr>
          <a:xfrm>
            <a:off x="629842" y="457200"/>
            <a:ext cx="7113062" cy="685800"/>
          </a:xfrm>
        </p:spPr>
        <p:txBody>
          <a:bodyPr>
            <a:normAutofit/>
          </a:bodyPr>
          <a:lstStyle/>
          <a:p>
            <a:pPr algn="ctr"/>
            <a:r>
              <a:rPr lang="en-US" sz="3000" b="1" dirty="0"/>
              <a:t>Comfort Drive Reconstruction</a:t>
            </a:r>
          </a:p>
        </p:txBody>
      </p:sp>
      <p:pic>
        <p:nvPicPr>
          <p:cNvPr id="3" name="Picture Placeholder 2">
            <a:extLst>
              <a:ext uri="{FF2B5EF4-FFF2-40B4-BE49-F238E27FC236}">
                <a16:creationId xmlns:a16="http://schemas.microsoft.com/office/drawing/2014/main" id="{FCC28F6E-B344-626E-2124-DE6772A053E2}"/>
              </a:ext>
            </a:extLst>
          </p:cNvPr>
          <p:cNvPicPr>
            <a:picLocks noGrp="1" noChangeAspect="1"/>
          </p:cNvPicPr>
          <p:nvPr>
            <p:ph type="pic" idx="13"/>
          </p:nvPr>
        </p:nvPicPr>
        <p:blipFill rotWithShape="1">
          <a:blip r:embed="rId2"/>
          <a:srcRect l="32346" r="32346"/>
          <a:stretch/>
        </p:blipFill>
        <p:spPr>
          <a:xfrm>
            <a:off x="4800600" y="1287780"/>
            <a:ext cx="3280974" cy="4800600"/>
          </a:xfrm>
        </p:spPr>
      </p:pic>
      <p:sp>
        <p:nvSpPr>
          <p:cNvPr id="9" name="Text Placeholder 8">
            <a:extLst>
              <a:ext uri="{FF2B5EF4-FFF2-40B4-BE49-F238E27FC236}">
                <a16:creationId xmlns:a16="http://schemas.microsoft.com/office/drawing/2014/main" id="{A3AAF011-E93A-8425-BB83-4A6CFD365CF3}"/>
              </a:ext>
            </a:extLst>
          </p:cNvPr>
          <p:cNvSpPr>
            <a:spLocks noGrp="1"/>
          </p:cNvSpPr>
          <p:nvPr>
            <p:ph type="body" sz="half" idx="2"/>
          </p:nvPr>
        </p:nvSpPr>
        <p:spPr>
          <a:xfrm>
            <a:off x="629840" y="1295400"/>
            <a:ext cx="3256360" cy="5257801"/>
          </a:xfrm>
        </p:spPr>
        <p:txBody>
          <a:bodyPr>
            <a:noAutofit/>
          </a:bodyPr>
          <a:lstStyle/>
          <a:p>
            <a:r>
              <a:rPr lang="en-US" sz="1100" b="1" dirty="0">
                <a:solidFill>
                  <a:schemeClr val="tx1"/>
                </a:solidFill>
              </a:rPr>
              <a:t>Purpose of Upgrades: </a:t>
            </a:r>
          </a:p>
          <a:p>
            <a:r>
              <a:rPr lang="en-US" sz="1100" dirty="0">
                <a:solidFill>
                  <a:schemeClr val="tx1"/>
                </a:solidFill>
              </a:rPr>
              <a:t>To upgrade Comfort Drive (formally CR 200 S) from a narrow gravel road to 2-lane paved roadway. This upgrade will allow the increase of traffic and semi trucks to reach the Tempur Sealy Manufacturing Plant.</a:t>
            </a:r>
          </a:p>
          <a:p>
            <a:r>
              <a:rPr lang="en-US" sz="1100" b="1" dirty="0">
                <a:solidFill>
                  <a:schemeClr val="tx1"/>
                </a:solidFill>
              </a:rPr>
              <a:t>Upgrade Consist of: </a:t>
            </a:r>
          </a:p>
          <a:p>
            <a:r>
              <a:rPr lang="en-US" sz="1100" dirty="0">
                <a:solidFill>
                  <a:schemeClr val="tx1"/>
                </a:solidFill>
              </a:rPr>
              <a:t>Reconstruction of 1.5 Miles of Comfort Drive Consisting of:</a:t>
            </a:r>
          </a:p>
          <a:p>
            <a:pPr marL="214313" indent="-214313">
              <a:buFontTx/>
              <a:buChar char="-"/>
            </a:pPr>
            <a:r>
              <a:rPr lang="en-US" sz="1100" dirty="0">
                <a:solidFill>
                  <a:schemeClr val="tx1"/>
                </a:solidFill>
              </a:rPr>
              <a:t>Two 12’ Travel Lanes</a:t>
            </a:r>
          </a:p>
          <a:p>
            <a:pPr marL="214313" indent="-214313">
              <a:buFontTx/>
              <a:buChar char="-"/>
            </a:pPr>
            <a:r>
              <a:rPr lang="en-US" sz="1100" dirty="0">
                <a:solidFill>
                  <a:schemeClr val="tx1"/>
                </a:solidFill>
              </a:rPr>
              <a:t>2’ Paved Shoulders</a:t>
            </a:r>
          </a:p>
          <a:p>
            <a:pPr marL="214313" indent="-214313">
              <a:buFontTx/>
              <a:buChar char="-"/>
            </a:pPr>
            <a:r>
              <a:rPr lang="en-US" sz="1100" dirty="0">
                <a:solidFill>
                  <a:schemeClr val="tx1"/>
                </a:solidFill>
              </a:rPr>
              <a:t>Turn Lanes where Required</a:t>
            </a:r>
          </a:p>
          <a:p>
            <a:pPr marL="214313" indent="-214313">
              <a:buFontTx/>
              <a:buChar char="-"/>
            </a:pPr>
            <a:r>
              <a:rPr lang="en-US" sz="1100" dirty="0">
                <a:solidFill>
                  <a:schemeClr val="tx1"/>
                </a:solidFill>
              </a:rPr>
              <a:t>Drainage Ditches.</a:t>
            </a:r>
          </a:p>
          <a:p>
            <a:r>
              <a:rPr lang="en-US" sz="1100" dirty="0">
                <a:solidFill>
                  <a:schemeClr val="tx1"/>
                </a:solidFill>
              </a:rPr>
              <a:t>Utility Corridor For Utilities to Relocate While the Roadway Was Constructed.</a:t>
            </a:r>
          </a:p>
          <a:p>
            <a:r>
              <a:rPr lang="en-US" sz="1100" b="1" dirty="0">
                <a:solidFill>
                  <a:schemeClr val="tx1"/>
                </a:solidFill>
              </a:rPr>
              <a:t>Cost:</a:t>
            </a:r>
          </a:p>
          <a:p>
            <a:r>
              <a:rPr lang="en-US" sz="1100" dirty="0">
                <a:solidFill>
                  <a:schemeClr val="tx1"/>
                </a:solidFill>
              </a:rPr>
              <a:t>$3.6 Million</a:t>
            </a:r>
          </a:p>
        </p:txBody>
      </p:sp>
    </p:spTree>
    <p:extLst>
      <p:ext uri="{BB962C8B-B14F-4D97-AF65-F5344CB8AC3E}">
        <p14:creationId xmlns:p14="http://schemas.microsoft.com/office/powerpoint/2010/main" val="3309854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47D9C9-DD0B-F202-F93E-17B1014936AB}"/>
              </a:ext>
            </a:extLst>
          </p:cNvPr>
          <p:cNvSpPr>
            <a:spLocks noGrp="1"/>
          </p:cNvSpPr>
          <p:nvPr>
            <p:ph type="title"/>
          </p:nvPr>
        </p:nvSpPr>
        <p:spPr>
          <a:xfrm>
            <a:off x="628651" y="1131094"/>
            <a:ext cx="4879181" cy="994172"/>
          </a:xfrm>
        </p:spPr>
        <p:txBody>
          <a:bodyPr vert="horz" lIns="68580" tIns="34290" rIns="68580" bIns="34290" rtlCol="0" anchor="ctr">
            <a:normAutofit fontScale="90000"/>
          </a:bodyPr>
          <a:lstStyle/>
          <a:p>
            <a:pPr algn="ctr"/>
            <a:r>
              <a:rPr lang="en-US" sz="3300" b="1" dirty="0"/>
              <a:t>INAW Water Line Extension</a:t>
            </a:r>
          </a:p>
        </p:txBody>
      </p:sp>
      <p:sp>
        <p:nvSpPr>
          <p:cNvPr id="9" name="Text Placeholder 8">
            <a:extLst>
              <a:ext uri="{FF2B5EF4-FFF2-40B4-BE49-F238E27FC236}">
                <a16:creationId xmlns:a16="http://schemas.microsoft.com/office/drawing/2014/main" id="{A3AAF011-E93A-8425-BB83-4A6CFD365CF3}"/>
              </a:ext>
            </a:extLst>
          </p:cNvPr>
          <p:cNvSpPr>
            <a:spLocks noGrp="1"/>
          </p:cNvSpPr>
          <p:nvPr>
            <p:ph type="body" sz="half" idx="2"/>
          </p:nvPr>
        </p:nvSpPr>
        <p:spPr>
          <a:xfrm>
            <a:off x="628651" y="2226469"/>
            <a:ext cx="4879181" cy="3263504"/>
          </a:xfrm>
        </p:spPr>
        <p:txBody>
          <a:bodyPr vert="horz" lIns="68580" tIns="34290" rIns="68580" bIns="34290" rtlCol="0">
            <a:normAutofit fontScale="77500" lnSpcReduction="20000"/>
          </a:bodyPr>
          <a:lstStyle/>
          <a:p>
            <a:pPr indent="-171450">
              <a:buFont typeface="Arial" panose="020B0604020202020204" pitchFamily="34" charset="0"/>
              <a:buChar char="•"/>
            </a:pPr>
            <a:r>
              <a:rPr lang="en-US" b="1" dirty="0">
                <a:solidFill>
                  <a:schemeClr val="tx1"/>
                </a:solidFill>
              </a:rPr>
              <a:t>Purpose of Upgrades:</a:t>
            </a:r>
          </a:p>
          <a:p>
            <a:pPr indent="-171450">
              <a:buFont typeface="Arial" panose="020B0604020202020204" pitchFamily="34" charset="0"/>
              <a:buChar char="•"/>
            </a:pPr>
            <a:r>
              <a:rPr lang="en-US" dirty="0">
                <a:solidFill>
                  <a:schemeClr val="tx1"/>
                </a:solidFill>
              </a:rPr>
              <a:t>To extend the INAW’s service area into the TIF District. The New Water Main runs from SR 32 to Comfort Drive </a:t>
            </a:r>
          </a:p>
          <a:p>
            <a:pPr indent="-171450">
              <a:buFont typeface="Arial" panose="020B0604020202020204" pitchFamily="34" charset="0"/>
              <a:buChar char="•"/>
            </a:pPr>
            <a:r>
              <a:rPr lang="en-US" b="1" dirty="0">
                <a:solidFill>
                  <a:schemeClr val="tx1"/>
                </a:solidFill>
              </a:rPr>
              <a:t>Upgrade Consist of: </a:t>
            </a:r>
          </a:p>
          <a:p>
            <a:pPr marL="214313" indent="-171450">
              <a:buFont typeface="Arial" panose="020B0604020202020204" pitchFamily="34" charset="0"/>
              <a:buChar char="•"/>
            </a:pPr>
            <a:r>
              <a:rPr lang="en-US" dirty="0">
                <a:solidFill>
                  <a:schemeClr val="tx1"/>
                </a:solidFill>
              </a:rPr>
              <a:t>Approximately 4-Miles of New Water Main</a:t>
            </a:r>
          </a:p>
          <a:p>
            <a:pPr marL="214313" indent="-171450">
              <a:buFont typeface="Arial" panose="020B0604020202020204" pitchFamily="34" charset="0"/>
              <a:buChar char="•"/>
            </a:pPr>
            <a:r>
              <a:rPr lang="en-US" dirty="0">
                <a:solidFill>
                  <a:schemeClr val="tx1"/>
                </a:solidFill>
              </a:rPr>
              <a:t>Upgrades to Pumps at INAW Treatment Facility on SR 32.</a:t>
            </a:r>
          </a:p>
          <a:p>
            <a:pPr marL="214313" indent="-171450">
              <a:buFont typeface="Arial" panose="020B0604020202020204" pitchFamily="34" charset="0"/>
              <a:buChar char="•"/>
            </a:pPr>
            <a:r>
              <a:rPr lang="en-US" dirty="0">
                <a:solidFill>
                  <a:schemeClr val="tx1"/>
                </a:solidFill>
              </a:rPr>
              <a:t>New Elevated Storage Tank on Comfort Drive</a:t>
            </a:r>
          </a:p>
          <a:p>
            <a:pPr indent="-171450">
              <a:buFont typeface="Arial" panose="020B0604020202020204" pitchFamily="34" charset="0"/>
              <a:buChar char="•"/>
            </a:pPr>
            <a:r>
              <a:rPr lang="en-US" b="1" dirty="0">
                <a:solidFill>
                  <a:schemeClr val="tx1"/>
                </a:solidFill>
              </a:rPr>
              <a:t>Cost:</a:t>
            </a:r>
          </a:p>
          <a:p>
            <a:pPr indent="-171450">
              <a:buFont typeface="Arial" panose="020B0604020202020204" pitchFamily="34" charset="0"/>
              <a:buChar char="•"/>
            </a:pPr>
            <a:r>
              <a:rPr lang="en-US" dirty="0">
                <a:solidFill>
                  <a:schemeClr val="tx1"/>
                </a:solidFill>
              </a:rPr>
              <a:t>$15,677,000 Total</a:t>
            </a:r>
          </a:p>
          <a:p>
            <a:pPr indent="-171450">
              <a:buFont typeface="Arial" panose="020B0604020202020204" pitchFamily="34" charset="0"/>
              <a:buChar char="•"/>
            </a:pPr>
            <a:r>
              <a:rPr lang="en-US" b="1" dirty="0">
                <a:solidFill>
                  <a:schemeClr val="tx1"/>
                </a:solidFill>
              </a:rPr>
              <a:t>Grant:</a:t>
            </a:r>
          </a:p>
          <a:p>
            <a:pPr indent="-171450">
              <a:buFont typeface="Arial" panose="020B0604020202020204" pitchFamily="34" charset="0"/>
              <a:buChar char="•"/>
            </a:pPr>
            <a:r>
              <a:rPr lang="en-US" dirty="0">
                <a:solidFill>
                  <a:schemeClr val="tx1"/>
                </a:solidFill>
              </a:rPr>
              <a:t>$3,000,000 from SWIF</a:t>
            </a:r>
          </a:p>
          <a:p>
            <a:pPr indent="-171450">
              <a:buFont typeface="Arial" panose="020B0604020202020204" pitchFamily="34" charset="0"/>
              <a:buChar char="•"/>
            </a:pPr>
            <a:endParaRPr lang="en-US" dirty="0"/>
          </a:p>
        </p:txBody>
      </p:sp>
      <p:pic>
        <p:nvPicPr>
          <p:cNvPr id="15" name="Picture 14" descr="A picture containing grass, sky, outdoor, building&#10;&#10;Description automatically generated">
            <a:extLst>
              <a:ext uri="{FF2B5EF4-FFF2-40B4-BE49-F238E27FC236}">
                <a16:creationId xmlns:a16="http://schemas.microsoft.com/office/drawing/2014/main" id="{38A8591F-CA67-4FCB-FD82-EEEB321760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69" r="-1" b="8125"/>
          <a:stretch/>
        </p:blipFill>
        <p:spPr>
          <a:xfrm>
            <a:off x="5803227" y="857250"/>
            <a:ext cx="2666404" cy="5143501"/>
          </a:xfrm>
          <a:prstGeom prst="rect">
            <a:avLst/>
          </a:prstGeom>
        </p:spPr>
      </p:pic>
    </p:spTree>
    <p:extLst>
      <p:ext uri="{BB962C8B-B14F-4D97-AF65-F5344CB8AC3E}">
        <p14:creationId xmlns:p14="http://schemas.microsoft.com/office/powerpoint/2010/main" val="1958334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47D9C9-DD0B-F202-F93E-17B1014936AB}"/>
              </a:ext>
            </a:extLst>
          </p:cNvPr>
          <p:cNvSpPr>
            <a:spLocks noGrp="1"/>
          </p:cNvSpPr>
          <p:nvPr>
            <p:ph type="title"/>
          </p:nvPr>
        </p:nvSpPr>
        <p:spPr>
          <a:xfrm>
            <a:off x="629842" y="533400"/>
            <a:ext cx="7113062" cy="685800"/>
          </a:xfrm>
        </p:spPr>
        <p:txBody>
          <a:bodyPr>
            <a:normAutofit/>
          </a:bodyPr>
          <a:lstStyle/>
          <a:p>
            <a:pPr algn="ctr"/>
            <a:r>
              <a:rPr lang="en-US" sz="3000" b="1" dirty="0">
                <a:latin typeface="Calibri" panose="020F0502020204030204" pitchFamily="34" charset="0"/>
                <a:cs typeface="Calibri" panose="020F0502020204030204" pitchFamily="34" charset="0"/>
              </a:rPr>
              <a:t>Sanitary Sewer Extension</a:t>
            </a:r>
          </a:p>
        </p:txBody>
      </p:sp>
      <p:pic>
        <p:nvPicPr>
          <p:cNvPr id="3" name="Picture Placeholder 2" descr="A picture containing sky, outdoor, ground, day&#10;&#10;Description automatically generated">
            <a:extLst>
              <a:ext uri="{FF2B5EF4-FFF2-40B4-BE49-F238E27FC236}">
                <a16:creationId xmlns:a16="http://schemas.microsoft.com/office/drawing/2014/main" id="{4CE77DB2-D667-3C0E-9E0B-17C9F62DFB66}"/>
              </a:ext>
            </a:extLst>
          </p:cNvPr>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l="24406" r="24406"/>
          <a:stretch>
            <a:fillRect/>
          </a:stretch>
        </p:blipFill>
        <p:spPr>
          <a:xfrm>
            <a:off x="4724400" y="1295400"/>
            <a:ext cx="3280974" cy="4800600"/>
          </a:xfrm>
        </p:spPr>
      </p:pic>
      <p:sp>
        <p:nvSpPr>
          <p:cNvPr id="9" name="Text Placeholder 8">
            <a:extLst>
              <a:ext uri="{FF2B5EF4-FFF2-40B4-BE49-F238E27FC236}">
                <a16:creationId xmlns:a16="http://schemas.microsoft.com/office/drawing/2014/main" id="{A3AAF011-E93A-8425-BB83-4A6CFD365CF3}"/>
              </a:ext>
            </a:extLst>
          </p:cNvPr>
          <p:cNvSpPr>
            <a:spLocks noGrp="1"/>
          </p:cNvSpPr>
          <p:nvPr>
            <p:ph type="body" sz="half" idx="2"/>
          </p:nvPr>
        </p:nvSpPr>
        <p:spPr>
          <a:xfrm>
            <a:off x="762000" y="1828800"/>
            <a:ext cx="3428999" cy="3430192"/>
          </a:xfrm>
        </p:spPr>
        <p:txBody>
          <a:bodyPr>
            <a:normAutofit fontScale="92500" lnSpcReduction="10000"/>
          </a:bodyPr>
          <a:lstStyle/>
          <a:p>
            <a:r>
              <a:rPr lang="en-US" b="1" dirty="0">
                <a:solidFill>
                  <a:schemeClr val="tx1"/>
                </a:solidFill>
                <a:latin typeface="Calibri" panose="020F0502020204030204" pitchFamily="34" charset="0"/>
                <a:cs typeface="Calibri" panose="020F0502020204030204" pitchFamily="34" charset="0"/>
              </a:rPr>
              <a:t>Purpose of Upgrades:</a:t>
            </a:r>
          </a:p>
          <a:p>
            <a:r>
              <a:rPr lang="en-US" dirty="0">
                <a:solidFill>
                  <a:schemeClr val="tx1"/>
                </a:solidFill>
                <a:latin typeface="Calibri" panose="020F0502020204030204" pitchFamily="34" charset="0"/>
                <a:cs typeface="Calibri" panose="020F0502020204030204" pitchFamily="34" charset="0"/>
              </a:rPr>
              <a:t>To extend the Regional Sewer District’s Sanitary Sewer capabilities down Comfort Drive.</a:t>
            </a:r>
          </a:p>
          <a:p>
            <a:r>
              <a:rPr lang="en-US" b="1" dirty="0">
                <a:solidFill>
                  <a:schemeClr val="tx1"/>
                </a:solidFill>
                <a:latin typeface="Calibri" panose="020F0502020204030204" pitchFamily="34" charset="0"/>
                <a:cs typeface="Calibri" panose="020F0502020204030204" pitchFamily="34" charset="0"/>
              </a:rPr>
              <a:t>Upgrade Consist of: </a:t>
            </a:r>
          </a:p>
          <a:p>
            <a:pPr marL="214313" indent="-214313">
              <a:buFontTx/>
              <a:buChar char="-"/>
            </a:pPr>
            <a:r>
              <a:rPr lang="en-US" dirty="0">
                <a:solidFill>
                  <a:schemeClr val="tx1"/>
                </a:solidFill>
                <a:latin typeface="Calibri" panose="020F0502020204030204" pitchFamily="34" charset="0"/>
                <a:cs typeface="Calibri" panose="020F0502020204030204" pitchFamily="34" charset="0"/>
              </a:rPr>
              <a:t>A New of Lift Station</a:t>
            </a:r>
          </a:p>
          <a:p>
            <a:pPr marL="214313" indent="-214313">
              <a:buFontTx/>
              <a:buChar char="-"/>
            </a:pPr>
            <a:r>
              <a:rPr lang="en-US" dirty="0">
                <a:solidFill>
                  <a:schemeClr val="tx1"/>
                </a:solidFill>
                <a:latin typeface="Calibri" panose="020F0502020204030204" pitchFamily="34" charset="0"/>
                <a:cs typeface="Calibri" panose="020F0502020204030204" pitchFamily="34" charset="0"/>
              </a:rPr>
              <a:t>4,225 Feet of Force Main</a:t>
            </a:r>
          </a:p>
          <a:p>
            <a:pPr marL="214313" indent="-214313">
              <a:buFontTx/>
              <a:buChar char="-"/>
            </a:pPr>
            <a:r>
              <a:rPr lang="en-US" dirty="0">
                <a:solidFill>
                  <a:schemeClr val="tx1"/>
                </a:solidFill>
                <a:latin typeface="Calibri" panose="020F0502020204030204" pitchFamily="34" charset="0"/>
                <a:cs typeface="Calibri" panose="020F0502020204030204" pitchFamily="34" charset="0"/>
              </a:rPr>
              <a:t>4,900 Feet of Gravity Sewer Main</a:t>
            </a:r>
          </a:p>
          <a:p>
            <a:r>
              <a:rPr lang="en-US" b="1" dirty="0">
                <a:solidFill>
                  <a:schemeClr val="tx1"/>
                </a:solidFill>
                <a:latin typeface="Calibri" panose="020F0502020204030204" pitchFamily="34" charset="0"/>
                <a:cs typeface="Calibri" panose="020F0502020204030204" pitchFamily="34" charset="0"/>
              </a:rPr>
              <a:t>Cost:</a:t>
            </a:r>
          </a:p>
          <a:p>
            <a:r>
              <a:rPr lang="en-US" dirty="0">
                <a:solidFill>
                  <a:schemeClr val="tx1"/>
                </a:solidFill>
                <a:latin typeface="Calibri" panose="020F0502020204030204" pitchFamily="34" charset="0"/>
                <a:cs typeface="Calibri" panose="020F0502020204030204" pitchFamily="34" charset="0"/>
              </a:rPr>
              <a:t>$1.1 Million</a:t>
            </a:r>
          </a:p>
          <a:p>
            <a:endParaRPr lang="en-US" dirty="0"/>
          </a:p>
        </p:txBody>
      </p:sp>
    </p:spTree>
    <p:extLst>
      <p:ext uri="{BB962C8B-B14F-4D97-AF65-F5344CB8AC3E}">
        <p14:creationId xmlns:p14="http://schemas.microsoft.com/office/powerpoint/2010/main" val="1743756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710599"/>
            <a:ext cx="6538594" cy="566822"/>
          </a:xfrm>
          <a:prstGeom prst="rect">
            <a:avLst/>
          </a:prstGeom>
          <a:pattFill prst="pct90">
            <a:fgClr>
              <a:schemeClr val="bg2"/>
            </a:fgClr>
            <a:bgClr>
              <a:schemeClr val="bg1"/>
            </a:bgClr>
          </a:pattFill>
        </p:spPr>
        <p:txBody>
          <a:bodyPr vert="horz" wrap="square" lIns="0" tIns="12700" rIns="0" bIns="0" rtlCol="0">
            <a:spAutoFit/>
          </a:bodyPr>
          <a:lstStyle/>
          <a:p>
            <a:pPr marL="12700" algn="ctr">
              <a:lnSpc>
                <a:spcPct val="100000"/>
              </a:lnSpc>
              <a:spcBef>
                <a:spcPts val="100"/>
              </a:spcBef>
            </a:pPr>
            <a:r>
              <a:rPr lang="en-US" sz="3600" b="1" dirty="0">
                <a:latin typeface="Calibri" panose="020F0502020204030204" pitchFamily="34" charset="0"/>
                <a:cs typeface="Calibri" panose="020F0502020204030204" pitchFamily="34" charset="0"/>
              </a:rPr>
              <a:t>Wastewater Updates</a:t>
            </a:r>
            <a:endParaRPr sz="36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E112612-C3C4-4A7F-9875-653F258716E8}"/>
              </a:ext>
            </a:extLst>
          </p:cNvPr>
          <p:cNvSpPr txBox="1"/>
          <p:nvPr/>
        </p:nvSpPr>
        <p:spPr>
          <a:xfrm>
            <a:off x="2971800" y="3277422"/>
            <a:ext cx="3429000" cy="646331"/>
          </a:xfrm>
          <a:prstGeom prst="rect">
            <a:avLst/>
          </a:prstGeom>
          <a:pattFill prst="pct90">
            <a:fgClr>
              <a:schemeClr val="bg2"/>
            </a:fgClr>
            <a:bgClr>
              <a:schemeClr val="bg1"/>
            </a:bgClr>
          </a:pattFill>
        </p:spPr>
        <p:txBody>
          <a:bodyPr wrap="square" rtlCol="0">
            <a:spAutoFit/>
          </a:bodyPr>
          <a:lstStyle/>
          <a:p>
            <a:pPr algn="ctr"/>
            <a:r>
              <a:rPr lang="en-US" dirty="0">
                <a:latin typeface="Calibri Light" panose="020F0302020204030204" pitchFamily="34" charset="0"/>
                <a:cs typeface="Calibri Light" panose="020F0302020204030204" pitchFamily="34" charset="0"/>
              </a:rPr>
              <a:t>Lana Beregszazi</a:t>
            </a:r>
          </a:p>
          <a:p>
            <a:pPr algn="ctr"/>
            <a:r>
              <a:rPr lang="en-US" dirty="0">
                <a:latin typeface="Calibri Light" panose="020F0302020204030204" pitchFamily="34" charset="0"/>
                <a:cs typeface="Calibri Light" panose="020F0302020204030204" pitchFamily="34" charset="0"/>
              </a:rPr>
              <a:t>BCS Management </a:t>
            </a:r>
          </a:p>
        </p:txBody>
      </p:sp>
    </p:spTree>
    <p:extLst>
      <p:ext uri="{BB962C8B-B14F-4D97-AF65-F5344CB8AC3E}">
        <p14:creationId xmlns:p14="http://schemas.microsoft.com/office/powerpoint/2010/main" val="1846061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CE40F-21B4-7041-BA6C-3CF2672A24BB}"/>
              </a:ext>
            </a:extLst>
          </p:cNvPr>
          <p:cNvSpPr>
            <a:spLocks noGrp="1"/>
          </p:cNvSpPr>
          <p:nvPr>
            <p:ph type="title"/>
          </p:nvPr>
        </p:nvSpPr>
        <p:spPr>
          <a:xfrm>
            <a:off x="533400" y="152400"/>
            <a:ext cx="7924800" cy="1447800"/>
          </a:xfrm>
        </p:spPr>
        <p:txBody>
          <a:bodyPr>
            <a:normAutofit/>
          </a:bodyPr>
          <a:lstStyle/>
          <a:p>
            <a:pPr algn="ctr"/>
            <a:r>
              <a:rPr lang="en-US" dirty="0">
                <a:latin typeface="Calibri" panose="020F0502020204030204" pitchFamily="34" charset="0"/>
                <a:cs typeface="Calibri" panose="020F0502020204030204" pitchFamily="34" charset="0"/>
              </a:rPr>
              <a:t>2022 Wastewater Project Updates</a:t>
            </a:r>
          </a:p>
        </p:txBody>
      </p:sp>
      <p:sp>
        <p:nvSpPr>
          <p:cNvPr id="3" name="Content Placeholder 2">
            <a:extLst>
              <a:ext uri="{FF2B5EF4-FFF2-40B4-BE49-F238E27FC236}">
                <a16:creationId xmlns:a16="http://schemas.microsoft.com/office/drawing/2014/main" id="{01BCFF08-7C7E-7B4B-823B-DFFB912F75D9}"/>
              </a:ext>
            </a:extLst>
          </p:cNvPr>
          <p:cNvSpPr>
            <a:spLocks noGrp="1"/>
          </p:cNvSpPr>
          <p:nvPr>
            <p:ph idx="1"/>
          </p:nvPr>
        </p:nvSpPr>
        <p:spPr>
          <a:xfrm>
            <a:off x="628650" y="2226469"/>
            <a:ext cx="3396343" cy="3357903"/>
          </a:xfrm>
        </p:spPr>
        <p:txBody>
          <a:bodyPr>
            <a:normAutofit/>
          </a:bodyPr>
          <a:lstStyle/>
          <a:p>
            <a:r>
              <a:rPr lang="en-US" dirty="0">
                <a:solidFill>
                  <a:schemeClr val="tx1"/>
                </a:solidFill>
                <a:latin typeface="Calibri" panose="020F0502020204030204" pitchFamily="34" charset="0"/>
                <a:cs typeface="Calibri" panose="020F0502020204030204" pitchFamily="34" charset="0"/>
              </a:rPr>
              <a:t>Comfort Drive Lift Station and Main: Complete </a:t>
            </a:r>
          </a:p>
          <a:p>
            <a:r>
              <a:rPr lang="en-US" dirty="0">
                <a:solidFill>
                  <a:schemeClr val="tx1"/>
                </a:solidFill>
                <a:latin typeface="Calibri" panose="020F0502020204030204" pitchFamily="34" charset="0"/>
                <a:cs typeface="Calibri" panose="020F0502020204030204" pitchFamily="34" charset="0"/>
              </a:rPr>
              <a:t>Tempur Sealy Industrial Connection: Partially complete </a:t>
            </a:r>
          </a:p>
          <a:p>
            <a:r>
              <a:rPr lang="en-US" dirty="0">
                <a:solidFill>
                  <a:schemeClr val="tx1"/>
                </a:solidFill>
                <a:latin typeface="Calibri" panose="020F0502020204030204" pitchFamily="34" charset="0"/>
                <a:cs typeface="Calibri" panose="020F0502020204030204" pitchFamily="34" charset="0"/>
              </a:rPr>
              <a:t>WWTP Expansion: Design Complete</a:t>
            </a:r>
          </a:p>
          <a:p>
            <a:r>
              <a:rPr lang="en-US" dirty="0">
                <a:solidFill>
                  <a:schemeClr val="tx1"/>
                </a:solidFill>
                <a:latin typeface="Calibri" panose="020F0502020204030204" pitchFamily="34" charset="0"/>
                <a:cs typeface="Calibri" panose="020F0502020204030204" pitchFamily="34" charset="0"/>
              </a:rPr>
              <a:t>4 New Residential Connections</a:t>
            </a:r>
          </a:p>
          <a:p>
            <a:pPr marL="0" indent="0">
              <a:buNone/>
            </a:pPr>
            <a:endParaRPr lang="en-US" dirty="0"/>
          </a:p>
        </p:txBody>
      </p:sp>
      <p:pic>
        <p:nvPicPr>
          <p:cNvPr id="5" name="Picture 4">
            <a:extLst>
              <a:ext uri="{FF2B5EF4-FFF2-40B4-BE49-F238E27FC236}">
                <a16:creationId xmlns:a16="http://schemas.microsoft.com/office/drawing/2014/main" id="{497B6C32-B28C-2D4F-B546-EA84A15F359A}"/>
              </a:ext>
            </a:extLst>
          </p:cNvPr>
          <p:cNvPicPr>
            <a:picLocks noChangeAspect="1"/>
          </p:cNvPicPr>
          <p:nvPr/>
        </p:nvPicPr>
        <p:blipFill>
          <a:blip r:embed="rId2"/>
          <a:stretch>
            <a:fillRect/>
          </a:stretch>
        </p:blipFill>
        <p:spPr>
          <a:xfrm>
            <a:off x="4729783" y="1898609"/>
            <a:ext cx="2764322" cy="3685763"/>
          </a:xfrm>
          <a:prstGeom prst="rect">
            <a:avLst/>
          </a:prstGeom>
        </p:spPr>
      </p:pic>
    </p:spTree>
    <p:extLst>
      <p:ext uri="{BB962C8B-B14F-4D97-AF65-F5344CB8AC3E}">
        <p14:creationId xmlns:p14="http://schemas.microsoft.com/office/powerpoint/2010/main" val="3844060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D678-B477-B1CB-0D9A-D3020EBAB445}"/>
              </a:ext>
            </a:extLst>
          </p:cNvPr>
          <p:cNvSpPr>
            <a:spLocks noGrp="1"/>
          </p:cNvSpPr>
          <p:nvPr>
            <p:ph type="title"/>
          </p:nvPr>
        </p:nvSpPr>
        <p:spPr>
          <a:xfrm>
            <a:off x="1922526" y="-457200"/>
            <a:ext cx="4541520" cy="1981200"/>
          </a:xfrm>
        </p:spPr>
        <p:txBody>
          <a:bodyPr>
            <a:normAutofit/>
          </a:bodyPr>
          <a:lstStyle/>
          <a:p>
            <a:pPr algn="ctr"/>
            <a:br>
              <a:rPr lang="en-US" dirty="0">
                <a:solidFill>
                  <a:schemeClr val="bg1"/>
                </a:solidFill>
              </a:rPr>
            </a:br>
            <a:br>
              <a:rPr lang="en-US" dirty="0">
                <a:solidFill>
                  <a:schemeClr val="bg1"/>
                </a:solidFill>
              </a:rPr>
            </a:br>
            <a:r>
              <a:rPr lang="en-US" dirty="0"/>
              <a:t>What Is the RDC?</a:t>
            </a:r>
          </a:p>
        </p:txBody>
      </p:sp>
      <p:sp>
        <p:nvSpPr>
          <p:cNvPr id="3" name="Text Placeholder 2">
            <a:extLst>
              <a:ext uri="{FF2B5EF4-FFF2-40B4-BE49-F238E27FC236}">
                <a16:creationId xmlns:a16="http://schemas.microsoft.com/office/drawing/2014/main" id="{5ED8BA48-E43F-A502-39BC-DF196DDC9D2F}"/>
              </a:ext>
            </a:extLst>
          </p:cNvPr>
          <p:cNvSpPr>
            <a:spLocks noGrp="1"/>
          </p:cNvSpPr>
          <p:nvPr>
            <p:ph idx="1"/>
          </p:nvPr>
        </p:nvSpPr>
        <p:spPr>
          <a:xfrm>
            <a:off x="685800" y="381000"/>
            <a:ext cx="8061325" cy="6885081"/>
          </a:xfrm>
        </p:spPr>
        <p:txBody>
          <a:bodyPr>
            <a:normAutofit/>
          </a:bodyPr>
          <a:lstStyle/>
          <a:p>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State Legislature allows counties to create Redevelopment Commissions (RDC) in order to carry out two very important tasks - the redevelopment of blighted areas and the promotion of economic development.  The RDC's main job is to consider how it may use its authority to promote job creation.  This primary responsibility is discharged through the creation of Economic Development Areas (EDAs) in order to facilitate economic development. The RDC must fully study current economic conditions, plan infrastructure and other projects designed to create jobs, and otherwise address economic development issues.  In addition, the RDC is especially situated to finance such projects because of the statutory powers which allows for Tax Increment Financing (TIF). </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54766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04E1-11B7-9B4C-B0DF-460F9C170DA3}"/>
              </a:ext>
            </a:extLst>
          </p:cNvPr>
          <p:cNvSpPr>
            <a:spLocks noGrp="1"/>
          </p:cNvSpPr>
          <p:nvPr>
            <p:ph type="title"/>
          </p:nvPr>
        </p:nvSpPr>
        <p:spPr>
          <a:xfrm>
            <a:off x="533400" y="228600"/>
            <a:ext cx="7696200" cy="1524000"/>
          </a:xfrm>
        </p:spPr>
        <p:txBody>
          <a:bodyPr>
            <a:normAutofit/>
          </a:bodyPr>
          <a:lstStyle/>
          <a:p>
            <a:pPr algn="ctr"/>
            <a:r>
              <a:rPr lang="en-US" sz="2800" dirty="0">
                <a:latin typeface="Calibri" panose="020F0502020204030204" pitchFamily="34" charset="0"/>
                <a:cs typeface="Calibri" panose="020F0502020204030204" pitchFamily="34" charset="0"/>
              </a:rPr>
              <a:t>Montgomery county </a:t>
            </a:r>
            <a:r>
              <a:rPr lang="en-US" sz="2800" dirty="0" err="1">
                <a:latin typeface="Calibri" panose="020F0502020204030204" pitchFamily="34" charset="0"/>
                <a:cs typeface="Calibri" panose="020F0502020204030204" pitchFamily="34" charset="0"/>
              </a:rPr>
              <a:t>RSd</a:t>
            </a:r>
            <a:r>
              <a:rPr lang="en-US" sz="2800" dirty="0">
                <a:latin typeface="Calibri" panose="020F0502020204030204" pitchFamily="34" charset="0"/>
                <a:cs typeface="Calibri" panose="020F0502020204030204" pitchFamily="34" charset="0"/>
              </a:rPr>
              <a:t> WWTP  Expansion</a:t>
            </a:r>
          </a:p>
        </p:txBody>
      </p:sp>
      <p:sp>
        <p:nvSpPr>
          <p:cNvPr id="3" name="Content Placeholder 2">
            <a:extLst>
              <a:ext uri="{FF2B5EF4-FFF2-40B4-BE49-F238E27FC236}">
                <a16:creationId xmlns:a16="http://schemas.microsoft.com/office/drawing/2014/main" id="{7F2CB779-3346-FF4D-953B-AA132B2152C3}"/>
              </a:ext>
            </a:extLst>
          </p:cNvPr>
          <p:cNvSpPr>
            <a:spLocks noGrp="1"/>
          </p:cNvSpPr>
          <p:nvPr>
            <p:ph idx="1"/>
          </p:nvPr>
        </p:nvSpPr>
        <p:spPr>
          <a:xfrm>
            <a:off x="628651" y="2226468"/>
            <a:ext cx="5162550" cy="3341930"/>
          </a:xfrm>
        </p:spPr>
        <p:txBody>
          <a:bodyPr>
            <a:normAutofit/>
          </a:bodyPr>
          <a:lstStyle/>
          <a:p>
            <a:pPr>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100K GPD Treatment Plant has been operating at ~50% capacity in 2022</a:t>
            </a:r>
          </a:p>
          <a:p>
            <a:pPr>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Phased capacity expansion design was completed in May 2022 - “on  the shelf”</a:t>
            </a:r>
          </a:p>
          <a:p>
            <a:pPr>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Capacity expansion will accommodate large wastewater users who select a site in the Montgomery County TIF district.</a:t>
            </a:r>
            <a:br>
              <a:rPr lang="en-US" dirty="0"/>
            </a:br>
            <a:endParaRPr lang="en-US" dirty="0"/>
          </a:p>
          <a:p>
            <a:endParaRPr lang="en-US" dirty="0"/>
          </a:p>
        </p:txBody>
      </p:sp>
      <p:pic>
        <p:nvPicPr>
          <p:cNvPr id="5" name="Picture 4">
            <a:extLst>
              <a:ext uri="{FF2B5EF4-FFF2-40B4-BE49-F238E27FC236}">
                <a16:creationId xmlns:a16="http://schemas.microsoft.com/office/drawing/2014/main" id="{C9E43646-3554-8641-90A8-9CB1EC6377AB}"/>
              </a:ext>
            </a:extLst>
          </p:cNvPr>
          <p:cNvPicPr>
            <a:picLocks noChangeAspect="1"/>
          </p:cNvPicPr>
          <p:nvPr/>
        </p:nvPicPr>
        <p:blipFill>
          <a:blip r:embed="rId3"/>
          <a:stretch>
            <a:fillRect/>
          </a:stretch>
        </p:blipFill>
        <p:spPr>
          <a:xfrm>
            <a:off x="5638800" y="2133600"/>
            <a:ext cx="3048000" cy="2286000"/>
          </a:xfrm>
          <a:prstGeom prst="rect">
            <a:avLst/>
          </a:prstGeom>
        </p:spPr>
      </p:pic>
    </p:spTree>
    <p:extLst>
      <p:ext uri="{BB962C8B-B14F-4D97-AF65-F5344CB8AC3E}">
        <p14:creationId xmlns:p14="http://schemas.microsoft.com/office/powerpoint/2010/main" val="1143913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3E36-7A53-7D41-96D0-41812845020E}"/>
              </a:ext>
            </a:extLst>
          </p:cNvPr>
          <p:cNvSpPr>
            <a:spLocks noGrp="1"/>
          </p:cNvSpPr>
          <p:nvPr>
            <p:ph type="title"/>
          </p:nvPr>
        </p:nvSpPr>
        <p:spPr>
          <a:xfrm>
            <a:off x="533400" y="381000"/>
            <a:ext cx="8077200" cy="1295400"/>
          </a:xfrm>
        </p:spPr>
        <p:txBody>
          <a:bodyPr/>
          <a:lstStyle/>
          <a:p>
            <a:pPr algn="ctr"/>
            <a:r>
              <a:rPr lang="en-US" dirty="0">
                <a:latin typeface="Calibri" panose="020F0502020204030204" pitchFamily="34" charset="0"/>
                <a:cs typeface="Calibri" panose="020F0502020204030204" pitchFamily="34" charset="0"/>
              </a:rPr>
              <a:t>2023 Project Outlook</a:t>
            </a:r>
          </a:p>
        </p:txBody>
      </p:sp>
      <p:sp>
        <p:nvSpPr>
          <p:cNvPr id="3" name="Content Placeholder 2">
            <a:extLst>
              <a:ext uri="{FF2B5EF4-FFF2-40B4-BE49-F238E27FC236}">
                <a16:creationId xmlns:a16="http://schemas.microsoft.com/office/drawing/2014/main" id="{5C1842A0-8CEA-2D43-85B9-01983F1214C3}"/>
              </a:ext>
            </a:extLst>
          </p:cNvPr>
          <p:cNvSpPr>
            <a:spLocks noGrp="1"/>
          </p:cNvSpPr>
          <p:nvPr>
            <p:ph idx="1"/>
          </p:nvPr>
        </p:nvSpPr>
        <p:spPr>
          <a:xfrm>
            <a:off x="533400" y="1905000"/>
            <a:ext cx="6554867" cy="3429000"/>
          </a:xfrm>
        </p:spPr>
        <p:txBody>
          <a:bodyPr>
            <a:normAutofit fontScale="92500" lnSpcReduction="10000"/>
          </a:bodyPr>
          <a:lstStyle/>
          <a:p>
            <a:pPr>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Nucor Road WWTP could begin regularly hitting 60% capacity regularly, dependent on new commercial users and usage changes from current users</a:t>
            </a:r>
          </a:p>
          <a:p>
            <a:pPr>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Collection System expansion along Nucor Road between SR32 and CR 400S</a:t>
            </a:r>
          </a:p>
          <a:p>
            <a:pPr>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Mace / </a:t>
            </a:r>
            <a:r>
              <a:rPr lang="en-US" dirty="0" err="1">
                <a:solidFill>
                  <a:schemeClr val="tx1"/>
                </a:solidFill>
                <a:latin typeface="Calibri" panose="020F0502020204030204" pitchFamily="34" charset="0"/>
                <a:cs typeface="Calibri" panose="020F0502020204030204" pitchFamily="34" charset="0"/>
              </a:rPr>
              <a:t>Linnsburg</a:t>
            </a:r>
            <a:r>
              <a:rPr lang="en-US" dirty="0">
                <a:solidFill>
                  <a:schemeClr val="tx1"/>
                </a:solidFill>
                <a:latin typeface="Calibri" panose="020F0502020204030204" pitchFamily="34" charset="0"/>
                <a:cs typeface="Calibri" panose="020F0502020204030204" pitchFamily="34" charset="0"/>
              </a:rPr>
              <a:t> septic elimination project</a:t>
            </a:r>
          </a:p>
          <a:p>
            <a:pPr lvl="1">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Approximately 100 homes west of TIF area</a:t>
            </a:r>
          </a:p>
          <a:p>
            <a:pPr lvl="1">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Several failing septic's could lead to home condemnation</a:t>
            </a:r>
          </a:p>
          <a:p>
            <a:pPr lvl="1">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RSD currently investigating project cost and grant options</a:t>
            </a:r>
          </a:p>
          <a:p>
            <a:pPr lvl="1">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RSD service area expansion</a:t>
            </a:r>
          </a:p>
        </p:txBody>
      </p:sp>
    </p:spTree>
    <p:extLst>
      <p:ext uri="{BB962C8B-B14F-4D97-AF65-F5344CB8AC3E}">
        <p14:creationId xmlns:p14="http://schemas.microsoft.com/office/powerpoint/2010/main" val="1068635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rotWithShape="1">
          <a:gsLst>
            <a:gs pos="47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object 2"/>
          <p:cNvSpPr txBox="1"/>
          <p:nvPr/>
        </p:nvSpPr>
        <p:spPr>
          <a:xfrm>
            <a:off x="2053518" y="2519895"/>
            <a:ext cx="5261682" cy="998350"/>
          </a:xfrm>
          <a:prstGeom prst="rect">
            <a:avLst/>
          </a:prstGeom>
          <a:pattFill prst="pct90">
            <a:fgClr>
              <a:schemeClr val="bg2"/>
            </a:fgClr>
            <a:bgClr>
              <a:schemeClr val="bg1"/>
            </a:bgClr>
          </a:pattFill>
        </p:spPr>
        <p:txBody>
          <a:bodyPr vert="horz" wrap="square" lIns="0" tIns="13335" rIns="0" bIns="0" rtlCol="0">
            <a:spAutoFit/>
          </a:bodyPr>
          <a:lstStyle/>
          <a:p>
            <a:pPr marL="12700" marR="5080" indent="529590">
              <a:lnSpc>
                <a:spcPct val="100000"/>
              </a:lnSpc>
              <a:spcBef>
                <a:spcPts val="105"/>
              </a:spcBef>
            </a:pPr>
            <a:r>
              <a:rPr lang="en-US" sz="3200" b="1" dirty="0">
                <a:latin typeface="Calibri" panose="020F0502020204030204" pitchFamily="34" charset="0"/>
                <a:cs typeface="Calibri" panose="020F0502020204030204" pitchFamily="34" charset="0"/>
              </a:rPr>
              <a:t>CURRENT</a:t>
            </a:r>
            <a:r>
              <a:rPr lang="en-US" sz="3200" b="1" spc="-5"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TIF</a:t>
            </a:r>
            <a:r>
              <a:rPr lang="en-US" sz="3200" b="1" spc="-5"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BUDGET</a:t>
            </a:r>
            <a:r>
              <a:rPr lang="en-US" sz="3200" b="1" spc="-15" dirty="0">
                <a:latin typeface="Calibri" panose="020F0502020204030204" pitchFamily="34" charset="0"/>
                <a:cs typeface="Calibri" panose="020F0502020204030204" pitchFamily="34" charset="0"/>
              </a:rPr>
              <a:t> </a:t>
            </a:r>
            <a:r>
              <a:rPr lang="en-US" sz="3200" b="1" spc="-50" dirty="0">
                <a:latin typeface="Calibri" panose="020F0502020204030204" pitchFamily="34" charset="0"/>
                <a:cs typeface="Calibri" panose="020F0502020204030204" pitchFamily="34" charset="0"/>
              </a:rPr>
              <a:t>&amp; </a:t>
            </a:r>
            <a:r>
              <a:rPr lang="en-US" sz="3200" b="1" dirty="0">
                <a:latin typeface="Calibri" panose="020F0502020204030204" pitchFamily="34" charset="0"/>
                <a:cs typeface="Calibri" panose="020F0502020204030204" pitchFamily="34" charset="0"/>
              </a:rPr>
              <a:t>IMPACT</a:t>
            </a:r>
            <a:r>
              <a:rPr lang="en-US" sz="3200" b="1" spc="-5"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ON</a:t>
            </a:r>
            <a:r>
              <a:rPr lang="en-US" sz="3200" b="1" spc="-5"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TAXING</a:t>
            </a:r>
            <a:r>
              <a:rPr lang="en-US" sz="3200" b="1" spc="-5" dirty="0">
                <a:latin typeface="Calibri" panose="020F0502020204030204" pitchFamily="34" charset="0"/>
                <a:cs typeface="Calibri" panose="020F0502020204030204" pitchFamily="34" charset="0"/>
              </a:rPr>
              <a:t> </a:t>
            </a:r>
            <a:r>
              <a:rPr lang="en-US" sz="3200" b="1" spc="-10" dirty="0">
                <a:latin typeface="Calibri" panose="020F0502020204030204" pitchFamily="34" charset="0"/>
                <a:cs typeface="Calibri" panose="020F0502020204030204" pitchFamily="34" charset="0"/>
              </a:rPr>
              <a:t>DISTRICTS</a:t>
            </a:r>
            <a:endParaRPr lang="en-US" sz="3200" dirty="0">
              <a:latin typeface="Calibri" panose="020F0502020204030204" pitchFamily="34" charset="0"/>
              <a:cs typeface="Calibri" panose="020F0502020204030204" pitchFamily="34" charset="0"/>
            </a:endParaRPr>
          </a:p>
        </p:txBody>
      </p:sp>
      <p:sp>
        <p:nvSpPr>
          <p:cNvPr id="4" name="TextBox 3"/>
          <p:cNvSpPr txBox="1"/>
          <p:nvPr/>
        </p:nvSpPr>
        <p:spPr>
          <a:xfrm rot="10800000" flipV="1">
            <a:off x="2895600" y="3518245"/>
            <a:ext cx="3429000" cy="769441"/>
          </a:xfrm>
          <a:prstGeom prst="rect">
            <a:avLst/>
          </a:prstGeom>
          <a:pattFill prst="pct90">
            <a:fgClr>
              <a:schemeClr val="bg2"/>
            </a:fgClr>
            <a:bgClr>
              <a:schemeClr val="bg1"/>
            </a:bgClr>
          </a:pattFill>
        </p:spPr>
        <p:txBody>
          <a:bodyPr wrap="square" rtlCol="0">
            <a:spAutoFit/>
          </a:bodyPr>
          <a:lstStyle/>
          <a:p>
            <a:pPr algn="ctr"/>
            <a:r>
              <a:rPr lang="en-US" sz="2200" dirty="0">
                <a:latin typeface="Calibri Light" panose="020F0302020204030204" pitchFamily="34" charset="0"/>
                <a:cs typeface="Calibri Light" panose="020F0302020204030204" pitchFamily="34" charset="0"/>
              </a:rPr>
              <a:t>Jeff Peters</a:t>
            </a:r>
          </a:p>
          <a:p>
            <a:pPr algn="ctr"/>
            <a:r>
              <a:rPr lang="en-US" sz="2200" dirty="0">
                <a:latin typeface="Calibri Light" panose="020F0302020204030204" pitchFamily="34" charset="0"/>
                <a:cs typeface="Calibri Light" panose="020F0302020204030204" pitchFamily="34" charset="0"/>
              </a:rPr>
              <a:t>Peters Franklin LTD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rotWithShape="1">
          <a:gsLst>
            <a:gs pos="73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object 2"/>
          <p:cNvSpPr txBox="1"/>
          <p:nvPr/>
        </p:nvSpPr>
        <p:spPr>
          <a:xfrm>
            <a:off x="930357" y="789118"/>
            <a:ext cx="7287184" cy="5547190"/>
          </a:xfrm>
          <a:prstGeom prst="rect">
            <a:avLst/>
          </a:prstGeom>
        </p:spPr>
        <p:txBody>
          <a:bodyPr vert="horz" wrap="square" lIns="0" tIns="11206" rIns="0" bIns="0" rtlCol="0">
            <a:spAutoFit/>
          </a:bodyPr>
          <a:lstStyle/>
          <a:p>
            <a:pPr algn="ctr">
              <a:spcBef>
                <a:spcPts val="88"/>
              </a:spcBef>
            </a:pPr>
            <a:r>
              <a:rPr sz="1200" u="sng" dirty="0">
                <a:uFill>
                  <a:solidFill>
                    <a:srgbClr val="000000"/>
                  </a:solidFill>
                </a:uFill>
                <a:latin typeface="Calibri"/>
                <a:cs typeface="Calibri"/>
              </a:rPr>
              <a:t>2022</a:t>
            </a:r>
            <a:r>
              <a:rPr sz="1200" u="sng" spc="-26" dirty="0">
                <a:uFill>
                  <a:solidFill>
                    <a:srgbClr val="000000"/>
                  </a:solidFill>
                </a:uFill>
                <a:latin typeface="Calibri"/>
                <a:cs typeface="Calibri"/>
              </a:rPr>
              <a:t> </a:t>
            </a:r>
            <a:r>
              <a:rPr sz="1200" u="sng" dirty="0">
                <a:uFill>
                  <a:solidFill>
                    <a:srgbClr val="000000"/>
                  </a:solidFill>
                </a:uFill>
                <a:latin typeface="Calibri"/>
                <a:cs typeface="Calibri"/>
              </a:rPr>
              <a:t>MONTGOMERY</a:t>
            </a:r>
            <a:r>
              <a:rPr sz="1200" u="sng" spc="-22" dirty="0">
                <a:uFill>
                  <a:solidFill>
                    <a:srgbClr val="000000"/>
                  </a:solidFill>
                </a:uFill>
                <a:latin typeface="Calibri"/>
                <a:cs typeface="Calibri"/>
              </a:rPr>
              <a:t> </a:t>
            </a:r>
            <a:r>
              <a:rPr sz="1200" u="sng" dirty="0">
                <a:uFill>
                  <a:solidFill>
                    <a:srgbClr val="000000"/>
                  </a:solidFill>
                </a:uFill>
                <a:latin typeface="Calibri"/>
                <a:cs typeface="Calibri"/>
              </a:rPr>
              <a:t>COUNTY</a:t>
            </a:r>
            <a:r>
              <a:rPr sz="1200" u="sng" spc="-13" dirty="0">
                <a:uFill>
                  <a:solidFill>
                    <a:srgbClr val="000000"/>
                  </a:solidFill>
                </a:uFill>
                <a:latin typeface="Calibri"/>
                <a:cs typeface="Calibri"/>
              </a:rPr>
              <a:t> </a:t>
            </a:r>
            <a:r>
              <a:rPr sz="1200" u="sng" spc="-9" dirty="0">
                <a:uFill>
                  <a:solidFill>
                    <a:srgbClr val="000000"/>
                  </a:solidFill>
                </a:uFill>
                <a:latin typeface="Calibri"/>
                <a:cs typeface="Calibri"/>
              </a:rPr>
              <a:t>REDEVELOPMENT</a:t>
            </a:r>
            <a:r>
              <a:rPr sz="1200" u="sng" spc="-18" dirty="0">
                <a:uFill>
                  <a:solidFill>
                    <a:srgbClr val="000000"/>
                  </a:solidFill>
                </a:uFill>
                <a:latin typeface="Calibri"/>
                <a:cs typeface="Calibri"/>
              </a:rPr>
              <a:t> </a:t>
            </a:r>
            <a:r>
              <a:rPr sz="1200" u="sng" dirty="0">
                <a:uFill>
                  <a:solidFill>
                    <a:srgbClr val="000000"/>
                  </a:solidFill>
                </a:uFill>
                <a:latin typeface="Calibri"/>
                <a:cs typeface="Calibri"/>
              </a:rPr>
              <a:t>COMMISSION</a:t>
            </a:r>
            <a:r>
              <a:rPr sz="1200" u="sng" spc="-18" dirty="0">
                <a:uFill>
                  <a:solidFill>
                    <a:srgbClr val="000000"/>
                  </a:solidFill>
                </a:uFill>
                <a:latin typeface="Calibri"/>
                <a:cs typeface="Calibri"/>
              </a:rPr>
              <a:t> </a:t>
            </a:r>
            <a:r>
              <a:rPr sz="1200" u="sng" dirty="0">
                <a:uFill>
                  <a:solidFill>
                    <a:srgbClr val="000000"/>
                  </a:solidFill>
                </a:uFill>
                <a:latin typeface="Calibri"/>
                <a:cs typeface="Calibri"/>
              </a:rPr>
              <a:t>ANNUAL</a:t>
            </a:r>
            <a:r>
              <a:rPr sz="1200" u="sng" spc="-18" dirty="0">
                <a:uFill>
                  <a:solidFill>
                    <a:srgbClr val="000000"/>
                  </a:solidFill>
                </a:uFill>
                <a:latin typeface="Calibri"/>
                <a:cs typeface="Calibri"/>
              </a:rPr>
              <a:t> </a:t>
            </a:r>
            <a:r>
              <a:rPr sz="1200" u="sng" spc="-9" dirty="0">
                <a:uFill>
                  <a:solidFill>
                    <a:srgbClr val="000000"/>
                  </a:solidFill>
                </a:uFill>
                <a:latin typeface="Calibri"/>
                <a:cs typeface="Calibri"/>
              </a:rPr>
              <a:t>PRESENTATION</a:t>
            </a:r>
            <a:endParaRPr sz="1200" dirty="0">
              <a:latin typeface="Calibri"/>
              <a:cs typeface="Calibri"/>
            </a:endParaRPr>
          </a:p>
          <a:p>
            <a:pPr>
              <a:lnSpc>
                <a:spcPct val="100000"/>
              </a:lnSpc>
            </a:pPr>
            <a:endParaRPr sz="1200" dirty="0">
              <a:latin typeface="Calibri"/>
              <a:cs typeface="Calibri"/>
            </a:endParaRPr>
          </a:p>
          <a:p>
            <a:pPr marL="414079" marR="10646">
              <a:lnSpc>
                <a:spcPct val="110000"/>
              </a:lnSpc>
              <a:spcBef>
                <a:spcPts val="799"/>
              </a:spcBef>
            </a:pPr>
            <a:r>
              <a:rPr sz="1200" dirty="0">
                <a:latin typeface="Calibri"/>
                <a:cs typeface="Calibri"/>
              </a:rPr>
              <a:t>IC</a:t>
            </a:r>
            <a:r>
              <a:rPr sz="1200" spc="-13" dirty="0">
                <a:latin typeface="Calibri"/>
                <a:cs typeface="Calibri"/>
              </a:rPr>
              <a:t> </a:t>
            </a:r>
            <a:r>
              <a:rPr sz="1200" spc="-9" dirty="0">
                <a:latin typeface="Calibri"/>
                <a:cs typeface="Calibri"/>
              </a:rPr>
              <a:t>36-7-25-</a:t>
            </a:r>
            <a:r>
              <a:rPr sz="1200" dirty="0">
                <a:latin typeface="Calibri"/>
                <a:cs typeface="Calibri"/>
              </a:rPr>
              <a:t>8:</a:t>
            </a:r>
            <a:r>
              <a:rPr sz="1200" spc="194" dirty="0">
                <a:latin typeface="Calibri"/>
                <a:cs typeface="Calibri"/>
              </a:rPr>
              <a:t> </a:t>
            </a:r>
            <a:r>
              <a:rPr sz="1200" dirty="0">
                <a:latin typeface="Calibri"/>
                <a:cs typeface="Calibri"/>
              </a:rPr>
              <a:t>Each</a:t>
            </a:r>
            <a:r>
              <a:rPr sz="1200" spc="-9" dirty="0">
                <a:latin typeface="Calibri"/>
                <a:cs typeface="Calibri"/>
              </a:rPr>
              <a:t> </a:t>
            </a:r>
            <a:r>
              <a:rPr sz="1200" dirty="0">
                <a:latin typeface="Calibri"/>
                <a:cs typeface="Calibri"/>
              </a:rPr>
              <a:t>redevelopment</a:t>
            </a:r>
            <a:r>
              <a:rPr sz="1200" spc="-9" dirty="0">
                <a:latin typeface="Calibri"/>
                <a:cs typeface="Calibri"/>
              </a:rPr>
              <a:t> commission</a:t>
            </a:r>
            <a:r>
              <a:rPr sz="1200" spc="-22" dirty="0">
                <a:latin typeface="Calibri"/>
                <a:cs typeface="Calibri"/>
              </a:rPr>
              <a:t> </a:t>
            </a:r>
            <a:r>
              <a:rPr sz="1200" dirty="0">
                <a:latin typeface="Calibri"/>
                <a:cs typeface="Calibri"/>
              </a:rPr>
              <a:t>shall</a:t>
            </a:r>
            <a:r>
              <a:rPr sz="1200" spc="-13" dirty="0">
                <a:latin typeface="Calibri"/>
                <a:cs typeface="Calibri"/>
              </a:rPr>
              <a:t> </a:t>
            </a:r>
            <a:r>
              <a:rPr sz="1200" dirty="0">
                <a:latin typeface="Calibri"/>
                <a:cs typeface="Calibri"/>
              </a:rPr>
              <a:t>annually</a:t>
            </a:r>
            <a:r>
              <a:rPr sz="1200" spc="-9" dirty="0">
                <a:latin typeface="Calibri"/>
                <a:cs typeface="Calibri"/>
              </a:rPr>
              <a:t> </a:t>
            </a:r>
            <a:r>
              <a:rPr sz="1200" dirty="0">
                <a:latin typeface="Calibri"/>
                <a:cs typeface="Calibri"/>
              </a:rPr>
              <a:t>present</a:t>
            </a:r>
            <a:r>
              <a:rPr sz="1200" spc="-9" dirty="0">
                <a:latin typeface="Calibri"/>
                <a:cs typeface="Calibri"/>
              </a:rPr>
              <a:t> </a:t>
            </a:r>
            <a:r>
              <a:rPr sz="1200" dirty="0">
                <a:latin typeface="Calibri"/>
                <a:cs typeface="Calibri"/>
              </a:rPr>
              <a:t>information</a:t>
            </a:r>
            <a:r>
              <a:rPr sz="1200" spc="-13" dirty="0">
                <a:latin typeface="Calibri"/>
                <a:cs typeface="Calibri"/>
              </a:rPr>
              <a:t> </a:t>
            </a:r>
            <a:r>
              <a:rPr sz="1200" dirty="0">
                <a:latin typeface="Calibri"/>
                <a:cs typeface="Calibri"/>
              </a:rPr>
              <a:t>for</a:t>
            </a:r>
            <a:r>
              <a:rPr sz="1200" spc="-9" dirty="0">
                <a:latin typeface="Calibri"/>
                <a:cs typeface="Calibri"/>
              </a:rPr>
              <a:t> </a:t>
            </a:r>
            <a:r>
              <a:rPr sz="1200" dirty="0">
                <a:latin typeface="Calibri"/>
                <a:cs typeface="Calibri"/>
              </a:rPr>
              <a:t>the</a:t>
            </a:r>
            <a:r>
              <a:rPr sz="1200" spc="-4" dirty="0">
                <a:latin typeface="Calibri"/>
                <a:cs typeface="Calibri"/>
              </a:rPr>
              <a:t> </a:t>
            </a:r>
            <a:r>
              <a:rPr sz="1200" dirty="0">
                <a:latin typeface="Calibri"/>
                <a:cs typeface="Calibri"/>
              </a:rPr>
              <a:t>governing</a:t>
            </a:r>
            <a:r>
              <a:rPr sz="1200" spc="-13" dirty="0">
                <a:latin typeface="Calibri"/>
                <a:cs typeface="Calibri"/>
              </a:rPr>
              <a:t> </a:t>
            </a:r>
            <a:r>
              <a:rPr sz="1200" dirty="0">
                <a:latin typeface="Calibri"/>
                <a:cs typeface="Calibri"/>
              </a:rPr>
              <a:t>bodies</a:t>
            </a:r>
            <a:r>
              <a:rPr sz="1200" spc="-18" dirty="0">
                <a:latin typeface="Calibri"/>
                <a:cs typeface="Calibri"/>
              </a:rPr>
              <a:t> </a:t>
            </a:r>
            <a:r>
              <a:rPr sz="1200" dirty="0">
                <a:latin typeface="Calibri"/>
                <a:cs typeface="Calibri"/>
              </a:rPr>
              <a:t>of</a:t>
            </a:r>
            <a:r>
              <a:rPr sz="1200" spc="-9" dirty="0">
                <a:latin typeface="Calibri"/>
                <a:cs typeface="Calibri"/>
              </a:rPr>
              <a:t> </a:t>
            </a:r>
            <a:r>
              <a:rPr sz="1200" dirty="0">
                <a:latin typeface="Calibri"/>
                <a:cs typeface="Calibri"/>
              </a:rPr>
              <a:t>all</a:t>
            </a:r>
            <a:r>
              <a:rPr sz="1200" spc="-22" dirty="0">
                <a:latin typeface="Calibri"/>
                <a:cs typeface="Calibri"/>
              </a:rPr>
              <a:t> </a:t>
            </a:r>
            <a:r>
              <a:rPr sz="1200" dirty="0">
                <a:latin typeface="Calibri"/>
                <a:cs typeface="Calibri"/>
              </a:rPr>
              <a:t>taxing</a:t>
            </a:r>
            <a:r>
              <a:rPr sz="1200" spc="-13" dirty="0">
                <a:latin typeface="Calibri"/>
                <a:cs typeface="Calibri"/>
              </a:rPr>
              <a:t> </a:t>
            </a:r>
            <a:r>
              <a:rPr sz="1200" dirty="0">
                <a:latin typeface="Calibri"/>
                <a:cs typeface="Calibri"/>
              </a:rPr>
              <a:t>units</a:t>
            </a:r>
            <a:r>
              <a:rPr sz="1200" spc="-9" dirty="0">
                <a:latin typeface="Calibri"/>
                <a:cs typeface="Calibri"/>
              </a:rPr>
              <a:t> </a:t>
            </a:r>
            <a:r>
              <a:rPr sz="1200" dirty="0">
                <a:latin typeface="Calibri"/>
                <a:cs typeface="Calibri"/>
              </a:rPr>
              <a:t>that</a:t>
            </a:r>
            <a:r>
              <a:rPr sz="1200" spc="-9" dirty="0">
                <a:latin typeface="Calibri"/>
                <a:cs typeface="Calibri"/>
              </a:rPr>
              <a:t> </a:t>
            </a:r>
            <a:r>
              <a:rPr sz="1200" spc="-18" dirty="0">
                <a:latin typeface="Calibri"/>
                <a:cs typeface="Calibri"/>
              </a:rPr>
              <a:t>have </a:t>
            </a:r>
            <a:r>
              <a:rPr sz="1200" dirty="0">
                <a:latin typeface="Calibri"/>
                <a:cs typeface="Calibri"/>
              </a:rPr>
              <a:t>territory</a:t>
            </a:r>
            <a:r>
              <a:rPr sz="1200" spc="-26" dirty="0">
                <a:latin typeface="Calibri"/>
                <a:cs typeface="Calibri"/>
              </a:rPr>
              <a:t> </a:t>
            </a:r>
            <a:r>
              <a:rPr sz="1200" dirty="0">
                <a:latin typeface="Calibri"/>
                <a:cs typeface="Calibri"/>
              </a:rPr>
              <a:t>within</a:t>
            </a:r>
            <a:r>
              <a:rPr sz="1200" spc="-18" dirty="0">
                <a:latin typeface="Calibri"/>
                <a:cs typeface="Calibri"/>
              </a:rPr>
              <a:t> </a:t>
            </a:r>
            <a:r>
              <a:rPr sz="1200" dirty="0">
                <a:latin typeface="Calibri"/>
                <a:cs typeface="Calibri"/>
              </a:rPr>
              <a:t>an</a:t>
            </a:r>
            <a:r>
              <a:rPr sz="1200" spc="-13" dirty="0">
                <a:latin typeface="Calibri"/>
                <a:cs typeface="Calibri"/>
              </a:rPr>
              <a:t> </a:t>
            </a:r>
            <a:r>
              <a:rPr sz="1200" dirty="0">
                <a:latin typeface="Calibri"/>
                <a:cs typeface="Calibri"/>
              </a:rPr>
              <a:t>allocation</a:t>
            </a:r>
            <a:r>
              <a:rPr sz="1200" spc="-13" dirty="0">
                <a:latin typeface="Calibri"/>
                <a:cs typeface="Calibri"/>
              </a:rPr>
              <a:t> </a:t>
            </a:r>
            <a:r>
              <a:rPr sz="1200" dirty="0">
                <a:latin typeface="Calibri"/>
                <a:cs typeface="Calibri"/>
              </a:rPr>
              <a:t>area</a:t>
            </a:r>
            <a:r>
              <a:rPr sz="1200" spc="-18" dirty="0">
                <a:latin typeface="Calibri"/>
                <a:cs typeface="Calibri"/>
              </a:rPr>
              <a:t> </a:t>
            </a:r>
            <a:r>
              <a:rPr sz="1200" dirty="0">
                <a:latin typeface="Calibri"/>
                <a:cs typeface="Calibri"/>
              </a:rPr>
              <a:t>of</a:t>
            </a:r>
            <a:r>
              <a:rPr sz="1200" spc="-13"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redevelopment</a:t>
            </a:r>
            <a:r>
              <a:rPr sz="1200" spc="-13" dirty="0">
                <a:latin typeface="Calibri"/>
                <a:cs typeface="Calibri"/>
              </a:rPr>
              <a:t> </a:t>
            </a:r>
            <a:r>
              <a:rPr sz="1200" dirty="0">
                <a:latin typeface="Calibri"/>
                <a:cs typeface="Calibri"/>
              </a:rPr>
              <a:t>commission.</a:t>
            </a:r>
            <a:r>
              <a:rPr sz="1200" spc="-13"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presentation</a:t>
            </a:r>
            <a:r>
              <a:rPr sz="1200" spc="-26" dirty="0">
                <a:latin typeface="Calibri"/>
                <a:cs typeface="Calibri"/>
              </a:rPr>
              <a:t> </a:t>
            </a:r>
            <a:r>
              <a:rPr sz="1200" dirty="0">
                <a:latin typeface="Calibri"/>
                <a:cs typeface="Calibri"/>
              </a:rPr>
              <a:t>shall</a:t>
            </a:r>
            <a:r>
              <a:rPr sz="1200" spc="-13" dirty="0">
                <a:latin typeface="Calibri"/>
                <a:cs typeface="Calibri"/>
              </a:rPr>
              <a:t> </a:t>
            </a:r>
            <a:r>
              <a:rPr sz="1200" dirty="0">
                <a:latin typeface="Calibri"/>
                <a:cs typeface="Calibri"/>
              </a:rPr>
              <a:t>be</a:t>
            </a:r>
            <a:r>
              <a:rPr sz="1200" spc="-18" dirty="0">
                <a:latin typeface="Calibri"/>
                <a:cs typeface="Calibri"/>
              </a:rPr>
              <a:t> </a:t>
            </a:r>
            <a:r>
              <a:rPr sz="1200" dirty="0">
                <a:latin typeface="Calibri"/>
                <a:cs typeface="Calibri"/>
              </a:rPr>
              <a:t>made</a:t>
            </a:r>
            <a:r>
              <a:rPr sz="1200" spc="-22" dirty="0">
                <a:latin typeface="Calibri"/>
                <a:cs typeface="Calibri"/>
              </a:rPr>
              <a:t> </a:t>
            </a:r>
            <a:r>
              <a:rPr sz="1200" dirty="0">
                <a:latin typeface="Calibri"/>
                <a:cs typeface="Calibri"/>
              </a:rPr>
              <a:t>at</a:t>
            </a:r>
            <a:r>
              <a:rPr sz="1200" spc="-9" dirty="0">
                <a:latin typeface="Calibri"/>
                <a:cs typeface="Calibri"/>
              </a:rPr>
              <a:t> </a:t>
            </a:r>
            <a:r>
              <a:rPr sz="1200" dirty="0">
                <a:latin typeface="Calibri"/>
                <a:cs typeface="Calibri"/>
              </a:rPr>
              <a:t>a</a:t>
            </a:r>
            <a:r>
              <a:rPr sz="1200" spc="-18" dirty="0">
                <a:latin typeface="Calibri"/>
                <a:cs typeface="Calibri"/>
              </a:rPr>
              <a:t> </a:t>
            </a:r>
            <a:r>
              <a:rPr sz="1200" dirty="0">
                <a:latin typeface="Calibri"/>
                <a:cs typeface="Calibri"/>
              </a:rPr>
              <a:t>meeting</a:t>
            </a:r>
            <a:r>
              <a:rPr sz="1200" spc="-26" dirty="0">
                <a:latin typeface="Calibri"/>
                <a:cs typeface="Calibri"/>
              </a:rPr>
              <a:t> </a:t>
            </a:r>
            <a:r>
              <a:rPr sz="1200" dirty="0">
                <a:latin typeface="Calibri"/>
                <a:cs typeface="Calibri"/>
              </a:rPr>
              <a:t>of</a:t>
            </a:r>
            <a:r>
              <a:rPr sz="1200" spc="-9" dirty="0">
                <a:latin typeface="Calibri"/>
                <a:cs typeface="Calibri"/>
              </a:rPr>
              <a:t> </a:t>
            </a:r>
            <a:r>
              <a:rPr sz="1200" dirty="0">
                <a:latin typeface="Calibri"/>
                <a:cs typeface="Calibri"/>
              </a:rPr>
              <a:t>the</a:t>
            </a:r>
            <a:r>
              <a:rPr sz="1200" spc="-18" dirty="0">
                <a:latin typeface="Calibri"/>
                <a:cs typeface="Calibri"/>
              </a:rPr>
              <a:t> </a:t>
            </a:r>
            <a:r>
              <a:rPr sz="1200" spc="-9" dirty="0">
                <a:latin typeface="Calibri"/>
                <a:cs typeface="Calibri"/>
              </a:rPr>
              <a:t>redevelopment </a:t>
            </a:r>
            <a:r>
              <a:rPr sz="1200" dirty="0">
                <a:latin typeface="Calibri"/>
                <a:cs typeface="Calibri"/>
              </a:rPr>
              <a:t>commission</a:t>
            </a:r>
            <a:r>
              <a:rPr sz="1200" spc="-18" dirty="0">
                <a:latin typeface="Calibri"/>
                <a:cs typeface="Calibri"/>
              </a:rPr>
              <a:t> </a:t>
            </a:r>
            <a:r>
              <a:rPr sz="1200" dirty="0">
                <a:latin typeface="Calibri"/>
                <a:cs typeface="Calibri"/>
              </a:rPr>
              <a:t>and</a:t>
            </a:r>
            <a:r>
              <a:rPr sz="1200" spc="-26" dirty="0">
                <a:latin typeface="Calibri"/>
                <a:cs typeface="Calibri"/>
              </a:rPr>
              <a:t> </a:t>
            </a:r>
            <a:r>
              <a:rPr sz="1200" dirty="0">
                <a:latin typeface="Calibri"/>
                <a:cs typeface="Calibri"/>
              </a:rPr>
              <a:t>must</a:t>
            </a:r>
            <a:r>
              <a:rPr sz="1200" spc="-22" dirty="0">
                <a:latin typeface="Calibri"/>
                <a:cs typeface="Calibri"/>
              </a:rPr>
              <a:t> </a:t>
            </a:r>
            <a:r>
              <a:rPr sz="1200" dirty="0">
                <a:latin typeface="Calibri"/>
                <a:cs typeface="Calibri"/>
              </a:rPr>
              <a:t>include</a:t>
            </a:r>
            <a:r>
              <a:rPr sz="1200" spc="-9" dirty="0">
                <a:latin typeface="Calibri"/>
                <a:cs typeface="Calibri"/>
              </a:rPr>
              <a:t> </a:t>
            </a:r>
            <a:r>
              <a:rPr sz="1200" dirty="0">
                <a:latin typeface="Calibri"/>
                <a:cs typeface="Calibri"/>
              </a:rPr>
              <a:t>the</a:t>
            </a:r>
            <a:r>
              <a:rPr sz="1200" spc="-13" dirty="0">
                <a:latin typeface="Calibri"/>
                <a:cs typeface="Calibri"/>
              </a:rPr>
              <a:t> </a:t>
            </a:r>
            <a:r>
              <a:rPr sz="1200" spc="-9" dirty="0">
                <a:latin typeface="Calibri"/>
                <a:cs typeface="Calibri"/>
              </a:rPr>
              <a:t>following:</a:t>
            </a:r>
            <a:endParaRPr sz="1200" dirty="0">
              <a:latin typeface="Calibri"/>
              <a:cs typeface="Calibri"/>
            </a:endParaRPr>
          </a:p>
          <a:p>
            <a:pPr>
              <a:spcBef>
                <a:spcPts val="40"/>
              </a:spcBef>
            </a:pPr>
            <a:endParaRPr sz="1200" dirty="0">
              <a:latin typeface="Calibri"/>
              <a:cs typeface="Calibri"/>
            </a:endParaRPr>
          </a:p>
          <a:p>
            <a:pPr marL="579935" indent="-166416">
              <a:buAutoNum type="arabicParenBoth"/>
              <a:tabLst>
                <a:tab pos="580496" algn="l"/>
              </a:tabLst>
            </a:pPr>
            <a:r>
              <a:rPr sz="1200" dirty="0">
                <a:latin typeface="Calibri"/>
                <a:cs typeface="Calibri"/>
              </a:rPr>
              <a:t>The</a:t>
            </a:r>
            <a:r>
              <a:rPr sz="1200" spc="-18" dirty="0">
                <a:latin typeface="Calibri"/>
                <a:cs typeface="Calibri"/>
              </a:rPr>
              <a:t> </a:t>
            </a:r>
            <a:r>
              <a:rPr sz="1200" spc="-9" dirty="0">
                <a:latin typeface="Calibri"/>
                <a:cs typeface="Calibri"/>
              </a:rPr>
              <a:t>commission's</a:t>
            </a:r>
            <a:r>
              <a:rPr sz="1200" spc="-4" dirty="0">
                <a:latin typeface="Calibri"/>
                <a:cs typeface="Calibri"/>
              </a:rPr>
              <a:t> </a:t>
            </a:r>
            <a:r>
              <a:rPr sz="1200" dirty="0">
                <a:latin typeface="Calibri"/>
                <a:cs typeface="Calibri"/>
              </a:rPr>
              <a:t>budget</a:t>
            </a:r>
            <a:r>
              <a:rPr sz="1200" spc="-9" dirty="0">
                <a:latin typeface="Calibri"/>
                <a:cs typeface="Calibri"/>
              </a:rPr>
              <a:t> </a:t>
            </a:r>
            <a:r>
              <a:rPr sz="1200" dirty="0">
                <a:latin typeface="Calibri"/>
                <a:cs typeface="Calibri"/>
              </a:rPr>
              <a:t>with</a:t>
            </a:r>
            <a:r>
              <a:rPr sz="1200" spc="-4" dirty="0">
                <a:latin typeface="Calibri"/>
                <a:cs typeface="Calibri"/>
              </a:rPr>
              <a:t> </a:t>
            </a:r>
            <a:r>
              <a:rPr sz="1200" dirty="0">
                <a:latin typeface="Calibri"/>
                <a:cs typeface="Calibri"/>
              </a:rPr>
              <a:t>respect</a:t>
            </a:r>
            <a:r>
              <a:rPr sz="1200" spc="-13" dirty="0">
                <a:latin typeface="Calibri"/>
                <a:cs typeface="Calibri"/>
              </a:rPr>
              <a:t> </a:t>
            </a:r>
            <a:r>
              <a:rPr sz="1200" dirty="0">
                <a:latin typeface="Calibri"/>
                <a:cs typeface="Calibri"/>
              </a:rPr>
              <a:t>to</a:t>
            </a:r>
            <a:r>
              <a:rPr sz="1200" spc="-9" dirty="0">
                <a:latin typeface="Calibri"/>
                <a:cs typeface="Calibri"/>
              </a:rPr>
              <a:t> </a:t>
            </a:r>
            <a:r>
              <a:rPr sz="1200" dirty="0">
                <a:latin typeface="Calibri"/>
                <a:cs typeface="Calibri"/>
              </a:rPr>
              <a:t>allocated</a:t>
            </a:r>
            <a:r>
              <a:rPr sz="1200" spc="-26" dirty="0">
                <a:latin typeface="Calibri"/>
                <a:cs typeface="Calibri"/>
              </a:rPr>
              <a:t> </a:t>
            </a:r>
            <a:r>
              <a:rPr sz="1200" dirty="0">
                <a:latin typeface="Calibri"/>
                <a:cs typeface="Calibri"/>
              </a:rPr>
              <a:t>property</a:t>
            </a:r>
            <a:r>
              <a:rPr sz="1200" spc="-4" dirty="0">
                <a:latin typeface="Calibri"/>
                <a:cs typeface="Calibri"/>
              </a:rPr>
              <a:t> </a:t>
            </a:r>
            <a:r>
              <a:rPr sz="1200" dirty="0">
                <a:latin typeface="Calibri"/>
                <a:cs typeface="Calibri"/>
              </a:rPr>
              <a:t>tax</a:t>
            </a:r>
            <a:r>
              <a:rPr sz="1200" spc="-4" dirty="0">
                <a:latin typeface="Calibri"/>
                <a:cs typeface="Calibri"/>
              </a:rPr>
              <a:t> </a:t>
            </a:r>
            <a:r>
              <a:rPr sz="1200" spc="-9" dirty="0">
                <a:latin typeface="Calibri"/>
                <a:cs typeface="Calibri"/>
              </a:rPr>
              <a:t>proceeds.</a:t>
            </a:r>
            <a:endParaRPr sz="1200" dirty="0">
              <a:latin typeface="Calibri"/>
              <a:cs typeface="Calibri"/>
            </a:endParaRPr>
          </a:p>
          <a:p>
            <a:pPr marL="579935" indent="-166416">
              <a:spcBef>
                <a:spcPts val="115"/>
              </a:spcBef>
              <a:buAutoNum type="arabicParenBoth"/>
              <a:tabLst>
                <a:tab pos="580496" algn="l"/>
              </a:tabLst>
            </a:pPr>
            <a:r>
              <a:rPr sz="1200" dirty="0">
                <a:latin typeface="Calibri"/>
                <a:cs typeface="Calibri"/>
              </a:rPr>
              <a:t>The</a:t>
            </a:r>
            <a:r>
              <a:rPr sz="1200" spc="-4" dirty="0">
                <a:latin typeface="Calibri"/>
                <a:cs typeface="Calibri"/>
              </a:rPr>
              <a:t> </a:t>
            </a:r>
            <a:r>
              <a:rPr sz="1200" spc="-9" dirty="0">
                <a:latin typeface="Calibri"/>
                <a:cs typeface="Calibri"/>
              </a:rPr>
              <a:t>long-</a:t>
            </a:r>
            <a:r>
              <a:rPr sz="1200" dirty="0">
                <a:latin typeface="Calibri"/>
                <a:cs typeface="Calibri"/>
              </a:rPr>
              <a:t>term plans</a:t>
            </a:r>
            <a:r>
              <a:rPr sz="1200" spc="-4" dirty="0">
                <a:latin typeface="Calibri"/>
                <a:cs typeface="Calibri"/>
              </a:rPr>
              <a:t> </a:t>
            </a:r>
            <a:r>
              <a:rPr sz="1200" dirty="0">
                <a:latin typeface="Calibri"/>
                <a:cs typeface="Calibri"/>
              </a:rPr>
              <a:t>for</a:t>
            </a:r>
            <a:r>
              <a:rPr sz="1200" spc="-18" dirty="0">
                <a:latin typeface="Calibri"/>
                <a:cs typeface="Calibri"/>
              </a:rPr>
              <a:t> </a:t>
            </a:r>
            <a:r>
              <a:rPr sz="1200" dirty="0">
                <a:latin typeface="Calibri"/>
                <a:cs typeface="Calibri"/>
              </a:rPr>
              <a:t>the</a:t>
            </a:r>
            <a:r>
              <a:rPr sz="1200" spc="-4" dirty="0">
                <a:latin typeface="Calibri"/>
                <a:cs typeface="Calibri"/>
              </a:rPr>
              <a:t> </a:t>
            </a:r>
            <a:r>
              <a:rPr sz="1200" dirty="0">
                <a:latin typeface="Calibri"/>
                <a:cs typeface="Calibri"/>
              </a:rPr>
              <a:t>allocation</a:t>
            </a:r>
            <a:r>
              <a:rPr sz="1200" spc="-9" dirty="0">
                <a:latin typeface="Calibri"/>
                <a:cs typeface="Calibri"/>
              </a:rPr>
              <a:t> area.</a:t>
            </a:r>
            <a:endParaRPr sz="1200" dirty="0">
              <a:latin typeface="Calibri"/>
              <a:cs typeface="Calibri"/>
            </a:endParaRPr>
          </a:p>
          <a:p>
            <a:pPr marL="579935" indent="-166416">
              <a:spcBef>
                <a:spcPts val="119"/>
              </a:spcBef>
              <a:buAutoNum type="arabicParenBoth"/>
              <a:tabLst>
                <a:tab pos="580496" algn="l"/>
              </a:tabLst>
            </a:pPr>
            <a:r>
              <a:rPr sz="1200" dirty="0">
                <a:latin typeface="Calibri"/>
                <a:cs typeface="Calibri"/>
              </a:rPr>
              <a:t>The</a:t>
            </a:r>
            <a:r>
              <a:rPr sz="1200" spc="-13" dirty="0">
                <a:latin typeface="Calibri"/>
                <a:cs typeface="Calibri"/>
              </a:rPr>
              <a:t> </a:t>
            </a:r>
            <a:r>
              <a:rPr sz="1200" dirty="0">
                <a:latin typeface="Calibri"/>
                <a:cs typeface="Calibri"/>
              </a:rPr>
              <a:t>impact</a:t>
            </a:r>
            <a:r>
              <a:rPr sz="1200" spc="-22" dirty="0">
                <a:latin typeface="Calibri"/>
                <a:cs typeface="Calibri"/>
              </a:rPr>
              <a:t> </a:t>
            </a:r>
            <a:r>
              <a:rPr sz="1200" dirty="0">
                <a:latin typeface="Calibri"/>
                <a:cs typeface="Calibri"/>
              </a:rPr>
              <a:t>on</a:t>
            </a:r>
            <a:r>
              <a:rPr sz="1200" spc="-22" dirty="0">
                <a:latin typeface="Calibri"/>
                <a:cs typeface="Calibri"/>
              </a:rPr>
              <a:t> </a:t>
            </a:r>
            <a:r>
              <a:rPr sz="1200" dirty="0">
                <a:latin typeface="Calibri"/>
                <a:cs typeface="Calibri"/>
              </a:rPr>
              <a:t>each</a:t>
            </a:r>
            <a:r>
              <a:rPr sz="1200" spc="-13" dirty="0">
                <a:latin typeface="Calibri"/>
                <a:cs typeface="Calibri"/>
              </a:rPr>
              <a:t> </a:t>
            </a:r>
            <a:r>
              <a:rPr sz="1200" dirty="0">
                <a:latin typeface="Calibri"/>
                <a:cs typeface="Calibri"/>
              </a:rPr>
              <a:t>taxing</a:t>
            </a:r>
            <a:r>
              <a:rPr sz="1200" spc="-13" dirty="0">
                <a:latin typeface="Calibri"/>
                <a:cs typeface="Calibri"/>
              </a:rPr>
              <a:t> </a:t>
            </a:r>
            <a:r>
              <a:rPr sz="1200" spc="-9" dirty="0">
                <a:latin typeface="Calibri"/>
                <a:cs typeface="Calibri"/>
              </a:rPr>
              <a:t>unit.</a:t>
            </a:r>
            <a:endParaRPr sz="1200" dirty="0">
              <a:latin typeface="Calibri"/>
              <a:cs typeface="Calibri"/>
            </a:endParaRPr>
          </a:p>
          <a:p>
            <a:pPr>
              <a:lnSpc>
                <a:spcPct val="100000"/>
              </a:lnSpc>
            </a:pPr>
            <a:endParaRPr sz="1200" dirty="0">
              <a:latin typeface="Calibri"/>
              <a:cs typeface="Calibri"/>
            </a:endParaRPr>
          </a:p>
          <a:p>
            <a:pPr>
              <a:spcBef>
                <a:spcPts val="53"/>
              </a:spcBef>
            </a:pPr>
            <a:endParaRPr sz="1200" dirty="0">
              <a:latin typeface="Calibri"/>
              <a:cs typeface="Calibri"/>
            </a:endParaRPr>
          </a:p>
          <a:p>
            <a:pPr marL="11206"/>
            <a:r>
              <a:rPr sz="1200" u="sng" spc="-9" dirty="0">
                <a:uFill>
                  <a:solidFill>
                    <a:srgbClr val="000000"/>
                  </a:solidFill>
                </a:uFill>
                <a:latin typeface="Calibri"/>
                <a:cs typeface="Calibri"/>
              </a:rPr>
              <a:t>SUMMARY:</a:t>
            </a:r>
            <a:endParaRPr sz="1200" dirty="0">
              <a:latin typeface="Calibri"/>
              <a:cs typeface="Calibri"/>
            </a:endParaRPr>
          </a:p>
          <a:p>
            <a:pPr marL="414079" marR="6724" indent="-201717" algn="just">
              <a:lnSpc>
                <a:spcPct val="110000"/>
              </a:lnSpc>
              <a:spcBef>
                <a:spcPts val="697"/>
              </a:spcBef>
              <a:buAutoNum type="arabicParenR"/>
              <a:tabLst>
                <a:tab pos="414640" algn="l"/>
              </a:tabLst>
            </a:pPr>
            <a:r>
              <a:rPr sz="1200" dirty="0">
                <a:latin typeface="Calibri"/>
                <a:cs typeface="Calibri"/>
              </a:rPr>
              <a:t>This</a:t>
            </a:r>
            <a:r>
              <a:rPr sz="1200" spc="31" dirty="0">
                <a:latin typeface="Calibri"/>
                <a:cs typeface="Calibri"/>
              </a:rPr>
              <a:t> </a:t>
            </a:r>
            <a:r>
              <a:rPr sz="1200" dirty="0">
                <a:latin typeface="Calibri"/>
                <a:cs typeface="Calibri"/>
              </a:rPr>
              <a:t>Annual</a:t>
            </a:r>
            <a:r>
              <a:rPr sz="1200" spc="31" dirty="0">
                <a:latin typeface="Calibri"/>
                <a:cs typeface="Calibri"/>
              </a:rPr>
              <a:t> </a:t>
            </a:r>
            <a:r>
              <a:rPr sz="1200" dirty="0">
                <a:latin typeface="Calibri"/>
                <a:cs typeface="Calibri"/>
              </a:rPr>
              <a:t>Presentation</a:t>
            </a:r>
            <a:r>
              <a:rPr sz="1200" spc="31" dirty="0">
                <a:latin typeface="Calibri"/>
                <a:cs typeface="Calibri"/>
              </a:rPr>
              <a:t> </a:t>
            </a:r>
            <a:r>
              <a:rPr sz="1200" dirty="0">
                <a:latin typeface="Calibri"/>
                <a:cs typeface="Calibri"/>
              </a:rPr>
              <a:t>covers</a:t>
            </a:r>
            <a:r>
              <a:rPr sz="1200" spc="31" dirty="0">
                <a:latin typeface="Calibri"/>
                <a:cs typeface="Calibri"/>
              </a:rPr>
              <a:t> </a:t>
            </a:r>
            <a:r>
              <a:rPr sz="1200" u="sng" dirty="0">
                <a:uFill>
                  <a:solidFill>
                    <a:srgbClr val="000000"/>
                  </a:solidFill>
                </a:uFill>
                <a:latin typeface="Calibri"/>
                <a:cs typeface="Calibri"/>
              </a:rPr>
              <a:t>only</a:t>
            </a:r>
            <a:r>
              <a:rPr sz="1200" spc="35" dirty="0">
                <a:latin typeface="Calibri"/>
                <a:cs typeface="Calibri"/>
              </a:rPr>
              <a:t> </a:t>
            </a:r>
            <a:r>
              <a:rPr sz="1200" dirty="0">
                <a:latin typeface="Calibri"/>
                <a:cs typeface="Calibri"/>
              </a:rPr>
              <a:t>the</a:t>
            </a:r>
            <a:r>
              <a:rPr sz="1200" spc="49" dirty="0">
                <a:latin typeface="Calibri"/>
                <a:cs typeface="Calibri"/>
              </a:rPr>
              <a:t> </a:t>
            </a:r>
            <a:r>
              <a:rPr sz="1200" dirty="0">
                <a:latin typeface="Calibri"/>
                <a:cs typeface="Calibri"/>
              </a:rPr>
              <a:t>Nucor</a:t>
            </a:r>
            <a:r>
              <a:rPr sz="1200" spc="31" dirty="0">
                <a:latin typeface="Calibri"/>
                <a:cs typeface="Calibri"/>
              </a:rPr>
              <a:t> </a:t>
            </a:r>
            <a:r>
              <a:rPr sz="1200" dirty="0">
                <a:latin typeface="Calibri"/>
                <a:cs typeface="Calibri"/>
              </a:rPr>
              <a:t>Allocation</a:t>
            </a:r>
            <a:r>
              <a:rPr sz="1200" spc="35" dirty="0">
                <a:latin typeface="Calibri"/>
                <a:cs typeface="Calibri"/>
              </a:rPr>
              <a:t> </a:t>
            </a:r>
            <a:r>
              <a:rPr sz="1200" dirty="0">
                <a:latin typeface="Calibri"/>
                <a:cs typeface="Calibri"/>
              </a:rPr>
              <a:t>Area.</a:t>
            </a:r>
            <a:r>
              <a:rPr sz="1200" spc="287" dirty="0">
                <a:latin typeface="Calibri"/>
                <a:cs typeface="Calibri"/>
              </a:rPr>
              <a:t> </a:t>
            </a:r>
            <a:r>
              <a:rPr sz="1200" dirty="0">
                <a:latin typeface="Calibri"/>
                <a:cs typeface="Calibri"/>
              </a:rPr>
              <a:t>Part</a:t>
            </a:r>
            <a:r>
              <a:rPr sz="1200" spc="22" dirty="0">
                <a:latin typeface="Calibri"/>
                <a:cs typeface="Calibri"/>
              </a:rPr>
              <a:t> </a:t>
            </a:r>
            <a:r>
              <a:rPr sz="1200" dirty="0">
                <a:latin typeface="Calibri"/>
                <a:cs typeface="Calibri"/>
              </a:rPr>
              <a:t>of</a:t>
            </a:r>
            <a:r>
              <a:rPr sz="1200" spc="40" dirty="0">
                <a:latin typeface="Calibri"/>
                <a:cs typeface="Calibri"/>
              </a:rPr>
              <a:t> </a:t>
            </a:r>
            <a:r>
              <a:rPr sz="1200" dirty="0">
                <a:latin typeface="Calibri"/>
                <a:cs typeface="Calibri"/>
              </a:rPr>
              <a:t>the</a:t>
            </a:r>
            <a:r>
              <a:rPr sz="1200" spc="49" dirty="0">
                <a:latin typeface="Calibri"/>
                <a:cs typeface="Calibri"/>
              </a:rPr>
              <a:t> </a:t>
            </a:r>
            <a:r>
              <a:rPr sz="1200" dirty="0">
                <a:latin typeface="Calibri"/>
                <a:cs typeface="Calibri"/>
              </a:rPr>
              <a:t>Nucor</a:t>
            </a:r>
            <a:r>
              <a:rPr sz="1200" spc="31" dirty="0">
                <a:latin typeface="Calibri"/>
                <a:cs typeface="Calibri"/>
              </a:rPr>
              <a:t> </a:t>
            </a:r>
            <a:r>
              <a:rPr sz="1200" dirty="0">
                <a:latin typeface="Calibri"/>
                <a:cs typeface="Calibri"/>
              </a:rPr>
              <a:t>Allocation</a:t>
            </a:r>
            <a:r>
              <a:rPr sz="1200" spc="26" dirty="0">
                <a:latin typeface="Calibri"/>
                <a:cs typeface="Calibri"/>
              </a:rPr>
              <a:t> </a:t>
            </a:r>
            <a:r>
              <a:rPr sz="1200" dirty="0">
                <a:latin typeface="Calibri"/>
                <a:cs typeface="Calibri"/>
              </a:rPr>
              <a:t>Area</a:t>
            </a:r>
            <a:r>
              <a:rPr sz="1200" spc="35" dirty="0">
                <a:latin typeface="Calibri"/>
                <a:cs typeface="Calibri"/>
              </a:rPr>
              <a:t> </a:t>
            </a:r>
            <a:r>
              <a:rPr sz="1200" dirty="0">
                <a:latin typeface="Calibri"/>
                <a:cs typeface="Calibri"/>
              </a:rPr>
              <a:t>was</a:t>
            </a:r>
            <a:r>
              <a:rPr sz="1200" spc="31" dirty="0">
                <a:latin typeface="Calibri"/>
                <a:cs typeface="Calibri"/>
              </a:rPr>
              <a:t> </a:t>
            </a:r>
            <a:r>
              <a:rPr sz="1200" dirty="0">
                <a:latin typeface="Calibri"/>
                <a:cs typeface="Calibri"/>
              </a:rPr>
              <a:t>carved</a:t>
            </a:r>
            <a:r>
              <a:rPr sz="1200" spc="31" dirty="0">
                <a:latin typeface="Calibri"/>
                <a:cs typeface="Calibri"/>
              </a:rPr>
              <a:t> </a:t>
            </a:r>
            <a:r>
              <a:rPr sz="1200" dirty="0">
                <a:latin typeface="Calibri"/>
                <a:cs typeface="Calibri"/>
              </a:rPr>
              <a:t>out</a:t>
            </a:r>
            <a:r>
              <a:rPr sz="1200" spc="31" dirty="0">
                <a:latin typeface="Calibri"/>
                <a:cs typeface="Calibri"/>
              </a:rPr>
              <a:t> </a:t>
            </a:r>
            <a:r>
              <a:rPr sz="1200" dirty="0">
                <a:latin typeface="Calibri"/>
                <a:cs typeface="Calibri"/>
              </a:rPr>
              <a:t>to</a:t>
            </a:r>
            <a:r>
              <a:rPr sz="1200" spc="40" dirty="0">
                <a:latin typeface="Calibri"/>
                <a:cs typeface="Calibri"/>
              </a:rPr>
              <a:t> </a:t>
            </a:r>
            <a:r>
              <a:rPr sz="1200" dirty="0">
                <a:latin typeface="Calibri"/>
                <a:cs typeface="Calibri"/>
              </a:rPr>
              <a:t>form</a:t>
            </a:r>
            <a:r>
              <a:rPr sz="1200" spc="40" dirty="0">
                <a:latin typeface="Calibri"/>
                <a:cs typeface="Calibri"/>
              </a:rPr>
              <a:t> </a:t>
            </a:r>
            <a:r>
              <a:rPr sz="1200" dirty="0">
                <a:latin typeface="Calibri"/>
                <a:cs typeface="Calibri"/>
              </a:rPr>
              <a:t>the</a:t>
            </a:r>
            <a:r>
              <a:rPr sz="1200" spc="35" dirty="0">
                <a:latin typeface="Calibri"/>
                <a:cs typeface="Calibri"/>
              </a:rPr>
              <a:t> </a:t>
            </a:r>
            <a:r>
              <a:rPr sz="1200" spc="-9" dirty="0">
                <a:latin typeface="Calibri"/>
                <a:cs typeface="Calibri"/>
              </a:rPr>
              <a:t>Tempur </a:t>
            </a:r>
            <a:r>
              <a:rPr sz="1200" dirty="0">
                <a:latin typeface="Calibri"/>
                <a:cs typeface="Calibri"/>
              </a:rPr>
              <a:t>Sealy</a:t>
            </a:r>
            <a:r>
              <a:rPr sz="1200" spc="97" dirty="0">
                <a:latin typeface="Calibri"/>
                <a:cs typeface="Calibri"/>
              </a:rPr>
              <a:t> </a:t>
            </a:r>
            <a:r>
              <a:rPr sz="1200" dirty="0">
                <a:latin typeface="Calibri"/>
                <a:cs typeface="Calibri"/>
              </a:rPr>
              <a:t>Allocation</a:t>
            </a:r>
            <a:r>
              <a:rPr sz="1200" spc="106" dirty="0">
                <a:latin typeface="Calibri"/>
                <a:cs typeface="Calibri"/>
              </a:rPr>
              <a:t> </a:t>
            </a:r>
            <a:r>
              <a:rPr sz="1200" dirty="0">
                <a:latin typeface="Calibri"/>
                <a:cs typeface="Calibri"/>
              </a:rPr>
              <a:t>Area</a:t>
            </a:r>
            <a:r>
              <a:rPr sz="1200" spc="101" dirty="0">
                <a:latin typeface="Calibri"/>
                <a:cs typeface="Calibri"/>
              </a:rPr>
              <a:t> </a:t>
            </a:r>
            <a:r>
              <a:rPr sz="1200" dirty="0">
                <a:latin typeface="Calibri"/>
                <a:cs typeface="Calibri"/>
              </a:rPr>
              <a:t>which</a:t>
            </a:r>
            <a:r>
              <a:rPr sz="1200" spc="106" dirty="0">
                <a:latin typeface="Calibri"/>
                <a:cs typeface="Calibri"/>
              </a:rPr>
              <a:t> </a:t>
            </a:r>
            <a:r>
              <a:rPr sz="1200" dirty="0">
                <a:latin typeface="Calibri"/>
                <a:cs typeface="Calibri"/>
              </a:rPr>
              <a:t>funded</a:t>
            </a:r>
            <a:r>
              <a:rPr sz="1200" spc="110" dirty="0">
                <a:latin typeface="Calibri"/>
                <a:cs typeface="Calibri"/>
              </a:rPr>
              <a:t> </a:t>
            </a:r>
            <a:r>
              <a:rPr sz="1200" dirty="0">
                <a:latin typeface="Calibri"/>
                <a:cs typeface="Calibri"/>
              </a:rPr>
              <a:t>additional</a:t>
            </a:r>
            <a:r>
              <a:rPr sz="1200" spc="97" dirty="0">
                <a:latin typeface="Calibri"/>
                <a:cs typeface="Calibri"/>
              </a:rPr>
              <a:t> </a:t>
            </a:r>
            <a:r>
              <a:rPr sz="1200" dirty="0">
                <a:latin typeface="Calibri"/>
                <a:cs typeface="Calibri"/>
              </a:rPr>
              <a:t>water,</a:t>
            </a:r>
            <a:r>
              <a:rPr sz="1200" spc="110" dirty="0">
                <a:latin typeface="Calibri"/>
                <a:cs typeface="Calibri"/>
              </a:rPr>
              <a:t> </a:t>
            </a:r>
            <a:r>
              <a:rPr sz="1200" dirty="0">
                <a:latin typeface="Calibri"/>
                <a:cs typeface="Calibri"/>
              </a:rPr>
              <a:t>sewer,</a:t>
            </a:r>
            <a:r>
              <a:rPr sz="1200" spc="101" dirty="0">
                <a:latin typeface="Calibri"/>
                <a:cs typeface="Calibri"/>
              </a:rPr>
              <a:t> </a:t>
            </a:r>
            <a:r>
              <a:rPr sz="1200" dirty="0">
                <a:latin typeface="Calibri"/>
                <a:cs typeface="Calibri"/>
              </a:rPr>
              <a:t>road,</a:t>
            </a:r>
            <a:r>
              <a:rPr sz="1200" spc="101" dirty="0">
                <a:latin typeface="Calibri"/>
                <a:cs typeface="Calibri"/>
              </a:rPr>
              <a:t> </a:t>
            </a:r>
            <a:r>
              <a:rPr sz="1200" dirty="0">
                <a:latin typeface="Calibri"/>
                <a:cs typeface="Calibri"/>
              </a:rPr>
              <a:t>and</a:t>
            </a:r>
            <a:r>
              <a:rPr sz="1200" spc="106" dirty="0">
                <a:latin typeface="Calibri"/>
                <a:cs typeface="Calibri"/>
              </a:rPr>
              <a:t> </a:t>
            </a:r>
            <a:r>
              <a:rPr sz="1200" dirty="0">
                <a:latin typeface="Calibri"/>
                <a:cs typeface="Calibri"/>
              </a:rPr>
              <a:t>rail</a:t>
            </a:r>
            <a:r>
              <a:rPr sz="1200" spc="106" dirty="0">
                <a:latin typeface="Calibri"/>
                <a:cs typeface="Calibri"/>
              </a:rPr>
              <a:t> </a:t>
            </a:r>
            <a:r>
              <a:rPr sz="1200" dirty="0">
                <a:latin typeface="Calibri"/>
                <a:cs typeface="Calibri"/>
              </a:rPr>
              <a:t>infrastructure.</a:t>
            </a:r>
            <a:r>
              <a:rPr sz="1200" spc="437" dirty="0">
                <a:latin typeface="Calibri"/>
                <a:cs typeface="Calibri"/>
              </a:rPr>
              <a:t> </a:t>
            </a:r>
            <a:r>
              <a:rPr sz="1200" dirty="0">
                <a:latin typeface="Calibri"/>
                <a:cs typeface="Calibri"/>
              </a:rPr>
              <a:t>The</a:t>
            </a:r>
            <a:r>
              <a:rPr sz="1200" spc="101" dirty="0">
                <a:latin typeface="Calibri"/>
                <a:cs typeface="Calibri"/>
              </a:rPr>
              <a:t> </a:t>
            </a:r>
            <a:r>
              <a:rPr sz="1200" dirty="0">
                <a:latin typeface="Calibri"/>
                <a:cs typeface="Calibri"/>
              </a:rPr>
              <a:t>Tempur</a:t>
            </a:r>
            <a:r>
              <a:rPr sz="1200" spc="110" dirty="0">
                <a:latin typeface="Calibri"/>
                <a:cs typeface="Calibri"/>
              </a:rPr>
              <a:t> </a:t>
            </a:r>
            <a:r>
              <a:rPr sz="1200" dirty="0">
                <a:latin typeface="Calibri"/>
                <a:cs typeface="Calibri"/>
              </a:rPr>
              <a:t>Sealy</a:t>
            </a:r>
            <a:r>
              <a:rPr sz="1200" spc="115" dirty="0">
                <a:latin typeface="Calibri"/>
                <a:cs typeface="Calibri"/>
              </a:rPr>
              <a:t> </a:t>
            </a:r>
            <a:r>
              <a:rPr sz="1200" dirty="0">
                <a:latin typeface="Calibri"/>
                <a:cs typeface="Calibri"/>
              </a:rPr>
              <a:t>Allocation</a:t>
            </a:r>
            <a:r>
              <a:rPr sz="1200" spc="106" dirty="0">
                <a:latin typeface="Calibri"/>
                <a:cs typeface="Calibri"/>
              </a:rPr>
              <a:t> </a:t>
            </a:r>
            <a:r>
              <a:rPr sz="1200" dirty="0">
                <a:latin typeface="Calibri"/>
                <a:cs typeface="Calibri"/>
              </a:rPr>
              <a:t>Area</a:t>
            </a:r>
            <a:r>
              <a:rPr sz="1200" spc="101" dirty="0">
                <a:latin typeface="Calibri"/>
                <a:cs typeface="Calibri"/>
              </a:rPr>
              <a:t> </a:t>
            </a:r>
            <a:r>
              <a:rPr sz="1200" dirty="0">
                <a:latin typeface="Calibri"/>
                <a:cs typeface="Calibri"/>
              </a:rPr>
              <a:t>will</a:t>
            </a:r>
            <a:r>
              <a:rPr sz="1200" spc="106" dirty="0">
                <a:latin typeface="Calibri"/>
                <a:cs typeface="Calibri"/>
              </a:rPr>
              <a:t> </a:t>
            </a:r>
            <a:r>
              <a:rPr sz="1200" spc="-22" dirty="0">
                <a:latin typeface="Calibri"/>
                <a:cs typeface="Calibri"/>
              </a:rPr>
              <a:t>be </a:t>
            </a:r>
            <a:r>
              <a:rPr sz="1200" dirty="0">
                <a:latin typeface="Calibri"/>
                <a:cs typeface="Calibri"/>
              </a:rPr>
              <a:t>included</a:t>
            </a:r>
            <a:r>
              <a:rPr sz="1200" spc="-13" dirty="0">
                <a:latin typeface="Calibri"/>
                <a:cs typeface="Calibri"/>
              </a:rPr>
              <a:t> </a:t>
            </a:r>
            <a:r>
              <a:rPr sz="1200" dirty="0">
                <a:latin typeface="Calibri"/>
                <a:cs typeface="Calibri"/>
              </a:rPr>
              <a:t>in</a:t>
            </a:r>
            <a:r>
              <a:rPr sz="1200" spc="-13" dirty="0">
                <a:latin typeface="Calibri"/>
                <a:cs typeface="Calibri"/>
              </a:rPr>
              <a:t> </a:t>
            </a:r>
            <a:r>
              <a:rPr sz="1200" dirty="0">
                <a:latin typeface="Calibri"/>
                <a:cs typeface="Calibri"/>
              </a:rPr>
              <a:t>the</a:t>
            </a:r>
            <a:r>
              <a:rPr sz="1200" spc="-22" dirty="0">
                <a:latin typeface="Calibri"/>
                <a:cs typeface="Calibri"/>
              </a:rPr>
              <a:t> </a:t>
            </a:r>
            <a:r>
              <a:rPr sz="1200" dirty="0">
                <a:latin typeface="Calibri"/>
                <a:cs typeface="Calibri"/>
              </a:rPr>
              <a:t>2023</a:t>
            </a:r>
            <a:r>
              <a:rPr sz="1200" spc="-9" dirty="0">
                <a:latin typeface="Calibri"/>
                <a:cs typeface="Calibri"/>
              </a:rPr>
              <a:t> </a:t>
            </a:r>
            <a:r>
              <a:rPr sz="1200" dirty="0">
                <a:latin typeface="Calibri"/>
                <a:cs typeface="Calibri"/>
              </a:rPr>
              <a:t>Annual</a:t>
            </a:r>
            <a:r>
              <a:rPr sz="1200" spc="-9" dirty="0">
                <a:latin typeface="Calibri"/>
                <a:cs typeface="Calibri"/>
              </a:rPr>
              <a:t> Presentation.</a:t>
            </a:r>
            <a:endParaRPr sz="1200" dirty="0">
              <a:latin typeface="Calibri"/>
              <a:cs typeface="Calibri"/>
            </a:endParaRPr>
          </a:p>
          <a:p>
            <a:pPr marL="414079" marR="4483" indent="-201717" algn="just">
              <a:lnSpc>
                <a:spcPct val="109500"/>
              </a:lnSpc>
              <a:spcBef>
                <a:spcPts val="4"/>
              </a:spcBef>
              <a:buAutoNum type="arabicParenR"/>
              <a:tabLst>
                <a:tab pos="414640" algn="l"/>
              </a:tabLst>
            </a:pPr>
            <a:r>
              <a:rPr sz="1200" dirty="0">
                <a:latin typeface="Calibri"/>
                <a:cs typeface="Calibri"/>
              </a:rPr>
              <a:t>The</a:t>
            </a:r>
            <a:r>
              <a:rPr sz="1200" spc="31" dirty="0">
                <a:latin typeface="Calibri"/>
                <a:cs typeface="Calibri"/>
              </a:rPr>
              <a:t> </a:t>
            </a:r>
            <a:r>
              <a:rPr sz="1200" dirty="0">
                <a:latin typeface="Calibri"/>
                <a:cs typeface="Calibri"/>
              </a:rPr>
              <a:t>commission’s</a:t>
            </a:r>
            <a:r>
              <a:rPr sz="1200" spc="40" dirty="0">
                <a:latin typeface="Calibri"/>
                <a:cs typeface="Calibri"/>
              </a:rPr>
              <a:t> </a:t>
            </a:r>
            <a:r>
              <a:rPr sz="1200" dirty="0">
                <a:latin typeface="Calibri"/>
                <a:cs typeface="Calibri"/>
              </a:rPr>
              <a:t>budget</a:t>
            </a:r>
            <a:r>
              <a:rPr sz="1200" spc="35" dirty="0">
                <a:latin typeface="Calibri"/>
                <a:cs typeface="Calibri"/>
              </a:rPr>
              <a:t> </a:t>
            </a:r>
            <a:r>
              <a:rPr sz="1200" dirty="0">
                <a:latin typeface="Calibri"/>
                <a:cs typeface="Calibri"/>
              </a:rPr>
              <a:t>can</a:t>
            </a:r>
            <a:r>
              <a:rPr sz="1200" spc="40" dirty="0">
                <a:latin typeface="Calibri"/>
                <a:cs typeface="Calibri"/>
              </a:rPr>
              <a:t> </a:t>
            </a:r>
            <a:r>
              <a:rPr sz="1200" dirty="0">
                <a:latin typeface="Calibri"/>
                <a:cs typeface="Calibri"/>
              </a:rPr>
              <a:t>be</a:t>
            </a:r>
            <a:r>
              <a:rPr sz="1200" spc="44" dirty="0">
                <a:latin typeface="Calibri"/>
                <a:cs typeface="Calibri"/>
              </a:rPr>
              <a:t> </a:t>
            </a:r>
            <a:r>
              <a:rPr sz="1200" dirty="0">
                <a:latin typeface="Calibri"/>
                <a:cs typeface="Calibri"/>
              </a:rPr>
              <a:t>seen</a:t>
            </a:r>
            <a:r>
              <a:rPr sz="1200" spc="31" dirty="0">
                <a:latin typeface="Calibri"/>
                <a:cs typeface="Calibri"/>
              </a:rPr>
              <a:t> </a:t>
            </a:r>
            <a:r>
              <a:rPr sz="1200" dirty="0">
                <a:latin typeface="Calibri"/>
                <a:cs typeface="Calibri"/>
              </a:rPr>
              <a:t>on</a:t>
            </a:r>
            <a:r>
              <a:rPr sz="1200" spc="26" dirty="0">
                <a:latin typeface="Calibri"/>
                <a:cs typeface="Calibri"/>
              </a:rPr>
              <a:t> </a:t>
            </a:r>
            <a:r>
              <a:rPr sz="1200" dirty="0">
                <a:latin typeface="Calibri"/>
                <a:cs typeface="Calibri"/>
              </a:rPr>
              <a:t>Page</a:t>
            </a:r>
            <a:r>
              <a:rPr sz="1200" spc="49" dirty="0">
                <a:latin typeface="Calibri"/>
                <a:cs typeface="Calibri"/>
              </a:rPr>
              <a:t> </a:t>
            </a:r>
            <a:r>
              <a:rPr sz="1200" dirty="0">
                <a:latin typeface="Calibri"/>
                <a:cs typeface="Calibri"/>
              </a:rPr>
              <a:t>3</a:t>
            </a:r>
            <a:r>
              <a:rPr sz="1200" spc="44" dirty="0">
                <a:latin typeface="Calibri"/>
                <a:cs typeface="Calibri"/>
              </a:rPr>
              <a:t> </a:t>
            </a:r>
            <a:r>
              <a:rPr sz="1200" dirty="0">
                <a:latin typeface="Calibri"/>
                <a:cs typeface="Calibri"/>
              </a:rPr>
              <a:t>and</a:t>
            </a:r>
            <a:r>
              <a:rPr sz="1200" spc="31" dirty="0">
                <a:latin typeface="Calibri"/>
                <a:cs typeface="Calibri"/>
              </a:rPr>
              <a:t> </a:t>
            </a:r>
            <a:r>
              <a:rPr sz="1200" dirty="0">
                <a:latin typeface="Calibri"/>
                <a:cs typeface="Calibri"/>
              </a:rPr>
              <a:t>consumes</a:t>
            </a:r>
            <a:r>
              <a:rPr sz="1200" spc="31" dirty="0">
                <a:latin typeface="Calibri"/>
                <a:cs typeface="Calibri"/>
              </a:rPr>
              <a:t> </a:t>
            </a:r>
            <a:r>
              <a:rPr sz="1200" dirty="0">
                <a:latin typeface="Calibri"/>
                <a:cs typeface="Calibri"/>
              </a:rPr>
              <a:t>most</a:t>
            </a:r>
            <a:r>
              <a:rPr sz="1200" spc="40" dirty="0">
                <a:latin typeface="Calibri"/>
                <a:cs typeface="Calibri"/>
              </a:rPr>
              <a:t> </a:t>
            </a:r>
            <a:r>
              <a:rPr sz="1200" dirty="0">
                <a:latin typeface="Calibri"/>
                <a:cs typeface="Calibri"/>
              </a:rPr>
              <a:t>of</a:t>
            </a:r>
            <a:r>
              <a:rPr sz="1200" spc="40" dirty="0">
                <a:latin typeface="Calibri"/>
                <a:cs typeface="Calibri"/>
              </a:rPr>
              <a:t> </a:t>
            </a:r>
            <a:r>
              <a:rPr sz="1200" dirty="0">
                <a:latin typeface="Calibri"/>
                <a:cs typeface="Calibri"/>
              </a:rPr>
              <a:t>the</a:t>
            </a:r>
            <a:r>
              <a:rPr sz="1200" spc="49" dirty="0">
                <a:latin typeface="Calibri"/>
                <a:cs typeface="Calibri"/>
              </a:rPr>
              <a:t> </a:t>
            </a:r>
            <a:r>
              <a:rPr sz="1200" dirty="0">
                <a:latin typeface="Calibri"/>
                <a:cs typeface="Calibri"/>
              </a:rPr>
              <a:t>allocated</a:t>
            </a:r>
            <a:r>
              <a:rPr sz="1200" spc="35" dirty="0">
                <a:latin typeface="Calibri"/>
                <a:cs typeface="Calibri"/>
              </a:rPr>
              <a:t> </a:t>
            </a:r>
            <a:r>
              <a:rPr sz="1200" dirty="0">
                <a:latin typeface="Calibri"/>
                <a:cs typeface="Calibri"/>
              </a:rPr>
              <a:t>property</a:t>
            </a:r>
            <a:r>
              <a:rPr sz="1200" spc="49" dirty="0">
                <a:latin typeface="Calibri"/>
                <a:cs typeface="Calibri"/>
              </a:rPr>
              <a:t> </a:t>
            </a:r>
            <a:r>
              <a:rPr sz="1200" dirty="0">
                <a:latin typeface="Calibri"/>
                <a:cs typeface="Calibri"/>
              </a:rPr>
              <a:t>tax</a:t>
            </a:r>
            <a:r>
              <a:rPr sz="1200" spc="31" dirty="0">
                <a:latin typeface="Calibri"/>
                <a:cs typeface="Calibri"/>
              </a:rPr>
              <a:t> </a:t>
            </a:r>
            <a:r>
              <a:rPr sz="1200" dirty="0">
                <a:latin typeface="Calibri"/>
                <a:cs typeface="Calibri"/>
              </a:rPr>
              <a:t>proceeds</a:t>
            </a:r>
            <a:r>
              <a:rPr sz="1200" spc="49" dirty="0">
                <a:latin typeface="Calibri"/>
                <a:cs typeface="Calibri"/>
              </a:rPr>
              <a:t> </a:t>
            </a:r>
            <a:r>
              <a:rPr sz="1200" dirty="0">
                <a:latin typeface="Calibri"/>
                <a:cs typeface="Calibri"/>
              </a:rPr>
              <a:t>anticipated</a:t>
            </a:r>
            <a:r>
              <a:rPr sz="1200" spc="40" dirty="0">
                <a:latin typeface="Calibri"/>
                <a:cs typeface="Calibri"/>
              </a:rPr>
              <a:t> </a:t>
            </a:r>
            <a:r>
              <a:rPr sz="1200" dirty="0">
                <a:latin typeface="Calibri"/>
                <a:cs typeface="Calibri"/>
              </a:rPr>
              <a:t>through</a:t>
            </a:r>
            <a:r>
              <a:rPr sz="1200" spc="40" dirty="0">
                <a:latin typeface="Calibri"/>
                <a:cs typeface="Calibri"/>
              </a:rPr>
              <a:t> </a:t>
            </a:r>
            <a:r>
              <a:rPr sz="1200" spc="-9" dirty="0">
                <a:latin typeface="Calibri"/>
                <a:cs typeface="Calibri"/>
              </a:rPr>
              <a:t>2023. </a:t>
            </a:r>
            <a:r>
              <a:rPr sz="1200" dirty="0">
                <a:latin typeface="Calibri"/>
                <a:cs typeface="Calibri"/>
              </a:rPr>
              <a:t>The</a:t>
            </a:r>
            <a:r>
              <a:rPr sz="1200" spc="97" dirty="0">
                <a:latin typeface="Calibri"/>
                <a:cs typeface="Calibri"/>
              </a:rPr>
              <a:t> </a:t>
            </a:r>
            <a:r>
              <a:rPr sz="1200" dirty="0">
                <a:latin typeface="Calibri"/>
                <a:cs typeface="Calibri"/>
              </a:rPr>
              <a:t>budget</a:t>
            </a:r>
            <a:r>
              <a:rPr sz="1200" spc="115" dirty="0">
                <a:latin typeface="Calibri"/>
                <a:cs typeface="Calibri"/>
              </a:rPr>
              <a:t> </a:t>
            </a:r>
            <a:r>
              <a:rPr sz="1200" dirty="0">
                <a:latin typeface="Calibri"/>
                <a:cs typeface="Calibri"/>
              </a:rPr>
              <a:t>includes</a:t>
            </a:r>
            <a:r>
              <a:rPr sz="1200" spc="110" dirty="0">
                <a:latin typeface="Calibri"/>
                <a:cs typeface="Calibri"/>
              </a:rPr>
              <a:t> </a:t>
            </a:r>
            <a:r>
              <a:rPr sz="1200" dirty="0">
                <a:latin typeface="Calibri"/>
                <a:cs typeface="Calibri"/>
              </a:rPr>
              <a:t>consulting</a:t>
            </a:r>
            <a:r>
              <a:rPr sz="1200" spc="106" dirty="0">
                <a:latin typeface="Calibri"/>
                <a:cs typeface="Calibri"/>
              </a:rPr>
              <a:t> </a:t>
            </a:r>
            <a:r>
              <a:rPr sz="1200" dirty="0">
                <a:latin typeface="Calibri"/>
                <a:cs typeface="Calibri"/>
              </a:rPr>
              <a:t>services</a:t>
            </a:r>
            <a:r>
              <a:rPr sz="1200" spc="110" dirty="0">
                <a:latin typeface="Calibri"/>
                <a:cs typeface="Calibri"/>
              </a:rPr>
              <a:t> </a:t>
            </a:r>
            <a:r>
              <a:rPr sz="1200" dirty="0">
                <a:latin typeface="Calibri"/>
                <a:cs typeface="Calibri"/>
              </a:rPr>
              <a:t>for</a:t>
            </a:r>
            <a:r>
              <a:rPr sz="1200" spc="101" dirty="0">
                <a:latin typeface="Calibri"/>
                <a:cs typeface="Calibri"/>
              </a:rPr>
              <a:t> </a:t>
            </a:r>
            <a:r>
              <a:rPr sz="1200" dirty="0">
                <a:latin typeface="Calibri"/>
                <a:cs typeface="Calibri"/>
              </a:rPr>
              <a:t>engineering,</a:t>
            </a:r>
            <a:r>
              <a:rPr sz="1200" spc="110" dirty="0">
                <a:latin typeface="Calibri"/>
                <a:cs typeface="Calibri"/>
              </a:rPr>
              <a:t> </a:t>
            </a:r>
            <a:r>
              <a:rPr sz="1200" dirty="0">
                <a:latin typeface="Calibri"/>
                <a:cs typeface="Calibri"/>
              </a:rPr>
              <a:t>legal,</a:t>
            </a:r>
            <a:r>
              <a:rPr sz="1200" spc="101" dirty="0">
                <a:latin typeface="Calibri"/>
                <a:cs typeface="Calibri"/>
              </a:rPr>
              <a:t> </a:t>
            </a:r>
            <a:r>
              <a:rPr sz="1200" dirty="0">
                <a:latin typeface="Calibri"/>
                <a:cs typeface="Calibri"/>
              </a:rPr>
              <a:t>financial,</a:t>
            </a:r>
            <a:r>
              <a:rPr sz="1200" spc="119" dirty="0">
                <a:latin typeface="Calibri"/>
                <a:cs typeface="Calibri"/>
              </a:rPr>
              <a:t> </a:t>
            </a:r>
            <a:r>
              <a:rPr sz="1200" dirty="0">
                <a:latin typeface="Calibri"/>
                <a:cs typeface="Calibri"/>
              </a:rPr>
              <a:t>marketing,</a:t>
            </a:r>
            <a:r>
              <a:rPr sz="1200" spc="115" dirty="0">
                <a:latin typeface="Calibri"/>
                <a:cs typeface="Calibri"/>
              </a:rPr>
              <a:t> </a:t>
            </a:r>
            <a:r>
              <a:rPr sz="1200" dirty="0">
                <a:latin typeface="Calibri"/>
                <a:cs typeface="Calibri"/>
              </a:rPr>
              <a:t>debt</a:t>
            </a:r>
            <a:r>
              <a:rPr sz="1200" spc="106" dirty="0">
                <a:latin typeface="Calibri"/>
                <a:cs typeface="Calibri"/>
              </a:rPr>
              <a:t> </a:t>
            </a:r>
            <a:r>
              <a:rPr sz="1200" dirty="0">
                <a:latin typeface="Calibri"/>
                <a:cs typeface="Calibri"/>
              </a:rPr>
              <a:t>service</a:t>
            </a:r>
            <a:r>
              <a:rPr sz="1200" spc="115" dirty="0">
                <a:latin typeface="Calibri"/>
                <a:cs typeface="Calibri"/>
              </a:rPr>
              <a:t> </a:t>
            </a:r>
            <a:r>
              <a:rPr sz="1200" dirty="0">
                <a:latin typeface="Calibri"/>
                <a:cs typeface="Calibri"/>
              </a:rPr>
              <a:t>on</a:t>
            </a:r>
            <a:r>
              <a:rPr sz="1200" spc="101" dirty="0">
                <a:latin typeface="Calibri"/>
                <a:cs typeface="Calibri"/>
              </a:rPr>
              <a:t> </a:t>
            </a:r>
            <a:r>
              <a:rPr sz="1200" dirty="0">
                <a:latin typeface="Calibri"/>
                <a:cs typeface="Calibri"/>
              </a:rPr>
              <a:t>bonds</a:t>
            </a:r>
            <a:r>
              <a:rPr sz="1200" spc="110" dirty="0">
                <a:latin typeface="Calibri"/>
                <a:cs typeface="Calibri"/>
              </a:rPr>
              <a:t> </a:t>
            </a:r>
            <a:r>
              <a:rPr sz="1200" dirty="0">
                <a:latin typeface="Calibri"/>
                <a:cs typeface="Calibri"/>
              </a:rPr>
              <a:t>and</a:t>
            </a:r>
            <a:r>
              <a:rPr sz="1200" spc="106" dirty="0">
                <a:latin typeface="Calibri"/>
                <a:cs typeface="Calibri"/>
              </a:rPr>
              <a:t> </a:t>
            </a:r>
            <a:r>
              <a:rPr sz="1200" dirty="0">
                <a:latin typeface="Calibri"/>
                <a:cs typeface="Calibri"/>
              </a:rPr>
              <a:t>notes,</a:t>
            </a:r>
            <a:r>
              <a:rPr sz="1200" spc="115" dirty="0">
                <a:latin typeface="Calibri"/>
                <a:cs typeface="Calibri"/>
              </a:rPr>
              <a:t> </a:t>
            </a:r>
            <a:r>
              <a:rPr sz="1200" dirty="0">
                <a:latin typeface="Calibri"/>
                <a:cs typeface="Calibri"/>
              </a:rPr>
              <a:t>and</a:t>
            </a:r>
            <a:r>
              <a:rPr sz="1200" spc="106" dirty="0">
                <a:latin typeface="Calibri"/>
                <a:cs typeface="Calibri"/>
              </a:rPr>
              <a:t> </a:t>
            </a:r>
            <a:r>
              <a:rPr sz="1200" dirty="0">
                <a:latin typeface="Calibri"/>
                <a:cs typeface="Calibri"/>
              </a:rPr>
              <a:t>any</a:t>
            </a:r>
            <a:r>
              <a:rPr sz="1200" spc="106" dirty="0">
                <a:latin typeface="Calibri"/>
                <a:cs typeface="Calibri"/>
              </a:rPr>
              <a:t> </a:t>
            </a:r>
            <a:r>
              <a:rPr sz="1200" spc="-9" dirty="0">
                <a:latin typeface="Calibri"/>
                <a:cs typeface="Calibri"/>
              </a:rPr>
              <a:t>other </a:t>
            </a:r>
            <a:r>
              <a:rPr sz="1200" dirty="0">
                <a:latin typeface="Calibri"/>
                <a:cs typeface="Calibri"/>
              </a:rPr>
              <a:t>consulting</a:t>
            </a:r>
            <a:r>
              <a:rPr sz="1200" spc="-26" dirty="0">
                <a:latin typeface="Calibri"/>
                <a:cs typeface="Calibri"/>
              </a:rPr>
              <a:t> </a:t>
            </a:r>
            <a:r>
              <a:rPr sz="1200" dirty="0">
                <a:latin typeface="Calibri"/>
                <a:cs typeface="Calibri"/>
              </a:rPr>
              <a:t>which</a:t>
            </a:r>
            <a:r>
              <a:rPr sz="1200" spc="-22" dirty="0">
                <a:latin typeface="Calibri"/>
                <a:cs typeface="Calibri"/>
              </a:rPr>
              <a:t> </a:t>
            </a:r>
            <a:r>
              <a:rPr sz="1200" dirty="0">
                <a:latin typeface="Calibri"/>
                <a:cs typeface="Calibri"/>
              </a:rPr>
              <a:t>assists</a:t>
            </a:r>
            <a:r>
              <a:rPr sz="1200" spc="-26"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RDC</a:t>
            </a:r>
            <a:r>
              <a:rPr sz="1200" spc="-9" dirty="0">
                <a:latin typeface="Calibri"/>
                <a:cs typeface="Calibri"/>
              </a:rPr>
              <a:t> </a:t>
            </a:r>
            <a:r>
              <a:rPr sz="1200" dirty="0">
                <a:latin typeface="Calibri"/>
                <a:cs typeface="Calibri"/>
              </a:rPr>
              <a:t>in</a:t>
            </a:r>
            <a:r>
              <a:rPr sz="1200" spc="-18" dirty="0">
                <a:latin typeface="Calibri"/>
                <a:cs typeface="Calibri"/>
              </a:rPr>
              <a:t> </a:t>
            </a:r>
            <a:r>
              <a:rPr sz="1200" dirty="0">
                <a:latin typeface="Calibri"/>
                <a:cs typeface="Calibri"/>
              </a:rPr>
              <a:t>fulfilling</a:t>
            </a:r>
            <a:r>
              <a:rPr sz="1200" spc="-13" dirty="0">
                <a:latin typeface="Calibri"/>
                <a:cs typeface="Calibri"/>
              </a:rPr>
              <a:t> </a:t>
            </a:r>
            <a:r>
              <a:rPr sz="1200" dirty="0">
                <a:latin typeface="Calibri"/>
                <a:cs typeface="Calibri"/>
              </a:rPr>
              <a:t>its</a:t>
            </a:r>
            <a:r>
              <a:rPr sz="1200" spc="-9" dirty="0">
                <a:latin typeface="Calibri"/>
                <a:cs typeface="Calibri"/>
              </a:rPr>
              <a:t> </a:t>
            </a:r>
            <a:r>
              <a:rPr sz="1200" dirty="0">
                <a:latin typeface="Calibri"/>
                <a:cs typeface="Calibri"/>
              </a:rPr>
              <a:t>functions</a:t>
            </a:r>
            <a:r>
              <a:rPr sz="1200" spc="-9" dirty="0">
                <a:latin typeface="Calibri"/>
                <a:cs typeface="Calibri"/>
              </a:rPr>
              <a:t> </a:t>
            </a:r>
            <a:r>
              <a:rPr sz="1200" dirty="0">
                <a:latin typeface="Calibri"/>
                <a:cs typeface="Calibri"/>
              </a:rPr>
              <a:t>and</a:t>
            </a:r>
            <a:r>
              <a:rPr sz="1200" spc="-13" dirty="0">
                <a:latin typeface="Calibri"/>
                <a:cs typeface="Calibri"/>
              </a:rPr>
              <a:t> </a:t>
            </a:r>
            <a:r>
              <a:rPr sz="1200" dirty="0">
                <a:latin typeface="Calibri"/>
                <a:cs typeface="Calibri"/>
              </a:rPr>
              <a:t>plans.</a:t>
            </a:r>
            <a:r>
              <a:rPr sz="1200" spc="185" dirty="0">
                <a:latin typeface="Calibri"/>
                <a:cs typeface="Calibri"/>
              </a:rPr>
              <a:t> </a:t>
            </a:r>
            <a:r>
              <a:rPr sz="1200" dirty="0">
                <a:latin typeface="Calibri"/>
                <a:cs typeface="Calibri"/>
              </a:rPr>
              <a:t>The</a:t>
            </a:r>
            <a:r>
              <a:rPr sz="1200" spc="-22" dirty="0">
                <a:latin typeface="Calibri"/>
                <a:cs typeface="Calibri"/>
              </a:rPr>
              <a:t> </a:t>
            </a:r>
            <a:r>
              <a:rPr sz="1200" dirty="0">
                <a:latin typeface="Calibri"/>
                <a:cs typeface="Calibri"/>
              </a:rPr>
              <a:t>2023</a:t>
            </a:r>
            <a:r>
              <a:rPr sz="1200" spc="-4" dirty="0">
                <a:latin typeface="Calibri"/>
                <a:cs typeface="Calibri"/>
              </a:rPr>
              <a:t> </a:t>
            </a:r>
            <a:r>
              <a:rPr sz="1200" dirty="0">
                <a:latin typeface="Calibri"/>
                <a:cs typeface="Calibri"/>
              </a:rPr>
              <a:t>budget</a:t>
            </a:r>
            <a:r>
              <a:rPr sz="1200" spc="-13" dirty="0">
                <a:latin typeface="Calibri"/>
                <a:cs typeface="Calibri"/>
              </a:rPr>
              <a:t> </a:t>
            </a:r>
            <a:r>
              <a:rPr sz="1200" dirty="0">
                <a:latin typeface="Calibri"/>
                <a:cs typeface="Calibri"/>
              </a:rPr>
              <a:t>is</a:t>
            </a:r>
            <a:r>
              <a:rPr sz="1200" spc="-9" dirty="0">
                <a:latin typeface="Calibri"/>
                <a:cs typeface="Calibri"/>
              </a:rPr>
              <a:t> $2,347,000.</a:t>
            </a:r>
            <a:endParaRPr sz="1200" dirty="0">
              <a:latin typeface="Calibri"/>
              <a:cs typeface="Calibri"/>
            </a:endParaRPr>
          </a:p>
          <a:p>
            <a:pPr marL="414079" marR="4483" indent="-201717" algn="just">
              <a:lnSpc>
                <a:spcPct val="109800"/>
              </a:lnSpc>
              <a:spcBef>
                <a:spcPts val="4"/>
              </a:spcBef>
              <a:buAutoNum type="arabicParenR"/>
              <a:tabLst>
                <a:tab pos="414640" algn="l"/>
              </a:tabLst>
            </a:pPr>
            <a:r>
              <a:rPr sz="1200" dirty="0">
                <a:latin typeface="Calibri"/>
                <a:cs typeface="Calibri"/>
              </a:rPr>
              <a:t>The </a:t>
            </a:r>
            <a:r>
              <a:rPr sz="1200" spc="-9" dirty="0">
                <a:latin typeface="Calibri"/>
                <a:cs typeface="Calibri"/>
              </a:rPr>
              <a:t>long-</a:t>
            </a:r>
            <a:r>
              <a:rPr sz="1200" dirty="0">
                <a:latin typeface="Calibri"/>
                <a:cs typeface="Calibri"/>
              </a:rPr>
              <a:t>term</a:t>
            </a:r>
            <a:r>
              <a:rPr sz="1200" spc="13" dirty="0">
                <a:latin typeface="Calibri"/>
                <a:cs typeface="Calibri"/>
              </a:rPr>
              <a:t> </a:t>
            </a:r>
            <a:r>
              <a:rPr sz="1200" dirty="0">
                <a:latin typeface="Calibri"/>
                <a:cs typeface="Calibri"/>
              </a:rPr>
              <a:t>plans</a:t>
            </a:r>
            <a:r>
              <a:rPr sz="1200" spc="9" dirty="0">
                <a:latin typeface="Calibri"/>
                <a:cs typeface="Calibri"/>
              </a:rPr>
              <a:t> </a:t>
            </a:r>
            <a:r>
              <a:rPr sz="1200" dirty="0">
                <a:latin typeface="Calibri"/>
                <a:cs typeface="Calibri"/>
              </a:rPr>
              <a:t>for</a:t>
            </a:r>
            <a:r>
              <a:rPr sz="1200" spc="9"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allocation</a:t>
            </a:r>
            <a:r>
              <a:rPr sz="1200" spc="4" dirty="0">
                <a:latin typeface="Calibri"/>
                <a:cs typeface="Calibri"/>
              </a:rPr>
              <a:t> </a:t>
            </a:r>
            <a:r>
              <a:rPr sz="1200" dirty="0">
                <a:latin typeface="Calibri"/>
                <a:cs typeface="Calibri"/>
              </a:rPr>
              <a:t>area</a:t>
            </a:r>
            <a:r>
              <a:rPr sz="1200" spc="-4" dirty="0">
                <a:latin typeface="Calibri"/>
                <a:cs typeface="Calibri"/>
              </a:rPr>
              <a:t> </a:t>
            </a:r>
            <a:r>
              <a:rPr sz="1200" dirty="0">
                <a:latin typeface="Calibri"/>
                <a:cs typeface="Calibri"/>
              </a:rPr>
              <a:t>include</a:t>
            </a:r>
            <a:r>
              <a:rPr sz="1200" spc="9" dirty="0">
                <a:latin typeface="Calibri"/>
                <a:cs typeface="Calibri"/>
              </a:rPr>
              <a:t> </a:t>
            </a:r>
            <a:r>
              <a:rPr sz="1200" dirty="0">
                <a:latin typeface="Calibri"/>
                <a:cs typeface="Calibri"/>
              </a:rPr>
              <a:t>providing</a:t>
            </a:r>
            <a:r>
              <a:rPr sz="1200" spc="18" dirty="0">
                <a:latin typeface="Calibri"/>
                <a:cs typeface="Calibri"/>
              </a:rPr>
              <a:t> </a:t>
            </a:r>
            <a:r>
              <a:rPr sz="1200" dirty="0">
                <a:latin typeface="Calibri"/>
                <a:cs typeface="Calibri"/>
              </a:rPr>
              <a:t>incentives</a:t>
            </a:r>
            <a:r>
              <a:rPr sz="1200" spc="9" dirty="0">
                <a:latin typeface="Calibri"/>
                <a:cs typeface="Calibri"/>
              </a:rPr>
              <a:t> </a:t>
            </a:r>
            <a:r>
              <a:rPr sz="1200" dirty="0">
                <a:latin typeface="Calibri"/>
                <a:cs typeface="Calibri"/>
              </a:rPr>
              <a:t>and</a:t>
            </a:r>
            <a:r>
              <a:rPr sz="1200" spc="4" dirty="0">
                <a:latin typeface="Calibri"/>
                <a:cs typeface="Calibri"/>
              </a:rPr>
              <a:t> </a:t>
            </a:r>
            <a:r>
              <a:rPr sz="1200" dirty="0">
                <a:latin typeface="Calibri"/>
                <a:cs typeface="Calibri"/>
              </a:rPr>
              <a:t>infrastructure</a:t>
            </a:r>
            <a:r>
              <a:rPr sz="1200" spc="9" dirty="0">
                <a:latin typeface="Calibri"/>
                <a:cs typeface="Calibri"/>
              </a:rPr>
              <a:t> </a:t>
            </a:r>
            <a:r>
              <a:rPr sz="1200" dirty="0">
                <a:latin typeface="Calibri"/>
                <a:cs typeface="Calibri"/>
              </a:rPr>
              <a:t>needed</a:t>
            </a:r>
            <a:r>
              <a:rPr sz="1200" spc="-4" dirty="0">
                <a:latin typeface="Calibri"/>
                <a:cs typeface="Calibri"/>
              </a:rPr>
              <a:t> </a:t>
            </a:r>
            <a:r>
              <a:rPr sz="1200" dirty="0">
                <a:latin typeface="Calibri"/>
                <a:cs typeface="Calibri"/>
              </a:rPr>
              <a:t>to</a:t>
            </a:r>
            <a:r>
              <a:rPr sz="1200" spc="4" dirty="0">
                <a:latin typeface="Calibri"/>
                <a:cs typeface="Calibri"/>
              </a:rPr>
              <a:t> </a:t>
            </a:r>
            <a:r>
              <a:rPr sz="1200" dirty="0">
                <a:latin typeface="Calibri"/>
                <a:cs typeface="Calibri"/>
              </a:rPr>
              <a:t>attract</a:t>
            </a:r>
            <a:r>
              <a:rPr sz="1200" spc="9" dirty="0">
                <a:latin typeface="Calibri"/>
                <a:cs typeface="Calibri"/>
              </a:rPr>
              <a:t> </a:t>
            </a:r>
            <a:r>
              <a:rPr sz="1200" dirty="0">
                <a:latin typeface="Calibri"/>
                <a:cs typeface="Calibri"/>
              </a:rPr>
              <a:t>investment to</a:t>
            </a:r>
            <a:r>
              <a:rPr sz="1200" spc="13" dirty="0">
                <a:latin typeface="Calibri"/>
                <a:cs typeface="Calibri"/>
              </a:rPr>
              <a:t> </a:t>
            </a:r>
            <a:r>
              <a:rPr sz="1200" dirty="0">
                <a:latin typeface="Calibri"/>
                <a:cs typeface="Calibri"/>
              </a:rPr>
              <a:t>fully</a:t>
            </a:r>
            <a:r>
              <a:rPr sz="1200" spc="13" dirty="0">
                <a:latin typeface="Calibri"/>
                <a:cs typeface="Calibri"/>
              </a:rPr>
              <a:t> </a:t>
            </a:r>
            <a:r>
              <a:rPr sz="1200" spc="-9" dirty="0">
                <a:latin typeface="Calibri"/>
                <a:cs typeface="Calibri"/>
              </a:rPr>
              <a:t>develop </a:t>
            </a:r>
            <a:r>
              <a:rPr sz="1200" dirty="0">
                <a:latin typeface="Calibri"/>
                <a:cs typeface="Calibri"/>
              </a:rPr>
              <a:t>the allocation</a:t>
            </a:r>
            <a:r>
              <a:rPr sz="1200" spc="9" dirty="0">
                <a:latin typeface="Calibri"/>
                <a:cs typeface="Calibri"/>
              </a:rPr>
              <a:t> </a:t>
            </a:r>
            <a:r>
              <a:rPr sz="1200" dirty="0">
                <a:latin typeface="Calibri"/>
                <a:cs typeface="Calibri"/>
              </a:rPr>
              <a:t>area.</a:t>
            </a:r>
            <a:r>
              <a:rPr sz="1200" spc="238" dirty="0">
                <a:latin typeface="Calibri"/>
                <a:cs typeface="Calibri"/>
              </a:rPr>
              <a:t> </a:t>
            </a:r>
            <a:r>
              <a:rPr sz="1200" dirty="0">
                <a:latin typeface="Calibri"/>
                <a:cs typeface="Calibri"/>
              </a:rPr>
              <a:t>The</a:t>
            </a:r>
            <a:r>
              <a:rPr sz="1200" spc="13" dirty="0">
                <a:latin typeface="Calibri"/>
                <a:cs typeface="Calibri"/>
              </a:rPr>
              <a:t> </a:t>
            </a:r>
            <a:r>
              <a:rPr sz="1200" dirty="0">
                <a:latin typeface="Calibri"/>
                <a:cs typeface="Calibri"/>
              </a:rPr>
              <a:t>commission</a:t>
            </a:r>
            <a:r>
              <a:rPr sz="1200" spc="9" dirty="0">
                <a:latin typeface="Calibri"/>
                <a:cs typeface="Calibri"/>
              </a:rPr>
              <a:t> </a:t>
            </a:r>
            <a:r>
              <a:rPr sz="1200" dirty="0">
                <a:latin typeface="Calibri"/>
                <a:cs typeface="Calibri"/>
              </a:rPr>
              <a:t>has</a:t>
            </a:r>
            <a:r>
              <a:rPr sz="1200" spc="13" dirty="0">
                <a:latin typeface="Calibri"/>
                <a:cs typeface="Calibri"/>
              </a:rPr>
              <a:t> </a:t>
            </a:r>
            <a:r>
              <a:rPr sz="1200" dirty="0">
                <a:latin typeface="Calibri"/>
                <a:cs typeface="Calibri"/>
              </a:rPr>
              <a:t>undertaken</a:t>
            </a:r>
            <a:r>
              <a:rPr sz="1200" spc="9" dirty="0">
                <a:latin typeface="Calibri"/>
                <a:cs typeface="Calibri"/>
              </a:rPr>
              <a:t> </a:t>
            </a:r>
            <a:r>
              <a:rPr sz="1200" dirty="0">
                <a:latin typeface="Calibri"/>
                <a:cs typeface="Calibri"/>
              </a:rPr>
              <a:t>funding</a:t>
            </a:r>
            <a:r>
              <a:rPr sz="1200" spc="4" dirty="0">
                <a:latin typeface="Calibri"/>
                <a:cs typeface="Calibri"/>
              </a:rPr>
              <a:t> </a:t>
            </a:r>
            <a:r>
              <a:rPr sz="1200" dirty="0">
                <a:latin typeface="Calibri"/>
                <a:cs typeface="Calibri"/>
              </a:rPr>
              <a:t>to</a:t>
            </a:r>
            <a:r>
              <a:rPr sz="1200" spc="18" dirty="0">
                <a:latin typeface="Calibri"/>
                <a:cs typeface="Calibri"/>
              </a:rPr>
              <a:t> </a:t>
            </a:r>
            <a:r>
              <a:rPr sz="1200" dirty="0">
                <a:latin typeface="Calibri"/>
                <a:cs typeface="Calibri"/>
              </a:rPr>
              <a:t>establish</a:t>
            </a:r>
            <a:r>
              <a:rPr sz="1200" spc="9" dirty="0">
                <a:latin typeface="Calibri"/>
                <a:cs typeface="Calibri"/>
              </a:rPr>
              <a:t> </a:t>
            </a:r>
            <a:r>
              <a:rPr sz="1200" dirty="0">
                <a:latin typeface="Calibri"/>
                <a:cs typeface="Calibri"/>
              </a:rPr>
              <a:t>and</a:t>
            </a:r>
            <a:r>
              <a:rPr sz="1200" spc="4" dirty="0">
                <a:latin typeface="Calibri"/>
                <a:cs typeface="Calibri"/>
              </a:rPr>
              <a:t> </a:t>
            </a:r>
            <a:r>
              <a:rPr sz="1200" dirty="0">
                <a:latin typeface="Calibri"/>
                <a:cs typeface="Calibri"/>
              </a:rPr>
              <a:t>expand</a:t>
            </a:r>
            <a:r>
              <a:rPr sz="1200" spc="9" dirty="0">
                <a:latin typeface="Calibri"/>
                <a:cs typeface="Calibri"/>
              </a:rPr>
              <a:t> </a:t>
            </a:r>
            <a:r>
              <a:rPr sz="1200" dirty="0">
                <a:latin typeface="Calibri"/>
                <a:cs typeface="Calibri"/>
              </a:rPr>
              <a:t>sewer</a:t>
            </a:r>
            <a:r>
              <a:rPr sz="1200" spc="13" dirty="0">
                <a:latin typeface="Calibri"/>
                <a:cs typeface="Calibri"/>
              </a:rPr>
              <a:t> </a:t>
            </a:r>
            <a:r>
              <a:rPr sz="1200" dirty="0">
                <a:latin typeface="Calibri"/>
                <a:cs typeface="Calibri"/>
              </a:rPr>
              <a:t>service</a:t>
            </a:r>
            <a:r>
              <a:rPr sz="1200" spc="9" dirty="0">
                <a:latin typeface="Calibri"/>
                <a:cs typeface="Calibri"/>
              </a:rPr>
              <a:t> </a:t>
            </a:r>
            <a:r>
              <a:rPr sz="1200" dirty="0">
                <a:latin typeface="Calibri"/>
                <a:cs typeface="Calibri"/>
              </a:rPr>
              <a:t>and</a:t>
            </a:r>
            <a:r>
              <a:rPr sz="1200" spc="9" dirty="0">
                <a:latin typeface="Calibri"/>
                <a:cs typeface="Calibri"/>
              </a:rPr>
              <a:t> </a:t>
            </a:r>
            <a:r>
              <a:rPr sz="1200" dirty="0">
                <a:latin typeface="Calibri"/>
                <a:cs typeface="Calibri"/>
              </a:rPr>
              <a:t>to</a:t>
            </a:r>
            <a:r>
              <a:rPr sz="1200" spc="9" dirty="0">
                <a:latin typeface="Calibri"/>
                <a:cs typeface="Calibri"/>
              </a:rPr>
              <a:t> </a:t>
            </a:r>
            <a:r>
              <a:rPr sz="1200" dirty="0">
                <a:latin typeface="Calibri"/>
                <a:cs typeface="Calibri"/>
              </a:rPr>
              <a:t>expand</a:t>
            </a:r>
            <a:r>
              <a:rPr sz="1200" spc="4" dirty="0">
                <a:latin typeface="Calibri"/>
                <a:cs typeface="Calibri"/>
              </a:rPr>
              <a:t> </a:t>
            </a:r>
            <a:r>
              <a:rPr sz="1200" dirty="0">
                <a:latin typeface="Calibri"/>
                <a:cs typeface="Calibri"/>
              </a:rPr>
              <a:t>water</a:t>
            </a:r>
            <a:r>
              <a:rPr sz="1200" spc="13" dirty="0">
                <a:latin typeface="Calibri"/>
                <a:cs typeface="Calibri"/>
              </a:rPr>
              <a:t> </a:t>
            </a:r>
            <a:r>
              <a:rPr sz="1200" dirty="0">
                <a:latin typeface="Calibri"/>
                <a:cs typeface="Calibri"/>
              </a:rPr>
              <a:t>service.</a:t>
            </a:r>
            <a:r>
              <a:rPr sz="1200" spc="238" dirty="0">
                <a:latin typeface="Calibri"/>
                <a:cs typeface="Calibri"/>
              </a:rPr>
              <a:t> </a:t>
            </a:r>
            <a:r>
              <a:rPr sz="1200" spc="-18" dirty="0">
                <a:latin typeface="Calibri"/>
                <a:cs typeface="Calibri"/>
              </a:rPr>
              <a:t>Some </a:t>
            </a:r>
            <a:r>
              <a:rPr sz="1200" dirty="0">
                <a:latin typeface="Calibri"/>
                <a:cs typeface="Calibri"/>
              </a:rPr>
              <a:t>of</a:t>
            </a:r>
            <a:r>
              <a:rPr sz="1200" spc="185" dirty="0">
                <a:latin typeface="Calibri"/>
                <a:cs typeface="Calibri"/>
              </a:rPr>
              <a:t> </a:t>
            </a:r>
            <a:r>
              <a:rPr sz="1200" dirty="0">
                <a:latin typeface="Calibri"/>
                <a:cs typeface="Calibri"/>
              </a:rPr>
              <a:t>the</a:t>
            </a:r>
            <a:r>
              <a:rPr sz="1200" spc="190" dirty="0">
                <a:latin typeface="Calibri"/>
                <a:cs typeface="Calibri"/>
              </a:rPr>
              <a:t> </a:t>
            </a:r>
            <a:r>
              <a:rPr sz="1200" dirty="0">
                <a:latin typeface="Calibri"/>
                <a:cs typeface="Calibri"/>
              </a:rPr>
              <a:t>debt</a:t>
            </a:r>
            <a:r>
              <a:rPr sz="1200" spc="190" dirty="0">
                <a:latin typeface="Calibri"/>
                <a:cs typeface="Calibri"/>
              </a:rPr>
              <a:t> </a:t>
            </a:r>
            <a:r>
              <a:rPr sz="1200" dirty="0">
                <a:latin typeface="Calibri"/>
                <a:cs typeface="Calibri"/>
              </a:rPr>
              <a:t>service</a:t>
            </a:r>
            <a:r>
              <a:rPr sz="1200" spc="194" dirty="0">
                <a:latin typeface="Calibri"/>
                <a:cs typeface="Calibri"/>
              </a:rPr>
              <a:t> </a:t>
            </a:r>
            <a:r>
              <a:rPr sz="1200" dirty="0">
                <a:latin typeface="Calibri"/>
                <a:cs typeface="Calibri"/>
              </a:rPr>
              <a:t>funding</a:t>
            </a:r>
            <a:r>
              <a:rPr sz="1200" spc="185" dirty="0">
                <a:latin typeface="Calibri"/>
                <a:cs typeface="Calibri"/>
              </a:rPr>
              <a:t> </a:t>
            </a:r>
            <a:r>
              <a:rPr sz="1200" dirty="0">
                <a:latin typeface="Calibri"/>
                <a:cs typeface="Calibri"/>
              </a:rPr>
              <a:t>this</a:t>
            </a:r>
            <a:r>
              <a:rPr sz="1200" spc="190" dirty="0">
                <a:latin typeface="Calibri"/>
                <a:cs typeface="Calibri"/>
              </a:rPr>
              <a:t> </a:t>
            </a:r>
            <a:r>
              <a:rPr sz="1200" dirty="0">
                <a:latin typeface="Calibri"/>
                <a:cs typeface="Calibri"/>
              </a:rPr>
              <a:t>infrastructure</a:t>
            </a:r>
            <a:r>
              <a:rPr sz="1200" spc="190" dirty="0">
                <a:latin typeface="Calibri"/>
                <a:cs typeface="Calibri"/>
              </a:rPr>
              <a:t> </a:t>
            </a:r>
            <a:r>
              <a:rPr sz="1200" dirty="0">
                <a:latin typeface="Calibri"/>
                <a:cs typeface="Calibri"/>
              </a:rPr>
              <a:t>is</a:t>
            </a:r>
            <a:r>
              <a:rPr sz="1200" spc="190" dirty="0">
                <a:latin typeface="Calibri"/>
                <a:cs typeface="Calibri"/>
              </a:rPr>
              <a:t> </a:t>
            </a:r>
            <a:r>
              <a:rPr sz="1200" dirty="0">
                <a:latin typeface="Calibri"/>
                <a:cs typeface="Calibri"/>
              </a:rPr>
              <a:t>scheduled</a:t>
            </a:r>
            <a:r>
              <a:rPr sz="1200" spc="185" dirty="0">
                <a:latin typeface="Calibri"/>
                <a:cs typeface="Calibri"/>
              </a:rPr>
              <a:t> </a:t>
            </a:r>
            <a:r>
              <a:rPr sz="1200" dirty="0">
                <a:latin typeface="Calibri"/>
                <a:cs typeface="Calibri"/>
              </a:rPr>
              <a:t>to</a:t>
            </a:r>
            <a:r>
              <a:rPr sz="1200" spc="194" dirty="0">
                <a:latin typeface="Calibri"/>
                <a:cs typeface="Calibri"/>
              </a:rPr>
              <a:t> </a:t>
            </a:r>
            <a:r>
              <a:rPr sz="1200" dirty="0">
                <a:latin typeface="Calibri"/>
                <a:cs typeface="Calibri"/>
              </a:rPr>
              <a:t>continue</a:t>
            </a:r>
            <a:r>
              <a:rPr sz="1200" spc="190" dirty="0">
                <a:latin typeface="Calibri"/>
                <a:cs typeface="Calibri"/>
              </a:rPr>
              <a:t> </a:t>
            </a:r>
            <a:r>
              <a:rPr sz="1200" dirty="0">
                <a:latin typeface="Calibri"/>
                <a:cs typeface="Calibri"/>
              </a:rPr>
              <a:t>throughout</a:t>
            </a:r>
            <a:r>
              <a:rPr sz="1200" spc="190" dirty="0">
                <a:latin typeface="Calibri"/>
                <a:cs typeface="Calibri"/>
              </a:rPr>
              <a:t> </a:t>
            </a:r>
            <a:r>
              <a:rPr sz="1200" dirty="0">
                <a:latin typeface="Calibri"/>
                <a:cs typeface="Calibri"/>
              </a:rPr>
              <a:t>the</a:t>
            </a:r>
            <a:r>
              <a:rPr sz="1200" spc="190" dirty="0">
                <a:latin typeface="Calibri"/>
                <a:cs typeface="Calibri"/>
              </a:rPr>
              <a:t> </a:t>
            </a:r>
            <a:r>
              <a:rPr sz="1200" dirty="0">
                <a:latin typeface="Calibri"/>
                <a:cs typeface="Calibri"/>
              </a:rPr>
              <a:t>life</a:t>
            </a:r>
            <a:r>
              <a:rPr sz="1200" spc="194" dirty="0">
                <a:latin typeface="Calibri"/>
                <a:cs typeface="Calibri"/>
              </a:rPr>
              <a:t> </a:t>
            </a:r>
            <a:r>
              <a:rPr sz="1200" dirty="0">
                <a:latin typeface="Calibri"/>
                <a:cs typeface="Calibri"/>
              </a:rPr>
              <a:t>of</a:t>
            </a:r>
            <a:r>
              <a:rPr sz="1200" spc="190" dirty="0">
                <a:latin typeface="Calibri"/>
                <a:cs typeface="Calibri"/>
              </a:rPr>
              <a:t> </a:t>
            </a:r>
            <a:r>
              <a:rPr sz="1200" dirty="0">
                <a:latin typeface="Calibri"/>
                <a:cs typeface="Calibri"/>
              </a:rPr>
              <a:t>the</a:t>
            </a:r>
            <a:r>
              <a:rPr sz="1200" spc="190" dirty="0">
                <a:latin typeface="Calibri"/>
                <a:cs typeface="Calibri"/>
              </a:rPr>
              <a:t> </a:t>
            </a:r>
            <a:r>
              <a:rPr sz="1200" dirty="0">
                <a:latin typeface="Calibri"/>
                <a:cs typeface="Calibri"/>
              </a:rPr>
              <a:t>allocation</a:t>
            </a:r>
            <a:r>
              <a:rPr sz="1200" spc="185" dirty="0">
                <a:latin typeface="Calibri"/>
                <a:cs typeface="Calibri"/>
              </a:rPr>
              <a:t> </a:t>
            </a:r>
            <a:r>
              <a:rPr sz="1200" dirty="0">
                <a:latin typeface="Calibri"/>
                <a:cs typeface="Calibri"/>
              </a:rPr>
              <a:t>area.</a:t>
            </a:r>
            <a:r>
              <a:rPr sz="1200" spc="199" dirty="0">
                <a:latin typeface="Calibri"/>
                <a:cs typeface="Calibri"/>
              </a:rPr>
              <a:t>  </a:t>
            </a:r>
            <a:r>
              <a:rPr sz="1200" dirty="0">
                <a:latin typeface="Calibri"/>
                <a:cs typeface="Calibri"/>
              </a:rPr>
              <a:t>As</a:t>
            </a:r>
            <a:r>
              <a:rPr sz="1200" spc="185" dirty="0">
                <a:latin typeface="Calibri"/>
                <a:cs typeface="Calibri"/>
              </a:rPr>
              <a:t> </a:t>
            </a:r>
            <a:r>
              <a:rPr sz="1200" spc="-9" dirty="0">
                <a:latin typeface="Calibri"/>
                <a:cs typeface="Calibri"/>
              </a:rPr>
              <a:t>additional </a:t>
            </a:r>
            <a:r>
              <a:rPr sz="1200" dirty="0">
                <a:latin typeface="Calibri"/>
                <a:cs typeface="Calibri"/>
              </a:rPr>
              <a:t>development</a:t>
            </a:r>
            <a:r>
              <a:rPr sz="1200" spc="49" dirty="0">
                <a:latin typeface="Calibri"/>
                <a:cs typeface="Calibri"/>
              </a:rPr>
              <a:t> </a:t>
            </a:r>
            <a:r>
              <a:rPr sz="1200" dirty="0">
                <a:latin typeface="Calibri"/>
                <a:cs typeface="Calibri"/>
              </a:rPr>
              <a:t>and</a:t>
            </a:r>
            <a:r>
              <a:rPr sz="1200" spc="57" dirty="0">
                <a:latin typeface="Calibri"/>
                <a:cs typeface="Calibri"/>
              </a:rPr>
              <a:t> </a:t>
            </a:r>
            <a:r>
              <a:rPr sz="1200" dirty="0">
                <a:latin typeface="Calibri"/>
                <a:cs typeface="Calibri"/>
              </a:rPr>
              <a:t>tax</a:t>
            </a:r>
            <a:r>
              <a:rPr sz="1200" spc="49" dirty="0">
                <a:latin typeface="Calibri"/>
                <a:cs typeface="Calibri"/>
              </a:rPr>
              <a:t> </a:t>
            </a:r>
            <a:r>
              <a:rPr sz="1200" dirty="0">
                <a:latin typeface="Calibri"/>
                <a:cs typeface="Calibri"/>
              </a:rPr>
              <a:t>increment</a:t>
            </a:r>
            <a:r>
              <a:rPr sz="1200" spc="53" dirty="0">
                <a:latin typeface="Calibri"/>
                <a:cs typeface="Calibri"/>
              </a:rPr>
              <a:t> </a:t>
            </a:r>
            <a:r>
              <a:rPr sz="1200" dirty="0">
                <a:latin typeface="Calibri"/>
                <a:cs typeface="Calibri"/>
              </a:rPr>
              <a:t>revenue</a:t>
            </a:r>
            <a:r>
              <a:rPr sz="1200" spc="40" dirty="0">
                <a:latin typeface="Calibri"/>
                <a:cs typeface="Calibri"/>
              </a:rPr>
              <a:t> </a:t>
            </a:r>
            <a:r>
              <a:rPr sz="1200" dirty="0">
                <a:latin typeface="Calibri"/>
                <a:cs typeface="Calibri"/>
              </a:rPr>
              <a:t>occur,</a:t>
            </a:r>
            <a:r>
              <a:rPr sz="1200" spc="49" dirty="0">
                <a:latin typeface="Calibri"/>
                <a:cs typeface="Calibri"/>
              </a:rPr>
              <a:t> </a:t>
            </a:r>
            <a:r>
              <a:rPr sz="1200" dirty="0">
                <a:latin typeface="Calibri"/>
                <a:cs typeface="Calibri"/>
              </a:rPr>
              <a:t>new</a:t>
            </a:r>
            <a:r>
              <a:rPr sz="1200" spc="62" dirty="0">
                <a:latin typeface="Calibri"/>
                <a:cs typeface="Calibri"/>
              </a:rPr>
              <a:t> </a:t>
            </a:r>
            <a:r>
              <a:rPr sz="1200" dirty="0">
                <a:latin typeface="Calibri"/>
                <a:cs typeface="Calibri"/>
              </a:rPr>
              <a:t>infrastructure</a:t>
            </a:r>
            <a:r>
              <a:rPr sz="1200" spc="53" dirty="0">
                <a:latin typeface="Calibri"/>
                <a:cs typeface="Calibri"/>
              </a:rPr>
              <a:t> </a:t>
            </a:r>
            <a:r>
              <a:rPr sz="1200" dirty="0">
                <a:latin typeface="Calibri"/>
                <a:cs typeface="Calibri"/>
              </a:rPr>
              <a:t>investment,</a:t>
            </a:r>
            <a:r>
              <a:rPr sz="1200" spc="40" dirty="0">
                <a:latin typeface="Calibri"/>
                <a:cs typeface="Calibri"/>
              </a:rPr>
              <a:t> </a:t>
            </a:r>
            <a:r>
              <a:rPr sz="1200" dirty="0">
                <a:latin typeface="Calibri"/>
                <a:cs typeface="Calibri"/>
              </a:rPr>
              <a:t>such</a:t>
            </a:r>
            <a:r>
              <a:rPr sz="1200" spc="57" dirty="0">
                <a:latin typeface="Calibri"/>
                <a:cs typeface="Calibri"/>
              </a:rPr>
              <a:t> </a:t>
            </a:r>
            <a:r>
              <a:rPr sz="1200" dirty="0">
                <a:latin typeface="Calibri"/>
                <a:cs typeface="Calibri"/>
              </a:rPr>
              <a:t>as</a:t>
            </a:r>
            <a:r>
              <a:rPr sz="1200" spc="49" dirty="0">
                <a:latin typeface="Calibri"/>
                <a:cs typeface="Calibri"/>
              </a:rPr>
              <a:t> </a:t>
            </a:r>
            <a:r>
              <a:rPr sz="1200" dirty="0">
                <a:latin typeface="Calibri"/>
                <a:cs typeface="Calibri"/>
              </a:rPr>
              <a:t>sewer</a:t>
            </a:r>
            <a:r>
              <a:rPr sz="1200" spc="49" dirty="0">
                <a:latin typeface="Calibri"/>
                <a:cs typeface="Calibri"/>
              </a:rPr>
              <a:t> </a:t>
            </a:r>
            <a:r>
              <a:rPr sz="1200" dirty="0">
                <a:latin typeface="Calibri"/>
                <a:cs typeface="Calibri"/>
              </a:rPr>
              <a:t>plant</a:t>
            </a:r>
            <a:r>
              <a:rPr sz="1200" spc="53" dirty="0">
                <a:latin typeface="Calibri"/>
                <a:cs typeface="Calibri"/>
              </a:rPr>
              <a:t> </a:t>
            </a:r>
            <a:r>
              <a:rPr sz="1200" dirty="0">
                <a:latin typeface="Calibri"/>
                <a:cs typeface="Calibri"/>
              </a:rPr>
              <a:t>expansion,</a:t>
            </a:r>
            <a:r>
              <a:rPr sz="1200" spc="75" dirty="0">
                <a:latin typeface="Calibri"/>
                <a:cs typeface="Calibri"/>
              </a:rPr>
              <a:t> </a:t>
            </a:r>
            <a:r>
              <a:rPr sz="1200" dirty="0">
                <a:latin typeface="Calibri"/>
                <a:cs typeface="Calibri"/>
              </a:rPr>
              <a:t>is</a:t>
            </a:r>
            <a:r>
              <a:rPr sz="1200" spc="49" dirty="0">
                <a:latin typeface="Calibri"/>
                <a:cs typeface="Calibri"/>
              </a:rPr>
              <a:t> </a:t>
            </a:r>
            <a:r>
              <a:rPr sz="1200" dirty="0">
                <a:latin typeface="Calibri"/>
                <a:cs typeface="Calibri"/>
              </a:rPr>
              <a:t>expected</a:t>
            </a:r>
            <a:r>
              <a:rPr sz="1200" spc="44" dirty="0">
                <a:latin typeface="Calibri"/>
                <a:cs typeface="Calibri"/>
              </a:rPr>
              <a:t> </a:t>
            </a:r>
            <a:r>
              <a:rPr sz="1200" dirty="0">
                <a:latin typeface="Calibri"/>
                <a:cs typeface="Calibri"/>
              </a:rPr>
              <a:t>in</a:t>
            </a:r>
            <a:r>
              <a:rPr sz="1200" spc="44" dirty="0">
                <a:latin typeface="Calibri"/>
                <a:cs typeface="Calibri"/>
              </a:rPr>
              <a:t> </a:t>
            </a:r>
            <a:r>
              <a:rPr sz="1200" dirty="0">
                <a:latin typeface="Calibri"/>
                <a:cs typeface="Calibri"/>
              </a:rPr>
              <a:t>order</a:t>
            </a:r>
            <a:r>
              <a:rPr sz="1200" spc="53" dirty="0">
                <a:latin typeface="Calibri"/>
                <a:cs typeface="Calibri"/>
              </a:rPr>
              <a:t> </a:t>
            </a:r>
            <a:r>
              <a:rPr sz="1200" spc="-22" dirty="0">
                <a:latin typeface="Calibri"/>
                <a:cs typeface="Calibri"/>
              </a:rPr>
              <a:t>to </a:t>
            </a:r>
            <a:r>
              <a:rPr sz="1200" dirty="0">
                <a:latin typeface="Calibri"/>
                <a:cs typeface="Calibri"/>
              </a:rPr>
              <a:t>perpetuate</a:t>
            </a:r>
            <a:r>
              <a:rPr sz="1200" spc="-22" dirty="0">
                <a:latin typeface="Calibri"/>
                <a:cs typeface="Calibri"/>
              </a:rPr>
              <a:t> </a:t>
            </a:r>
            <a:r>
              <a:rPr sz="1200" dirty="0">
                <a:latin typeface="Calibri"/>
                <a:cs typeface="Calibri"/>
              </a:rPr>
              <a:t>further</a:t>
            </a:r>
            <a:r>
              <a:rPr sz="1200" spc="-13" dirty="0">
                <a:latin typeface="Calibri"/>
                <a:cs typeface="Calibri"/>
              </a:rPr>
              <a:t> </a:t>
            </a:r>
            <a:r>
              <a:rPr sz="1200" spc="-9" dirty="0">
                <a:latin typeface="Calibri"/>
                <a:cs typeface="Calibri"/>
              </a:rPr>
              <a:t>development.</a:t>
            </a:r>
            <a:endParaRPr sz="1200" dirty="0">
              <a:latin typeface="Calibri"/>
              <a:cs typeface="Calibri"/>
            </a:endParaRPr>
          </a:p>
          <a:p>
            <a:pPr marL="414079" marR="5603" indent="-201717" algn="just">
              <a:lnSpc>
                <a:spcPct val="109100"/>
              </a:lnSpc>
              <a:spcBef>
                <a:spcPts val="13"/>
              </a:spcBef>
              <a:buAutoNum type="arabicParenR"/>
              <a:tabLst>
                <a:tab pos="414640" algn="l"/>
              </a:tabLst>
            </a:pPr>
            <a:r>
              <a:rPr sz="1200" dirty="0">
                <a:latin typeface="Calibri"/>
                <a:cs typeface="Calibri"/>
              </a:rPr>
              <a:t>The</a:t>
            </a:r>
            <a:r>
              <a:rPr sz="1200" spc="-9" dirty="0">
                <a:latin typeface="Calibri"/>
                <a:cs typeface="Calibri"/>
              </a:rPr>
              <a:t> </a:t>
            </a:r>
            <a:r>
              <a:rPr sz="1200" dirty="0">
                <a:latin typeface="Calibri"/>
                <a:cs typeface="Calibri"/>
              </a:rPr>
              <a:t>impact</a:t>
            </a:r>
            <a:r>
              <a:rPr sz="1200" spc="4" dirty="0">
                <a:latin typeface="Calibri"/>
                <a:cs typeface="Calibri"/>
              </a:rPr>
              <a:t> </a:t>
            </a:r>
            <a:r>
              <a:rPr sz="1200" dirty="0">
                <a:latin typeface="Calibri"/>
                <a:cs typeface="Calibri"/>
              </a:rPr>
              <a:t>on</a:t>
            </a:r>
            <a:r>
              <a:rPr sz="1200" spc="4" dirty="0">
                <a:latin typeface="Calibri"/>
                <a:cs typeface="Calibri"/>
              </a:rPr>
              <a:t> </a:t>
            </a:r>
            <a:r>
              <a:rPr sz="1200" dirty="0">
                <a:latin typeface="Calibri"/>
                <a:cs typeface="Calibri"/>
              </a:rPr>
              <a:t>each taxing</a:t>
            </a:r>
            <a:r>
              <a:rPr sz="1200" spc="-9" dirty="0">
                <a:latin typeface="Calibri"/>
                <a:cs typeface="Calibri"/>
              </a:rPr>
              <a:t> </a:t>
            </a:r>
            <a:r>
              <a:rPr sz="1200" dirty="0">
                <a:latin typeface="Calibri"/>
                <a:cs typeface="Calibri"/>
              </a:rPr>
              <a:t>unit,</a:t>
            </a:r>
            <a:r>
              <a:rPr sz="1200" spc="4" dirty="0">
                <a:latin typeface="Calibri"/>
                <a:cs typeface="Calibri"/>
              </a:rPr>
              <a:t> </a:t>
            </a:r>
            <a:r>
              <a:rPr sz="1200" dirty="0">
                <a:latin typeface="Calibri"/>
                <a:cs typeface="Calibri"/>
              </a:rPr>
              <a:t>and the</a:t>
            </a:r>
            <a:r>
              <a:rPr sz="1200" spc="13" dirty="0">
                <a:latin typeface="Calibri"/>
                <a:cs typeface="Calibri"/>
              </a:rPr>
              <a:t> </a:t>
            </a:r>
            <a:r>
              <a:rPr sz="1200" dirty="0">
                <a:latin typeface="Calibri"/>
                <a:cs typeface="Calibri"/>
              </a:rPr>
              <a:t>calculation thereof,</a:t>
            </a:r>
            <a:r>
              <a:rPr sz="1200" spc="4" dirty="0">
                <a:latin typeface="Calibri"/>
                <a:cs typeface="Calibri"/>
              </a:rPr>
              <a:t> </a:t>
            </a:r>
            <a:r>
              <a:rPr sz="1200" dirty="0">
                <a:latin typeface="Calibri"/>
                <a:cs typeface="Calibri"/>
              </a:rPr>
              <a:t>is</a:t>
            </a:r>
            <a:r>
              <a:rPr sz="1200" spc="4" dirty="0">
                <a:latin typeface="Calibri"/>
                <a:cs typeface="Calibri"/>
              </a:rPr>
              <a:t> </a:t>
            </a:r>
            <a:r>
              <a:rPr sz="1200" dirty="0">
                <a:latin typeface="Calibri"/>
                <a:cs typeface="Calibri"/>
              </a:rPr>
              <a:t>shown on</a:t>
            </a:r>
            <a:r>
              <a:rPr sz="1200" spc="4" dirty="0">
                <a:latin typeface="Calibri"/>
                <a:cs typeface="Calibri"/>
              </a:rPr>
              <a:t> </a:t>
            </a:r>
            <a:r>
              <a:rPr sz="1200" dirty="0">
                <a:latin typeface="Calibri"/>
                <a:cs typeface="Calibri"/>
              </a:rPr>
              <a:t>Pages</a:t>
            </a:r>
            <a:r>
              <a:rPr sz="1200" spc="9" dirty="0">
                <a:latin typeface="Calibri"/>
                <a:cs typeface="Calibri"/>
              </a:rPr>
              <a:t> </a:t>
            </a:r>
            <a:r>
              <a:rPr sz="1200" dirty="0">
                <a:latin typeface="Calibri"/>
                <a:cs typeface="Calibri"/>
              </a:rPr>
              <a:t>4</a:t>
            </a:r>
            <a:r>
              <a:rPr sz="1200" spc="-4" dirty="0">
                <a:latin typeface="Calibri"/>
                <a:cs typeface="Calibri"/>
              </a:rPr>
              <a:t> </a:t>
            </a:r>
            <a:r>
              <a:rPr sz="1200" dirty="0">
                <a:latin typeface="Calibri"/>
                <a:cs typeface="Calibri"/>
              </a:rPr>
              <a:t>–</a:t>
            </a:r>
            <a:r>
              <a:rPr sz="1200" spc="9" dirty="0">
                <a:latin typeface="Calibri"/>
                <a:cs typeface="Calibri"/>
              </a:rPr>
              <a:t> </a:t>
            </a:r>
            <a:r>
              <a:rPr sz="1200" dirty="0">
                <a:latin typeface="Calibri"/>
                <a:cs typeface="Calibri"/>
              </a:rPr>
              <a:t>6.</a:t>
            </a:r>
            <a:r>
              <a:rPr sz="1200" spc="224" dirty="0">
                <a:latin typeface="Calibri"/>
                <a:cs typeface="Calibri"/>
              </a:rPr>
              <a:t> </a:t>
            </a:r>
            <a:r>
              <a:rPr sz="1200" dirty="0">
                <a:latin typeface="Calibri"/>
                <a:cs typeface="Calibri"/>
              </a:rPr>
              <a:t>In</a:t>
            </a:r>
            <a:r>
              <a:rPr sz="1200" spc="-4" dirty="0">
                <a:latin typeface="Calibri"/>
                <a:cs typeface="Calibri"/>
              </a:rPr>
              <a:t> </a:t>
            </a:r>
            <a:r>
              <a:rPr sz="1200" dirty="0">
                <a:latin typeface="Calibri"/>
                <a:cs typeface="Calibri"/>
              </a:rPr>
              <a:t>summary</a:t>
            </a:r>
            <a:r>
              <a:rPr sz="1200" spc="4"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tax</a:t>
            </a:r>
            <a:r>
              <a:rPr sz="1200" spc="13" dirty="0">
                <a:latin typeface="Calibri"/>
                <a:cs typeface="Calibri"/>
              </a:rPr>
              <a:t> </a:t>
            </a:r>
            <a:r>
              <a:rPr sz="1200" dirty="0">
                <a:latin typeface="Calibri"/>
                <a:cs typeface="Calibri"/>
              </a:rPr>
              <a:t>and circuit</a:t>
            </a:r>
            <a:r>
              <a:rPr sz="1200" spc="9" dirty="0">
                <a:latin typeface="Calibri"/>
                <a:cs typeface="Calibri"/>
              </a:rPr>
              <a:t> </a:t>
            </a:r>
            <a:r>
              <a:rPr sz="1200" dirty="0">
                <a:latin typeface="Calibri"/>
                <a:cs typeface="Calibri"/>
              </a:rPr>
              <a:t>breaker</a:t>
            </a:r>
            <a:r>
              <a:rPr sz="1200" spc="4" dirty="0">
                <a:latin typeface="Calibri"/>
                <a:cs typeface="Calibri"/>
              </a:rPr>
              <a:t> </a:t>
            </a:r>
            <a:r>
              <a:rPr sz="1200" dirty="0">
                <a:latin typeface="Calibri"/>
                <a:cs typeface="Calibri"/>
              </a:rPr>
              <a:t>impact</a:t>
            </a:r>
            <a:r>
              <a:rPr sz="1200" spc="9" dirty="0">
                <a:latin typeface="Calibri"/>
                <a:cs typeface="Calibri"/>
              </a:rPr>
              <a:t> </a:t>
            </a:r>
            <a:r>
              <a:rPr sz="1200" spc="-22" dirty="0">
                <a:latin typeface="Calibri"/>
                <a:cs typeface="Calibri"/>
              </a:rPr>
              <a:t>and </a:t>
            </a:r>
            <a:r>
              <a:rPr sz="1200" dirty="0">
                <a:latin typeface="Calibri"/>
                <a:cs typeface="Calibri"/>
              </a:rPr>
              <a:t>its</a:t>
            </a:r>
            <a:r>
              <a:rPr sz="1200" spc="-13" dirty="0">
                <a:latin typeface="Calibri"/>
                <a:cs typeface="Calibri"/>
              </a:rPr>
              <a:t> </a:t>
            </a:r>
            <a:r>
              <a:rPr sz="1200" dirty="0">
                <a:latin typeface="Calibri"/>
                <a:cs typeface="Calibri"/>
              </a:rPr>
              <a:t>comparison</a:t>
            </a:r>
            <a:r>
              <a:rPr sz="1200" spc="-18" dirty="0">
                <a:latin typeface="Calibri"/>
                <a:cs typeface="Calibri"/>
              </a:rPr>
              <a:t> </a:t>
            </a:r>
            <a:r>
              <a:rPr sz="1200" dirty="0">
                <a:latin typeface="Calibri"/>
                <a:cs typeface="Calibri"/>
              </a:rPr>
              <a:t>to</a:t>
            </a:r>
            <a:r>
              <a:rPr sz="1200" spc="-9" dirty="0">
                <a:latin typeface="Calibri"/>
                <a:cs typeface="Calibri"/>
              </a:rPr>
              <a:t> </a:t>
            </a:r>
            <a:r>
              <a:rPr sz="1200" dirty="0">
                <a:latin typeface="Calibri"/>
                <a:cs typeface="Calibri"/>
              </a:rPr>
              <a:t>revenue</a:t>
            </a:r>
            <a:r>
              <a:rPr sz="1200" spc="-9" dirty="0">
                <a:latin typeface="Calibri"/>
                <a:cs typeface="Calibri"/>
              </a:rPr>
              <a:t> follow.</a:t>
            </a:r>
            <a:endParaRPr sz="1200" dirty="0">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rotWithShape="1">
          <a:gsLst>
            <a:gs pos="73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object 2"/>
          <p:cNvSpPr txBox="1"/>
          <p:nvPr/>
        </p:nvSpPr>
        <p:spPr>
          <a:xfrm>
            <a:off x="1371600" y="2926730"/>
            <a:ext cx="6845942" cy="1893626"/>
          </a:xfrm>
          <a:prstGeom prst="rect">
            <a:avLst/>
          </a:prstGeom>
        </p:spPr>
        <p:txBody>
          <a:bodyPr vert="horz" wrap="square" lIns="0" tIns="11206" rIns="0" bIns="0" rtlCol="0">
            <a:spAutoFit/>
          </a:bodyPr>
          <a:lstStyle/>
          <a:p>
            <a:pPr marL="212363" marR="4483" indent="-201717" algn="just">
              <a:lnSpc>
                <a:spcPct val="110000"/>
              </a:lnSpc>
              <a:spcBef>
                <a:spcPts val="88"/>
              </a:spcBef>
            </a:pPr>
            <a:r>
              <a:rPr sz="1600" dirty="0">
                <a:latin typeface="Calibri"/>
                <a:cs typeface="Calibri"/>
              </a:rPr>
              <a:t>5)</a:t>
            </a:r>
            <a:r>
              <a:rPr sz="1600" spc="163" dirty="0">
                <a:latin typeface="Calibri"/>
                <a:cs typeface="Calibri"/>
              </a:rPr>
              <a:t>  </a:t>
            </a:r>
            <a:r>
              <a:rPr sz="1600" dirty="0">
                <a:latin typeface="Calibri"/>
                <a:cs typeface="Calibri"/>
              </a:rPr>
              <a:t>A</a:t>
            </a:r>
            <a:r>
              <a:rPr sz="1600" spc="9" dirty="0">
                <a:latin typeface="Calibri"/>
                <a:cs typeface="Calibri"/>
              </a:rPr>
              <a:t> </a:t>
            </a:r>
            <a:r>
              <a:rPr sz="1600" dirty="0">
                <a:latin typeface="Calibri"/>
                <a:cs typeface="Calibri"/>
              </a:rPr>
              <a:t>common</a:t>
            </a:r>
            <a:r>
              <a:rPr sz="1600" spc="4" dirty="0">
                <a:latin typeface="Calibri"/>
                <a:cs typeface="Calibri"/>
              </a:rPr>
              <a:t> </a:t>
            </a:r>
            <a:r>
              <a:rPr sz="1600" dirty="0">
                <a:latin typeface="Calibri"/>
                <a:cs typeface="Calibri"/>
              </a:rPr>
              <a:t>misconception</a:t>
            </a:r>
            <a:r>
              <a:rPr sz="1600" spc="9" dirty="0">
                <a:latin typeface="Calibri"/>
                <a:cs typeface="Calibri"/>
              </a:rPr>
              <a:t> </a:t>
            </a:r>
            <a:r>
              <a:rPr sz="1600" dirty="0">
                <a:latin typeface="Calibri"/>
                <a:cs typeface="Calibri"/>
              </a:rPr>
              <a:t>is</a:t>
            </a:r>
            <a:r>
              <a:rPr sz="1600" spc="13" dirty="0">
                <a:latin typeface="Calibri"/>
                <a:cs typeface="Calibri"/>
              </a:rPr>
              <a:t> </a:t>
            </a:r>
            <a:r>
              <a:rPr sz="1600" dirty="0">
                <a:latin typeface="Calibri"/>
                <a:cs typeface="Calibri"/>
              </a:rPr>
              <a:t>that</a:t>
            </a:r>
            <a:r>
              <a:rPr sz="1600" spc="18" dirty="0">
                <a:latin typeface="Calibri"/>
                <a:cs typeface="Calibri"/>
              </a:rPr>
              <a:t> </a:t>
            </a:r>
            <a:r>
              <a:rPr sz="1600" dirty="0">
                <a:latin typeface="Calibri"/>
                <a:cs typeface="Calibri"/>
              </a:rPr>
              <a:t>if the</a:t>
            </a:r>
            <a:r>
              <a:rPr sz="1600" spc="4" dirty="0">
                <a:latin typeface="Calibri"/>
                <a:cs typeface="Calibri"/>
              </a:rPr>
              <a:t> </a:t>
            </a:r>
            <a:r>
              <a:rPr sz="1600" dirty="0">
                <a:latin typeface="Calibri"/>
                <a:cs typeface="Calibri"/>
              </a:rPr>
              <a:t>TIF</a:t>
            </a:r>
            <a:r>
              <a:rPr sz="1600" spc="13" dirty="0">
                <a:latin typeface="Calibri"/>
                <a:cs typeface="Calibri"/>
              </a:rPr>
              <a:t> </a:t>
            </a:r>
            <a:r>
              <a:rPr sz="1600" dirty="0">
                <a:latin typeface="Calibri"/>
                <a:cs typeface="Calibri"/>
              </a:rPr>
              <a:t>goes</a:t>
            </a:r>
            <a:r>
              <a:rPr sz="1600" spc="4" dirty="0">
                <a:latin typeface="Calibri"/>
                <a:cs typeface="Calibri"/>
              </a:rPr>
              <a:t> </a:t>
            </a:r>
            <a:r>
              <a:rPr sz="1600" dirty="0">
                <a:latin typeface="Calibri"/>
                <a:cs typeface="Calibri"/>
              </a:rPr>
              <a:t>away,</a:t>
            </a:r>
            <a:r>
              <a:rPr sz="1600" spc="4" dirty="0">
                <a:latin typeface="Calibri"/>
                <a:cs typeface="Calibri"/>
              </a:rPr>
              <a:t> </a:t>
            </a:r>
            <a:r>
              <a:rPr sz="1600" dirty="0">
                <a:latin typeface="Calibri"/>
                <a:cs typeface="Calibri"/>
              </a:rPr>
              <a:t>then</a:t>
            </a:r>
            <a:r>
              <a:rPr sz="1600" spc="13" dirty="0">
                <a:latin typeface="Calibri"/>
                <a:cs typeface="Calibri"/>
              </a:rPr>
              <a:t> </a:t>
            </a:r>
            <a:r>
              <a:rPr sz="1600" dirty="0">
                <a:latin typeface="Calibri"/>
                <a:cs typeface="Calibri"/>
              </a:rPr>
              <a:t>all</a:t>
            </a:r>
            <a:r>
              <a:rPr sz="1600" spc="9" dirty="0">
                <a:latin typeface="Calibri"/>
                <a:cs typeface="Calibri"/>
              </a:rPr>
              <a:t> </a:t>
            </a:r>
            <a:r>
              <a:rPr sz="1600" dirty="0">
                <a:latin typeface="Calibri"/>
                <a:cs typeface="Calibri"/>
              </a:rPr>
              <a:t>the</a:t>
            </a:r>
            <a:r>
              <a:rPr sz="1600" spc="13" dirty="0">
                <a:latin typeface="Calibri"/>
                <a:cs typeface="Calibri"/>
              </a:rPr>
              <a:t> </a:t>
            </a:r>
            <a:r>
              <a:rPr sz="1600" dirty="0">
                <a:latin typeface="Calibri"/>
                <a:cs typeface="Calibri"/>
              </a:rPr>
              <a:t>TIF</a:t>
            </a:r>
            <a:r>
              <a:rPr sz="1600" spc="4" dirty="0">
                <a:latin typeface="Calibri"/>
                <a:cs typeface="Calibri"/>
              </a:rPr>
              <a:t> </a:t>
            </a:r>
            <a:r>
              <a:rPr sz="1600" dirty="0">
                <a:latin typeface="Calibri"/>
                <a:cs typeface="Calibri"/>
              </a:rPr>
              <a:t>revenue</a:t>
            </a:r>
            <a:r>
              <a:rPr sz="1600" spc="13" dirty="0">
                <a:latin typeface="Calibri"/>
                <a:cs typeface="Calibri"/>
              </a:rPr>
              <a:t> </a:t>
            </a:r>
            <a:r>
              <a:rPr sz="1600" dirty="0">
                <a:latin typeface="Calibri"/>
                <a:cs typeface="Calibri"/>
              </a:rPr>
              <a:t>flows</a:t>
            </a:r>
            <a:r>
              <a:rPr sz="1600" spc="13" dirty="0">
                <a:latin typeface="Calibri"/>
                <a:cs typeface="Calibri"/>
              </a:rPr>
              <a:t> </a:t>
            </a:r>
            <a:r>
              <a:rPr sz="1600" dirty="0">
                <a:latin typeface="Calibri"/>
                <a:cs typeface="Calibri"/>
              </a:rPr>
              <a:t>back</a:t>
            </a:r>
            <a:r>
              <a:rPr sz="1600" spc="9" dirty="0">
                <a:latin typeface="Calibri"/>
                <a:cs typeface="Calibri"/>
              </a:rPr>
              <a:t> </a:t>
            </a:r>
            <a:r>
              <a:rPr sz="1600" dirty="0">
                <a:latin typeface="Calibri"/>
                <a:cs typeface="Calibri"/>
              </a:rPr>
              <a:t>to</a:t>
            </a:r>
            <a:r>
              <a:rPr sz="1600" spc="18" dirty="0">
                <a:latin typeface="Calibri"/>
                <a:cs typeface="Calibri"/>
              </a:rPr>
              <a:t> </a:t>
            </a:r>
            <a:r>
              <a:rPr sz="1600" dirty="0">
                <a:latin typeface="Calibri"/>
                <a:cs typeface="Calibri"/>
              </a:rPr>
              <a:t>the</a:t>
            </a:r>
            <a:r>
              <a:rPr sz="1600" spc="4" dirty="0">
                <a:latin typeface="Calibri"/>
                <a:cs typeface="Calibri"/>
              </a:rPr>
              <a:t> </a:t>
            </a:r>
            <a:r>
              <a:rPr sz="1600" dirty="0">
                <a:latin typeface="Calibri"/>
                <a:cs typeface="Calibri"/>
              </a:rPr>
              <a:t>other</a:t>
            </a:r>
            <a:r>
              <a:rPr sz="1600" spc="4" dirty="0">
                <a:latin typeface="Calibri"/>
                <a:cs typeface="Calibri"/>
              </a:rPr>
              <a:t> </a:t>
            </a:r>
            <a:r>
              <a:rPr sz="1600" dirty="0">
                <a:latin typeface="Calibri"/>
                <a:cs typeface="Calibri"/>
              </a:rPr>
              <a:t>local units</a:t>
            </a:r>
            <a:r>
              <a:rPr sz="1600" spc="13" dirty="0">
                <a:latin typeface="Calibri"/>
                <a:cs typeface="Calibri"/>
              </a:rPr>
              <a:t> </a:t>
            </a:r>
            <a:r>
              <a:rPr sz="1600" dirty="0">
                <a:latin typeface="Calibri"/>
                <a:cs typeface="Calibri"/>
              </a:rPr>
              <a:t>of</a:t>
            </a:r>
            <a:r>
              <a:rPr sz="1600" spc="4" dirty="0">
                <a:latin typeface="Calibri"/>
                <a:cs typeface="Calibri"/>
              </a:rPr>
              <a:t> </a:t>
            </a:r>
            <a:r>
              <a:rPr sz="1600" dirty="0">
                <a:latin typeface="Calibri"/>
                <a:cs typeface="Calibri"/>
              </a:rPr>
              <a:t>government.</a:t>
            </a:r>
            <a:r>
              <a:rPr sz="1600" spc="234" dirty="0">
                <a:latin typeface="Calibri"/>
                <a:cs typeface="Calibri"/>
              </a:rPr>
              <a:t> </a:t>
            </a:r>
            <a:r>
              <a:rPr sz="1600" dirty="0">
                <a:latin typeface="Calibri"/>
                <a:cs typeface="Calibri"/>
              </a:rPr>
              <a:t>This</a:t>
            </a:r>
            <a:r>
              <a:rPr sz="1600" spc="4" dirty="0">
                <a:latin typeface="Calibri"/>
                <a:cs typeface="Calibri"/>
              </a:rPr>
              <a:t> </a:t>
            </a:r>
            <a:r>
              <a:rPr sz="1600" spc="-22" dirty="0">
                <a:latin typeface="Calibri"/>
                <a:cs typeface="Calibri"/>
              </a:rPr>
              <a:t>is </a:t>
            </a:r>
            <a:r>
              <a:rPr sz="1600" dirty="0">
                <a:latin typeface="Calibri"/>
                <a:cs typeface="Calibri"/>
              </a:rPr>
              <a:t>not</a:t>
            </a:r>
            <a:r>
              <a:rPr sz="1600" spc="-49" dirty="0">
                <a:latin typeface="Calibri"/>
                <a:cs typeface="Calibri"/>
              </a:rPr>
              <a:t> </a:t>
            </a:r>
            <a:r>
              <a:rPr sz="1600" dirty="0">
                <a:latin typeface="Calibri"/>
                <a:cs typeface="Calibri"/>
              </a:rPr>
              <a:t>the</a:t>
            </a:r>
            <a:r>
              <a:rPr sz="1600" spc="-31" dirty="0">
                <a:latin typeface="Calibri"/>
                <a:cs typeface="Calibri"/>
              </a:rPr>
              <a:t> </a:t>
            </a:r>
            <a:r>
              <a:rPr sz="1600" dirty="0">
                <a:latin typeface="Calibri"/>
                <a:cs typeface="Calibri"/>
              </a:rPr>
              <a:t>case.</a:t>
            </a:r>
            <a:r>
              <a:rPr sz="1600" spc="137" dirty="0">
                <a:latin typeface="Calibri"/>
                <a:cs typeface="Calibri"/>
              </a:rPr>
              <a:t> </a:t>
            </a:r>
            <a:r>
              <a:rPr sz="1600" spc="-9" dirty="0">
                <a:latin typeface="Calibri"/>
                <a:cs typeface="Calibri"/>
              </a:rPr>
              <a:t>The</a:t>
            </a:r>
            <a:r>
              <a:rPr sz="1600" spc="-49" dirty="0">
                <a:latin typeface="Calibri"/>
                <a:cs typeface="Calibri"/>
              </a:rPr>
              <a:t> </a:t>
            </a:r>
            <a:r>
              <a:rPr sz="1600" dirty="0">
                <a:latin typeface="Calibri"/>
                <a:cs typeface="Calibri"/>
              </a:rPr>
              <a:t>most</a:t>
            </a:r>
            <a:r>
              <a:rPr sz="1600" spc="-31" dirty="0">
                <a:latin typeface="Calibri"/>
                <a:cs typeface="Calibri"/>
              </a:rPr>
              <a:t> </a:t>
            </a:r>
            <a:r>
              <a:rPr sz="1600" spc="-9" dirty="0">
                <a:latin typeface="Calibri"/>
                <a:cs typeface="Calibri"/>
              </a:rPr>
              <a:t>important</a:t>
            </a:r>
            <a:r>
              <a:rPr sz="1600" spc="-40" dirty="0">
                <a:latin typeface="Calibri"/>
                <a:cs typeface="Calibri"/>
              </a:rPr>
              <a:t> </a:t>
            </a:r>
            <a:r>
              <a:rPr sz="1600" dirty="0">
                <a:latin typeface="Calibri"/>
                <a:cs typeface="Calibri"/>
              </a:rPr>
              <a:t>take</a:t>
            </a:r>
            <a:r>
              <a:rPr sz="1600" spc="-35" dirty="0">
                <a:latin typeface="Calibri"/>
                <a:cs typeface="Calibri"/>
              </a:rPr>
              <a:t> </a:t>
            </a:r>
            <a:r>
              <a:rPr sz="1600" dirty="0">
                <a:latin typeface="Calibri"/>
                <a:cs typeface="Calibri"/>
              </a:rPr>
              <a:t>away</a:t>
            </a:r>
            <a:r>
              <a:rPr sz="1600" spc="-26" dirty="0">
                <a:latin typeface="Calibri"/>
                <a:cs typeface="Calibri"/>
              </a:rPr>
              <a:t> </a:t>
            </a:r>
            <a:r>
              <a:rPr sz="1600" dirty="0">
                <a:latin typeface="Calibri"/>
                <a:cs typeface="Calibri"/>
              </a:rPr>
              <a:t>is</a:t>
            </a:r>
            <a:r>
              <a:rPr sz="1600" spc="-31" dirty="0">
                <a:latin typeface="Calibri"/>
                <a:cs typeface="Calibri"/>
              </a:rPr>
              <a:t> </a:t>
            </a:r>
            <a:r>
              <a:rPr sz="1600" dirty="0">
                <a:latin typeface="Calibri"/>
                <a:cs typeface="Calibri"/>
              </a:rPr>
              <a:t>that</a:t>
            </a:r>
            <a:r>
              <a:rPr sz="1600" spc="-49" dirty="0">
                <a:latin typeface="Calibri"/>
                <a:cs typeface="Calibri"/>
              </a:rPr>
              <a:t> </a:t>
            </a:r>
            <a:r>
              <a:rPr sz="1600" spc="-9" dirty="0">
                <a:latin typeface="Calibri"/>
                <a:cs typeface="Calibri"/>
              </a:rPr>
              <a:t>for</a:t>
            </a:r>
            <a:r>
              <a:rPr sz="1600" spc="-44" dirty="0">
                <a:latin typeface="Calibri"/>
                <a:cs typeface="Calibri"/>
              </a:rPr>
              <a:t> </a:t>
            </a:r>
            <a:r>
              <a:rPr sz="1600" dirty="0">
                <a:latin typeface="Calibri"/>
                <a:cs typeface="Calibri"/>
              </a:rPr>
              <a:t>a</a:t>
            </a:r>
            <a:r>
              <a:rPr sz="1600" spc="-40" dirty="0">
                <a:latin typeface="Calibri"/>
                <a:cs typeface="Calibri"/>
              </a:rPr>
              <a:t> </a:t>
            </a:r>
            <a:r>
              <a:rPr sz="1600" dirty="0">
                <a:latin typeface="Calibri"/>
                <a:cs typeface="Calibri"/>
              </a:rPr>
              <a:t>very</a:t>
            </a:r>
            <a:r>
              <a:rPr sz="1600" spc="-31" dirty="0">
                <a:latin typeface="Calibri"/>
                <a:cs typeface="Calibri"/>
              </a:rPr>
              <a:t> </a:t>
            </a:r>
            <a:r>
              <a:rPr sz="1600" spc="-9" dirty="0">
                <a:latin typeface="Calibri"/>
                <a:cs typeface="Calibri"/>
              </a:rPr>
              <a:t>small</a:t>
            </a:r>
            <a:r>
              <a:rPr sz="1600" spc="-35" dirty="0">
                <a:latin typeface="Calibri"/>
                <a:cs typeface="Calibri"/>
              </a:rPr>
              <a:t> </a:t>
            </a:r>
            <a:r>
              <a:rPr sz="1600" spc="-9" dirty="0">
                <a:latin typeface="Calibri"/>
                <a:cs typeface="Calibri"/>
              </a:rPr>
              <a:t>annual</a:t>
            </a:r>
            <a:r>
              <a:rPr sz="1600" spc="-40" dirty="0">
                <a:latin typeface="Calibri"/>
                <a:cs typeface="Calibri"/>
              </a:rPr>
              <a:t> </a:t>
            </a:r>
            <a:r>
              <a:rPr sz="1600" dirty="0">
                <a:latin typeface="Calibri"/>
                <a:cs typeface="Calibri"/>
              </a:rPr>
              <a:t>tax</a:t>
            </a:r>
            <a:r>
              <a:rPr sz="1600" spc="-40" dirty="0">
                <a:latin typeface="Calibri"/>
                <a:cs typeface="Calibri"/>
              </a:rPr>
              <a:t> </a:t>
            </a:r>
            <a:r>
              <a:rPr sz="1600" spc="-9" dirty="0">
                <a:latin typeface="Calibri"/>
                <a:cs typeface="Calibri"/>
              </a:rPr>
              <a:t>and</a:t>
            </a:r>
            <a:r>
              <a:rPr sz="1600" spc="-49" dirty="0">
                <a:latin typeface="Calibri"/>
                <a:cs typeface="Calibri"/>
              </a:rPr>
              <a:t> </a:t>
            </a:r>
            <a:r>
              <a:rPr sz="1600" dirty="0">
                <a:latin typeface="Calibri"/>
                <a:cs typeface="Calibri"/>
              </a:rPr>
              <a:t>circuit</a:t>
            </a:r>
            <a:r>
              <a:rPr sz="1600" spc="-31" dirty="0">
                <a:latin typeface="Calibri"/>
                <a:cs typeface="Calibri"/>
              </a:rPr>
              <a:t> </a:t>
            </a:r>
            <a:r>
              <a:rPr sz="1600" spc="-9" dirty="0">
                <a:latin typeface="Calibri"/>
                <a:cs typeface="Calibri"/>
              </a:rPr>
              <a:t>breaker</a:t>
            </a:r>
            <a:r>
              <a:rPr sz="1600" spc="-35" dirty="0">
                <a:latin typeface="Calibri"/>
                <a:cs typeface="Calibri"/>
              </a:rPr>
              <a:t> </a:t>
            </a:r>
            <a:r>
              <a:rPr sz="1600" spc="-9" dirty="0">
                <a:latin typeface="Calibri"/>
                <a:cs typeface="Calibri"/>
              </a:rPr>
              <a:t>impact</a:t>
            </a:r>
            <a:r>
              <a:rPr sz="1600" spc="-35" dirty="0">
                <a:latin typeface="Calibri"/>
                <a:cs typeface="Calibri"/>
              </a:rPr>
              <a:t> </a:t>
            </a:r>
            <a:r>
              <a:rPr sz="1600" dirty="0">
                <a:latin typeface="Calibri"/>
                <a:cs typeface="Calibri"/>
              </a:rPr>
              <a:t>to</a:t>
            </a:r>
            <a:r>
              <a:rPr sz="1600" spc="-26" dirty="0">
                <a:latin typeface="Calibri"/>
                <a:cs typeface="Calibri"/>
              </a:rPr>
              <a:t> </a:t>
            </a:r>
            <a:r>
              <a:rPr sz="1600" dirty="0">
                <a:latin typeface="Calibri"/>
                <a:cs typeface="Calibri"/>
              </a:rPr>
              <a:t>the</a:t>
            </a:r>
            <a:r>
              <a:rPr sz="1600" spc="-31" dirty="0">
                <a:latin typeface="Calibri"/>
                <a:cs typeface="Calibri"/>
              </a:rPr>
              <a:t> </a:t>
            </a:r>
            <a:r>
              <a:rPr sz="1600" spc="-9" dirty="0">
                <a:latin typeface="Calibri"/>
                <a:cs typeface="Calibri"/>
              </a:rPr>
              <a:t>local</a:t>
            </a:r>
            <a:r>
              <a:rPr sz="1600" spc="-40" dirty="0">
                <a:latin typeface="Calibri"/>
                <a:cs typeface="Calibri"/>
              </a:rPr>
              <a:t> </a:t>
            </a:r>
            <a:r>
              <a:rPr sz="1600" spc="-9" dirty="0">
                <a:latin typeface="Calibri"/>
                <a:cs typeface="Calibri"/>
              </a:rPr>
              <a:t>taxing</a:t>
            </a:r>
            <a:r>
              <a:rPr sz="1600" spc="-35" dirty="0">
                <a:latin typeface="Calibri"/>
                <a:cs typeface="Calibri"/>
              </a:rPr>
              <a:t> </a:t>
            </a:r>
            <a:r>
              <a:rPr sz="1600" dirty="0">
                <a:latin typeface="Calibri"/>
                <a:cs typeface="Calibri"/>
              </a:rPr>
              <a:t>units</a:t>
            </a:r>
            <a:r>
              <a:rPr sz="1600" spc="-31" dirty="0">
                <a:latin typeface="Calibri"/>
                <a:cs typeface="Calibri"/>
              </a:rPr>
              <a:t> </a:t>
            </a:r>
            <a:r>
              <a:rPr sz="1600" spc="-9" dirty="0">
                <a:latin typeface="Calibri"/>
                <a:cs typeface="Calibri"/>
              </a:rPr>
              <a:t>($55,358), </a:t>
            </a:r>
            <a:r>
              <a:rPr sz="1600" dirty="0">
                <a:latin typeface="Calibri"/>
                <a:cs typeface="Calibri"/>
              </a:rPr>
              <a:t>the</a:t>
            </a:r>
            <a:r>
              <a:rPr sz="1600" spc="-26" dirty="0">
                <a:latin typeface="Calibri"/>
                <a:cs typeface="Calibri"/>
              </a:rPr>
              <a:t> </a:t>
            </a:r>
            <a:r>
              <a:rPr sz="1600" dirty="0">
                <a:latin typeface="Calibri"/>
                <a:cs typeface="Calibri"/>
              </a:rPr>
              <a:t>community</a:t>
            </a:r>
            <a:r>
              <a:rPr sz="1600" spc="-22" dirty="0">
                <a:latin typeface="Calibri"/>
                <a:cs typeface="Calibri"/>
              </a:rPr>
              <a:t> </a:t>
            </a:r>
            <a:r>
              <a:rPr sz="1600" dirty="0">
                <a:latin typeface="Calibri"/>
                <a:cs typeface="Calibri"/>
              </a:rPr>
              <a:t>annually</a:t>
            </a:r>
            <a:r>
              <a:rPr sz="1600" spc="-9" dirty="0">
                <a:latin typeface="Calibri"/>
                <a:cs typeface="Calibri"/>
              </a:rPr>
              <a:t> </a:t>
            </a:r>
            <a:r>
              <a:rPr sz="1600" dirty="0">
                <a:latin typeface="Calibri"/>
                <a:cs typeface="Calibri"/>
              </a:rPr>
              <a:t>harvests</a:t>
            </a:r>
            <a:r>
              <a:rPr sz="1600" spc="-18" dirty="0">
                <a:latin typeface="Calibri"/>
                <a:cs typeface="Calibri"/>
              </a:rPr>
              <a:t> </a:t>
            </a:r>
            <a:r>
              <a:rPr sz="1600" dirty="0">
                <a:latin typeface="Calibri"/>
                <a:cs typeface="Calibri"/>
              </a:rPr>
              <a:t>($1,409,999)</a:t>
            </a:r>
            <a:r>
              <a:rPr sz="1600" spc="-13" dirty="0">
                <a:latin typeface="Calibri"/>
                <a:cs typeface="Calibri"/>
              </a:rPr>
              <a:t> </a:t>
            </a:r>
            <a:r>
              <a:rPr sz="1600" dirty="0">
                <a:latin typeface="Calibri"/>
                <a:cs typeface="Calibri"/>
              </a:rPr>
              <a:t>which</a:t>
            </a:r>
            <a:r>
              <a:rPr sz="1600" spc="-31" dirty="0">
                <a:latin typeface="Calibri"/>
                <a:cs typeface="Calibri"/>
              </a:rPr>
              <a:t> </a:t>
            </a:r>
            <a:r>
              <a:rPr sz="1600" dirty="0">
                <a:latin typeface="Calibri"/>
                <a:cs typeface="Calibri"/>
              </a:rPr>
              <a:t>has</a:t>
            </a:r>
            <a:r>
              <a:rPr sz="1600" spc="-18" dirty="0">
                <a:latin typeface="Calibri"/>
                <a:cs typeface="Calibri"/>
              </a:rPr>
              <a:t> </a:t>
            </a:r>
            <a:r>
              <a:rPr sz="1600" dirty="0">
                <a:latin typeface="Calibri"/>
                <a:cs typeface="Calibri"/>
              </a:rPr>
              <a:t>provided</a:t>
            </a:r>
            <a:r>
              <a:rPr sz="1600" spc="-13" dirty="0">
                <a:latin typeface="Calibri"/>
                <a:cs typeface="Calibri"/>
              </a:rPr>
              <a:t> </a:t>
            </a:r>
            <a:r>
              <a:rPr sz="1600" dirty="0">
                <a:latin typeface="Calibri"/>
                <a:cs typeface="Calibri"/>
              </a:rPr>
              <a:t>for</a:t>
            </a:r>
            <a:r>
              <a:rPr sz="1600" spc="-13" dirty="0">
                <a:latin typeface="Calibri"/>
                <a:cs typeface="Calibri"/>
              </a:rPr>
              <a:t> </a:t>
            </a:r>
            <a:r>
              <a:rPr sz="1600" dirty="0">
                <a:latin typeface="Calibri"/>
                <a:cs typeface="Calibri"/>
              </a:rPr>
              <a:t>the</a:t>
            </a:r>
            <a:r>
              <a:rPr sz="1600" spc="-18" dirty="0">
                <a:latin typeface="Calibri"/>
                <a:cs typeface="Calibri"/>
              </a:rPr>
              <a:t> </a:t>
            </a:r>
            <a:r>
              <a:rPr sz="1600" dirty="0">
                <a:latin typeface="Calibri"/>
                <a:cs typeface="Calibri"/>
              </a:rPr>
              <a:t>investment</a:t>
            </a:r>
            <a:r>
              <a:rPr sz="1600" spc="-22" dirty="0">
                <a:latin typeface="Calibri"/>
                <a:cs typeface="Calibri"/>
              </a:rPr>
              <a:t> </a:t>
            </a:r>
            <a:r>
              <a:rPr sz="1600" dirty="0">
                <a:latin typeface="Calibri"/>
                <a:cs typeface="Calibri"/>
              </a:rPr>
              <a:t>of</a:t>
            </a:r>
            <a:r>
              <a:rPr sz="1600" spc="-13" dirty="0">
                <a:latin typeface="Calibri"/>
                <a:cs typeface="Calibri"/>
              </a:rPr>
              <a:t> </a:t>
            </a:r>
            <a:r>
              <a:rPr sz="1600" dirty="0">
                <a:latin typeface="Calibri"/>
                <a:cs typeface="Calibri"/>
              </a:rPr>
              <a:t>tens</a:t>
            </a:r>
            <a:r>
              <a:rPr sz="1600" spc="-18" dirty="0">
                <a:latin typeface="Calibri"/>
                <a:cs typeface="Calibri"/>
              </a:rPr>
              <a:t> </a:t>
            </a:r>
            <a:r>
              <a:rPr sz="1600" dirty="0">
                <a:latin typeface="Calibri"/>
                <a:cs typeface="Calibri"/>
              </a:rPr>
              <a:t>of</a:t>
            </a:r>
            <a:r>
              <a:rPr sz="1600" spc="-26" dirty="0">
                <a:latin typeface="Calibri"/>
                <a:cs typeface="Calibri"/>
              </a:rPr>
              <a:t> </a:t>
            </a:r>
            <a:r>
              <a:rPr sz="1600" dirty="0">
                <a:latin typeface="Calibri"/>
                <a:cs typeface="Calibri"/>
              </a:rPr>
              <a:t>millions</a:t>
            </a:r>
            <a:r>
              <a:rPr sz="1600" spc="-13" dirty="0">
                <a:latin typeface="Calibri"/>
                <a:cs typeface="Calibri"/>
              </a:rPr>
              <a:t> </a:t>
            </a:r>
            <a:r>
              <a:rPr sz="1600" dirty="0">
                <a:latin typeface="Calibri"/>
                <a:cs typeface="Calibri"/>
              </a:rPr>
              <a:t>of</a:t>
            </a:r>
            <a:r>
              <a:rPr sz="1600" spc="-31" dirty="0">
                <a:latin typeface="Calibri"/>
                <a:cs typeface="Calibri"/>
              </a:rPr>
              <a:t> </a:t>
            </a:r>
            <a:r>
              <a:rPr sz="1600" dirty="0">
                <a:latin typeface="Calibri"/>
                <a:cs typeface="Calibri"/>
              </a:rPr>
              <a:t>dollars</a:t>
            </a:r>
            <a:r>
              <a:rPr sz="1600" spc="-18" dirty="0">
                <a:latin typeface="Calibri"/>
                <a:cs typeface="Calibri"/>
              </a:rPr>
              <a:t> </a:t>
            </a:r>
            <a:r>
              <a:rPr sz="1600" dirty="0">
                <a:latin typeface="Calibri"/>
                <a:cs typeface="Calibri"/>
              </a:rPr>
              <a:t>in</a:t>
            </a:r>
            <a:r>
              <a:rPr sz="1600" spc="-18" dirty="0">
                <a:latin typeface="Calibri"/>
                <a:cs typeface="Calibri"/>
              </a:rPr>
              <a:t> </a:t>
            </a:r>
            <a:r>
              <a:rPr sz="1600" spc="-9" dirty="0">
                <a:latin typeface="Calibri"/>
                <a:cs typeface="Calibri"/>
              </a:rPr>
              <a:t>infrastructure</a:t>
            </a:r>
            <a:r>
              <a:rPr sz="1600" spc="-13" dirty="0">
                <a:latin typeface="Calibri"/>
                <a:cs typeface="Calibri"/>
              </a:rPr>
              <a:t> </a:t>
            </a:r>
            <a:r>
              <a:rPr sz="1600" spc="-9" dirty="0">
                <a:latin typeface="Calibri"/>
                <a:cs typeface="Calibri"/>
              </a:rPr>
              <a:t>which </a:t>
            </a:r>
            <a:r>
              <a:rPr sz="1600" dirty="0">
                <a:latin typeface="Calibri"/>
                <a:cs typeface="Calibri"/>
              </a:rPr>
              <a:t>should</a:t>
            </a:r>
            <a:r>
              <a:rPr sz="1600" spc="-26" dirty="0">
                <a:latin typeface="Calibri"/>
                <a:cs typeface="Calibri"/>
              </a:rPr>
              <a:t> </a:t>
            </a:r>
            <a:r>
              <a:rPr sz="1600" dirty="0">
                <a:latin typeface="Calibri"/>
                <a:cs typeface="Calibri"/>
              </a:rPr>
              <a:t>lead</a:t>
            </a:r>
            <a:r>
              <a:rPr sz="1600" spc="-13" dirty="0">
                <a:latin typeface="Calibri"/>
                <a:cs typeface="Calibri"/>
              </a:rPr>
              <a:t> </a:t>
            </a:r>
            <a:r>
              <a:rPr sz="1600" dirty="0">
                <a:latin typeface="Calibri"/>
                <a:cs typeface="Calibri"/>
              </a:rPr>
              <a:t>to</a:t>
            </a:r>
            <a:r>
              <a:rPr sz="1600" spc="-9" dirty="0">
                <a:latin typeface="Calibri"/>
                <a:cs typeface="Calibri"/>
              </a:rPr>
              <a:t> </a:t>
            </a:r>
            <a:r>
              <a:rPr sz="1600" dirty="0">
                <a:latin typeface="Calibri"/>
                <a:cs typeface="Calibri"/>
              </a:rPr>
              <a:t>substantial</a:t>
            </a:r>
            <a:r>
              <a:rPr sz="1600" spc="-18" dirty="0">
                <a:latin typeface="Calibri"/>
                <a:cs typeface="Calibri"/>
              </a:rPr>
              <a:t> </a:t>
            </a:r>
            <a:r>
              <a:rPr sz="1600" dirty="0">
                <a:latin typeface="Calibri"/>
                <a:cs typeface="Calibri"/>
              </a:rPr>
              <a:t>assessed</a:t>
            </a:r>
            <a:r>
              <a:rPr sz="1600" spc="-22" dirty="0">
                <a:latin typeface="Calibri"/>
                <a:cs typeface="Calibri"/>
              </a:rPr>
              <a:t> </a:t>
            </a:r>
            <a:r>
              <a:rPr sz="1600" dirty="0">
                <a:latin typeface="Calibri"/>
                <a:cs typeface="Calibri"/>
              </a:rPr>
              <a:t>value</a:t>
            </a:r>
            <a:r>
              <a:rPr sz="1600" spc="-22" dirty="0">
                <a:latin typeface="Calibri"/>
                <a:cs typeface="Calibri"/>
              </a:rPr>
              <a:t> </a:t>
            </a:r>
            <a:r>
              <a:rPr sz="1600" dirty="0">
                <a:latin typeface="Calibri"/>
                <a:cs typeface="Calibri"/>
              </a:rPr>
              <a:t>growth</a:t>
            </a:r>
            <a:r>
              <a:rPr sz="1600" spc="-18" dirty="0">
                <a:latin typeface="Calibri"/>
                <a:cs typeface="Calibri"/>
              </a:rPr>
              <a:t> </a:t>
            </a:r>
            <a:r>
              <a:rPr sz="1600" dirty="0">
                <a:latin typeface="Calibri"/>
                <a:cs typeface="Calibri"/>
              </a:rPr>
              <a:t>both</a:t>
            </a:r>
            <a:r>
              <a:rPr sz="1600" spc="-26" dirty="0">
                <a:latin typeface="Calibri"/>
                <a:cs typeface="Calibri"/>
              </a:rPr>
              <a:t> </a:t>
            </a:r>
            <a:r>
              <a:rPr sz="1600" dirty="0">
                <a:latin typeface="Calibri"/>
                <a:cs typeface="Calibri"/>
              </a:rPr>
              <a:t>inside</a:t>
            </a:r>
            <a:r>
              <a:rPr sz="1600" spc="-9" dirty="0">
                <a:latin typeface="Calibri"/>
                <a:cs typeface="Calibri"/>
              </a:rPr>
              <a:t> </a:t>
            </a:r>
            <a:r>
              <a:rPr sz="1600" dirty="0">
                <a:latin typeface="Calibri"/>
                <a:cs typeface="Calibri"/>
              </a:rPr>
              <a:t>and</a:t>
            </a:r>
            <a:r>
              <a:rPr sz="1600" spc="-18" dirty="0">
                <a:latin typeface="Calibri"/>
                <a:cs typeface="Calibri"/>
              </a:rPr>
              <a:t> </a:t>
            </a:r>
            <a:r>
              <a:rPr sz="1600" dirty="0">
                <a:latin typeface="Calibri"/>
                <a:cs typeface="Calibri"/>
              </a:rPr>
              <a:t>outside</a:t>
            </a:r>
            <a:r>
              <a:rPr sz="1600" spc="-9" dirty="0">
                <a:latin typeface="Calibri"/>
                <a:cs typeface="Calibri"/>
              </a:rPr>
              <a:t> </a:t>
            </a:r>
            <a:r>
              <a:rPr sz="1600" dirty="0">
                <a:latin typeface="Calibri"/>
                <a:cs typeface="Calibri"/>
              </a:rPr>
              <a:t>the</a:t>
            </a:r>
            <a:r>
              <a:rPr sz="1600" spc="-26" dirty="0">
                <a:latin typeface="Calibri"/>
                <a:cs typeface="Calibri"/>
              </a:rPr>
              <a:t> </a:t>
            </a:r>
            <a:r>
              <a:rPr sz="1600" dirty="0">
                <a:latin typeface="Calibri"/>
                <a:cs typeface="Calibri"/>
              </a:rPr>
              <a:t>allocation</a:t>
            </a:r>
            <a:r>
              <a:rPr sz="1600" spc="-18" dirty="0">
                <a:latin typeface="Calibri"/>
                <a:cs typeface="Calibri"/>
              </a:rPr>
              <a:t> </a:t>
            </a:r>
            <a:r>
              <a:rPr sz="1600" spc="-9" dirty="0">
                <a:latin typeface="Calibri"/>
                <a:cs typeface="Calibri"/>
              </a:rPr>
              <a:t>area.</a:t>
            </a:r>
            <a:endParaRPr sz="1600" dirty="0">
              <a:latin typeface="Calibri"/>
              <a:cs typeface="Calibri"/>
            </a:endParaRPr>
          </a:p>
        </p:txBody>
      </p:sp>
      <p:sp>
        <p:nvSpPr>
          <p:cNvPr id="3" name="object 3"/>
          <p:cNvSpPr/>
          <p:nvPr/>
        </p:nvSpPr>
        <p:spPr>
          <a:xfrm>
            <a:off x="941283" y="806835"/>
            <a:ext cx="3594287" cy="1795181"/>
          </a:xfrm>
          <a:custGeom>
            <a:avLst/>
            <a:gdLst/>
            <a:ahLst/>
            <a:cxnLst/>
            <a:rect l="l" t="t" r="r" b="b"/>
            <a:pathLst>
              <a:path w="4073525" h="2034539">
                <a:moveTo>
                  <a:pt x="4073347" y="8204"/>
                </a:moveTo>
                <a:lnTo>
                  <a:pt x="4056773" y="8204"/>
                </a:lnTo>
                <a:lnTo>
                  <a:pt x="4056773" y="2017496"/>
                </a:lnTo>
                <a:lnTo>
                  <a:pt x="8293" y="2017496"/>
                </a:lnTo>
                <a:lnTo>
                  <a:pt x="8293" y="0"/>
                </a:lnTo>
                <a:lnTo>
                  <a:pt x="0" y="0"/>
                </a:lnTo>
                <a:lnTo>
                  <a:pt x="0" y="2033905"/>
                </a:lnTo>
                <a:lnTo>
                  <a:pt x="8293" y="2033905"/>
                </a:lnTo>
                <a:lnTo>
                  <a:pt x="8293" y="2034311"/>
                </a:lnTo>
                <a:lnTo>
                  <a:pt x="4056773" y="2034311"/>
                </a:lnTo>
                <a:lnTo>
                  <a:pt x="4073347" y="2034311"/>
                </a:lnTo>
                <a:lnTo>
                  <a:pt x="4073347" y="2017496"/>
                </a:lnTo>
                <a:lnTo>
                  <a:pt x="4073347" y="8204"/>
                </a:lnTo>
                <a:close/>
              </a:path>
            </a:pathLst>
          </a:custGeom>
          <a:solidFill>
            <a:srgbClr val="000000"/>
          </a:solidFill>
        </p:spPr>
        <p:txBody>
          <a:bodyPr wrap="square" lIns="0" tIns="0" rIns="0" bIns="0" rtlCol="0"/>
          <a:lstStyle/>
          <a:p>
            <a:endParaRPr sz="1588"/>
          </a:p>
        </p:txBody>
      </p:sp>
      <p:graphicFrame>
        <p:nvGraphicFramePr>
          <p:cNvPr id="4" name="object 4"/>
          <p:cNvGraphicFramePr>
            <a:graphicFrameLocks noGrp="1"/>
          </p:cNvGraphicFramePr>
          <p:nvPr/>
        </p:nvGraphicFramePr>
        <p:xfrm>
          <a:off x="944950" y="810463"/>
          <a:ext cx="3581959" cy="1661833"/>
        </p:xfrm>
        <a:graphic>
          <a:graphicData uri="http://schemas.openxmlformats.org/drawingml/2006/table">
            <a:tbl>
              <a:tblPr firstRow="1" bandRow="1">
                <a:tableStyleId>{2D5ABB26-0587-4C30-8999-92F81FD0307C}</a:tableStyleId>
              </a:tblPr>
              <a:tblGrid>
                <a:gridCol w="1487020">
                  <a:extLst>
                    <a:ext uri="{9D8B030D-6E8A-4147-A177-3AD203B41FA5}">
                      <a16:colId xmlns:a16="http://schemas.microsoft.com/office/drawing/2014/main" val="20000"/>
                    </a:ext>
                  </a:extLst>
                </a:gridCol>
                <a:gridCol w="674034">
                  <a:extLst>
                    <a:ext uri="{9D8B030D-6E8A-4147-A177-3AD203B41FA5}">
                      <a16:colId xmlns:a16="http://schemas.microsoft.com/office/drawing/2014/main" val="20001"/>
                    </a:ext>
                  </a:extLst>
                </a:gridCol>
                <a:gridCol w="713254">
                  <a:extLst>
                    <a:ext uri="{9D8B030D-6E8A-4147-A177-3AD203B41FA5}">
                      <a16:colId xmlns:a16="http://schemas.microsoft.com/office/drawing/2014/main" val="20002"/>
                    </a:ext>
                  </a:extLst>
                </a:gridCol>
                <a:gridCol w="707651">
                  <a:extLst>
                    <a:ext uri="{9D8B030D-6E8A-4147-A177-3AD203B41FA5}">
                      <a16:colId xmlns:a16="http://schemas.microsoft.com/office/drawing/2014/main" val="20003"/>
                    </a:ext>
                  </a:extLst>
                </a:gridCol>
              </a:tblGrid>
              <a:tr h="296956">
                <a:tc>
                  <a:txBody>
                    <a:bodyPr/>
                    <a:lstStyle/>
                    <a:p>
                      <a:pPr marR="123189" algn="ctr">
                        <a:lnSpc>
                          <a:spcPct val="100000"/>
                        </a:lnSpc>
                        <a:spcBef>
                          <a:spcPts val="60"/>
                        </a:spcBef>
                      </a:pPr>
                      <a:r>
                        <a:rPr sz="800" spc="-10" dirty="0">
                          <a:latin typeface="Calibri"/>
                          <a:cs typeface="Calibri"/>
                        </a:rPr>
                        <a:t>Local</a:t>
                      </a:r>
                      <a:endParaRPr sz="800">
                        <a:latin typeface="Calibri"/>
                        <a:cs typeface="Calibri"/>
                      </a:endParaRPr>
                    </a:p>
                    <a:p>
                      <a:pPr marR="109855" algn="ctr">
                        <a:lnSpc>
                          <a:spcPct val="100000"/>
                        </a:lnSpc>
                        <a:spcBef>
                          <a:spcPts val="170"/>
                        </a:spcBef>
                      </a:pPr>
                      <a:r>
                        <a:rPr sz="800" u="sng" spc="-20" dirty="0">
                          <a:uFill>
                            <a:solidFill>
                              <a:srgbClr val="000000"/>
                            </a:solidFill>
                          </a:uFill>
                          <a:latin typeface="Calibri"/>
                          <a:cs typeface="Calibri"/>
                        </a:rPr>
                        <a:t>Unit</a:t>
                      </a:r>
                      <a:endParaRPr sz="800">
                        <a:latin typeface="Calibri"/>
                        <a:cs typeface="Calibri"/>
                      </a:endParaRPr>
                    </a:p>
                  </a:txBody>
                  <a:tcPr marL="0" marR="0" marT="6724" marB="0">
                    <a:lnT w="9525">
                      <a:solidFill>
                        <a:srgbClr val="000000"/>
                      </a:solidFill>
                      <a:prstDash val="solid"/>
                    </a:lnT>
                  </a:tcPr>
                </a:tc>
                <a:tc>
                  <a:txBody>
                    <a:bodyPr/>
                    <a:lstStyle/>
                    <a:p>
                      <a:pPr marL="292735">
                        <a:lnSpc>
                          <a:spcPct val="100000"/>
                        </a:lnSpc>
                        <a:spcBef>
                          <a:spcPts val="60"/>
                        </a:spcBef>
                      </a:pPr>
                      <a:r>
                        <a:rPr sz="800" spc="-10" dirty="0">
                          <a:latin typeface="Calibri"/>
                          <a:cs typeface="Calibri"/>
                        </a:rPr>
                        <a:t>Circuit</a:t>
                      </a:r>
                      <a:endParaRPr sz="800">
                        <a:latin typeface="Calibri"/>
                        <a:cs typeface="Calibri"/>
                      </a:endParaRPr>
                    </a:p>
                    <a:p>
                      <a:pPr marL="259715">
                        <a:lnSpc>
                          <a:spcPct val="100000"/>
                        </a:lnSpc>
                        <a:spcBef>
                          <a:spcPts val="170"/>
                        </a:spcBef>
                      </a:pPr>
                      <a:r>
                        <a:rPr sz="800" u="sng" spc="-10" dirty="0">
                          <a:uFill>
                            <a:solidFill>
                              <a:srgbClr val="000000"/>
                            </a:solidFill>
                          </a:uFill>
                          <a:latin typeface="Calibri"/>
                          <a:cs typeface="Calibri"/>
                        </a:rPr>
                        <a:t>Breaker</a:t>
                      </a:r>
                      <a:endParaRPr sz="800">
                        <a:latin typeface="Calibri"/>
                        <a:cs typeface="Calibri"/>
                      </a:endParaRPr>
                    </a:p>
                  </a:txBody>
                  <a:tcPr marL="0" marR="0" marT="6724" marB="0">
                    <a:lnT w="9525">
                      <a:solidFill>
                        <a:srgbClr val="000000"/>
                      </a:solidFill>
                      <a:prstDash val="solid"/>
                    </a:lnT>
                  </a:tcPr>
                </a:tc>
                <a:tc>
                  <a:txBody>
                    <a:bodyPr/>
                    <a:lstStyle/>
                    <a:p>
                      <a:pPr>
                        <a:lnSpc>
                          <a:spcPct val="100000"/>
                        </a:lnSpc>
                        <a:spcBef>
                          <a:spcPts val="50"/>
                        </a:spcBef>
                      </a:pPr>
                      <a:endParaRPr sz="1000">
                        <a:latin typeface="Times New Roman"/>
                        <a:cs typeface="Times New Roman"/>
                      </a:endParaRPr>
                    </a:p>
                    <a:p>
                      <a:pPr marL="250190">
                        <a:lnSpc>
                          <a:spcPct val="100000"/>
                        </a:lnSpc>
                      </a:pPr>
                      <a:r>
                        <a:rPr sz="800" u="sng" spc="-25" dirty="0">
                          <a:uFill>
                            <a:solidFill>
                              <a:srgbClr val="000000"/>
                            </a:solidFill>
                          </a:uFill>
                          <a:latin typeface="Calibri"/>
                          <a:cs typeface="Calibri"/>
                        </a:rPr>
                        <a:t>Tax</a:t>
                      </a:r>
                      <a:endParaRPr sz="800">
                        <a:latin typeface="Calibri"/>
                        <a:cs typeface="Calibri"/>
                      </a:endParaRPr>
                    </a:p>
                  </a:txBody>
                  <a:tcPr marL="0" marR="0" marT="5603" marB="0">
                    <a:lnT w="9525">
                      <a:solidFill>
                        <a:srgbClr val="000000"/>
                      </a:solidFill>
                      <a:prstDash val="solid"/>
                    </a:lnT>
                  </a:tcPr>
                </a:tc>
                <a:tc>
                  <a:txBody>
                    <a:bodyPr/>
                    <a:lstStyle/>
                    <a:p>
                      <a:pPr marL="345440">
                        <a:lnSpc>
                          <a:spcPct val="100000"/>
                        </a:lnSpc>
                        <a:spcBef>
                          <a:spcPts val="60"/>
                        </a:spcBef>
                      </a:pPr>
                      <a:r>
                        <a:rPr sz="800" spc="-10" dirty="0">
                          <a:latin typeface="Calibri"/>
                          <a:cs typeface="Calibri"/>
                        </a:rPr>
                        <a:t>Total</a:t>
                      </a:r>
                      <a:endParaRPr sz="800">
                        <a:latin typeface="Calibri"/>
                        <a:cs typeface="Calibri"/>
                      </a:endParaRPr>
                    </a:p>
                    <a:p>
                      <a:pPr marL="295910">
                        <a:lnSpc>
                          <a:spcPct val="100000"/>
                        </a:lnSpc>
                        <a:spcBef>
                          <a:spcPts val="170"/>
                        </a:spcBef>
                      </a:pPr>
                      <a:r>
                        <a:rPr sz="800" u="sng" spc="-10" dirty="0">
                          <a:uFill>
                            <a:solidFill>
                              <a:srgbClr val="000000"/>
                            </a:solidFill>
                          </a:uFill>
                          <a:latin typeface="Calibri"/>
                          <a:cs typeface="Calibri"/>
                        </a:rPr>
                        <a:t>Impact</a:t>
                      </a:r>
                      <a:endParaRPr sz="800">
                        <a:latin typeface="Calibri"/>
                        <a:cs typeface="Calibri"/>
                      </a:endParaRPr>
                    </a:p>
                  </a:txBody>
                  <a:tcPr marL="0" marR="0" marT="6724" marB="0">
                    <a:lnT w="9525">
                      <a:solidFill>
                        <a:srgbClr val="000000"/>
                      </a:solidFill>
                      <a:prstDash val="solid"/>
                    </a:lnT>
                  </a:tcPr>
                </a:tc>
                <a:extLst>
                  <a:ext uri="{0D108BD9-81ED-4DB2-BD59-A6C34878D82A}">
                    <a16:rowId xmlns:a16="http://schemas.microsoft.com/office/drawing/2014/main" val="10000"/>
                  </a:ext>
                </a:extLst>
              </a:tr>
              <a:tr h="168088">
                <a:tc>
                  <a:txBody>
                    <a:bodyPr/>
                    <a:lstStyle/>
                    <a:p>
                      <a:pPr>
                        <a:lnSpc>
                          <a:spcPct val="100000"/>
                        </a:lnSpc>
                      </a:pPr>
                      <a:endParaRPr sz="900">
                        <a:latin typeface="Times New Roman"/>
                        <a:cs typeface="Times New Roman"/>
                      </a:endParaRPr>
                    </a:p>
                  </a:txBody>
                  <a:tcPr marL="0" marR="0" marT="0" marB="0"/>
                </a:tc>
                <a:tc>
                  <a:txBody>
                    <a:bodyPr/>
                    <a:lstStyle/>
                    <a:p>
                      <a:pPr>
                        <a:lnSpc>
                          <a:spcPct val="100000"/>
                        </a:lnSpc>
                      </a:pPr>
                      <a:endParaRPr sz="900">
                        <a:latin typeface="Times New Roman"/>
                        <a:cs typeface="Times New Roman"/>
                      </a:endParaRPr>
                    </a:p>
                  </a:txBody>
                  <a:tcPr marL="0" marR="0" marT="0" marB="0"/>
                </a:tc>
                <a:tc>
                  <a:txBody>
                    <a:bodyPr/>
                    <a:lstStyle/>
                    <a:p>
                      <a:pPr>
                        <a:lnSpc>
                          <a:spcPct val="100000"/>
                        </a:lnSpc>
                      </a:pPr>
                      <a:endParaRPr sz="900">
                        <a:latin typeface="Times New Roman"/>
                        <a:cs typeface="Times New Roman"/>
                      </a:endParaRPr>
                    </a:p>
                  </a:txBody>
                  <a:tcPr marL="0" marR="0" marT="0" marB="0"/>
                </a:tc>
                <a:tc>
                  <a:txBody>
                    <a:bodyPr/>
                    <a:lstStyle/>
                    <a:p>
                      <a:pPr>
                        <a:lnSpc>
                          <a:spcPct val="100000"/>
                        </a:lnSpc>
                      </a:pPr>
                      <a:endParaRPr sz="900">
                        <a:latin typeface="Times New Roman"/>
                        <a:cs typeface="Times New Roman"/>
                      </a:endParaRPr>
                    </a:p>
                  </a:txBody>
                  <a:tcPr marL="0" marR="0" marT="0" marB="0"/>
                </a:tc>
                <a:extLst>
                  <a:ext uri="{0D108BD9-81ED-4DB2-BD59-A6C34878D82A}">
                    <a16:rowId xmlns:a16="http://schemas.microsoft.com/office/drawing/2014/main" val="10001"/>
                  </a:ext>
                </a:extLst>
              </a:tr>
              <a:tr h="132790">
                <a:tc>
                  <a:txBody>
                    <a:bodyPr/>
                    <a:lstStyle/>
                    <a:p>
                      <a:pPr marL="20320">
                        <a:lnSpc>
                          <a:spcPts val="969"/>
                        </a:lnSpc>
                      </a:pPr>
                      <a:r>
                        <a:rPr sz="800" dirty="0">
                          <a:latin typeface="Calibri"/>
                          <a:cs typeface="Calibri"/>
                        </a:rPr>
                        <a:t>Montgomery</a:t>
                      </a:r>
                      <a:r>
                        <a:rPr sz="800" spc="70" dirty="0">
                          <a:latin typeface="Calibri"/>
                          <a:cs typeface="Calibri"/>
                        </a:rPr>
                        <a:t> </a:t>
                      </a:r>
                      <a:r>
                        <a:rPr sz="800" spc="-10" dirty="0">
                          <a:latin typeface="Calibri"/>
                          <a:cs typeface="Calibri"/>
                        </a:rPr>
                        <a:t>County</a:t>
                      </a:r>
                      <a:endParaRPr sz="800">
                        <a:latin typeface="Calibri"/>
                        <a:cs typeface="Calibri"/>
                      </a:endParaRPr>
                    </a:p>
                  </a:txBody>
                  <a:tcPr marL="0" marR="0" marT="0" marB="0"/>
                </a:tc>
                <a:tc>
                  <a:txBody>
                    <a:bodyPr/>
                    <a:lstStyle/>
                    <a:p>
                      <a:pPr marR="57150" algn="r">
                        <a:lnSpc>
                          <a:spcPts val="969"/>
                        </a:lnSpc>
                        <a:tabLst>
                          <a:tab pos="314960" algn="l"/>
                        </a:tabLst>
                      </a:pPr>
                      <a:r>
                        <a:rPr sz="800" spc="-50" dirty="0">
                          <a:latin typeface="Calibri"/>
                          <a:cs typeface="Calibri"/>
                        </a:rPr>
                        <a:t>$</a:t>
                      </a:r>
                      <a:r>
                        <a:rPr sz="800" dirty="0">
                          <a:latin typeface="Calibri"/>
                          <a:cs typeface="Calibri"/>
                        </a:rPr>
                        <a:t>	</a:t>
                      </a:r>
                      <a:r>
                        <a:rPr sz="800" spc="-25" dirty="0">
                          <a:latin typeface="Calibri"/>
                          <a:cs typeface="Calibri"/>
                        </a:rPr>
                        <a:t>618</a:t>
                      </a:r>
                      <a:endParaRPr sz="800">
                        <a:latin typeface="Calibri"/>
                        <a:cs typeface="Calibri"/>
                      </a:endParaRPr>
                    </a:p>
                  </a:txBody>
                  <a:tcPr marL="0" marR="0" marT="0" marB="0"/>
                </a:tc>
                <a:tc>
                  <a:txBody>
                    <a:bodyPr/>
                    <a:lstStyle/>
                    <a:p>
                      <a:pPr marR="188595" algn="r">
                        <a:lnSpc>
                          <a:spcPts val="969"/>
                        </a:lnSpc>
                        <a:tabLst>
                          <a:tab pos="223520" algn="l"/>
                        </a:tabLst>
                      </a:pPr>
                      <a:r>
                        <a:rPr sz="800" spc="-50" dirty="0">
                          <a:latin typeface="Calibri"/>
                          <a:cs typeface="Calibri"/>
                        </a:rPr>
                        <a:t>$</a:t>
                      </a:r>
                      <a:r>
                        <a:rPr sz="800" dirty="0">
                          <a:latin typeface="Calibri"/>
                          <a:cs typeface="Calibri"/>
                        </a:rPr>
                        <a:t>	</a:t>
                      </a:r>
                      <a:r>
                        <a:rPr sz="800" spc="-10" dirty="0">
                          <a:latin typeface="Calibri"/>
                          <a:cs typeface="Calibri"/>
                        </a:rPr>
                        <a:t>32,182</a:t>
                      </a:r>
                      <a:endParaRPr sz="800">
                        <a:latin typeface="Calibri"/>
                        <a:cs typeface="Calibri"/>
                      </a:endParaRPr>
                    </a:p>
                  </a:txBody>
                  <a:tcPr marL="0" marR="0" marT="0" marB="0"/>
                </a:tc>
                <a:tc>
                  <a:txBody>
                    <a:bodyPr/>
                    <a:lstStyle/>
                    <a:p>
                      <a:pPr marR="45720" algn="r">
                        <a:lnSpc>
                          <a:spcPts val="969"/>
                        </a:lnSpc>
                        <a:tabLst>
                          <a:tab pos="223520" algn="l"/>
                        </a:tabLst>
                      </a:pPr>
                      <a:r>
                        <a:rPr sz="800" spc="-50" dirty="0">
                          <a:latin typeface="Calibri"/>
                          <a:cs typeface="Calibri"/>
                        </a:rPr>
                        <a:t>$</a:t>
                      </a:r>
                      <a:r>
                        <a:rPr sz="800" dirty="0">
                          <a:latin typeface="Calibri"/>
                          <a:cs typeface="Calibri"/>
                        </a:rPr>
                        <a:t>	</a:t>
                      </a:r>
                      <a:r>
                        <a:rPr sz="800" spc="-10" dirty="0">
                          <a:latin typeface="Calibri"/>
                          <a:cs typeface="Calibri"/>
                        </a:rPr>
                        <a:t>32,800</a:t>
                      </a:r>
                      <a:endParaRPr sz="800">
                        <a:latin typeface="Calibri"/>
                        <a:cs typeface="Calibri"/>
                      </a:endParaRPr>
                    </a:p>
                  </a:txBody>
                  <a:tcPr marL="0" marR="0" marT="0" marB="0"/>
                </a:tc>
                <a:extLst>
                  <a:ext uri="{0D108BD9-81ED-4DB2-BD59-A6C34878D82A}">
                    <a16:rowId xmlns:a16="http://schemas.microsoft.com/office/drawing/2014/main" val="10002"/>
                  </a:ext>
                </a:extLst>
              </a:tr>
              <a:tr h="146237">
                <a:tc>
                  <a:txBody>
                    <a:bodyPr/>
                    <a:lstStyle/>
                    <a:p>
                      <a:pPr marL="20320">
                        <a:lnSpc>
                          <a:spcPts val="1090"/>
                        </a:lnSpc>
                      </a:pPr>
                      <a:r>
                        <a:rPr sz="800" dirty="0">
                          <a:latin typeface="Calibri"/>
                          <a:cs typeface="Calibri"/>
                        </a:rPr>
                        <a:t>Franklin</a:t>
                      </a:r>
                      <a:r>
                        <a:rPr sz="800" spc="105" dirty="0">
                          <a:latin typeface="Calibri"/>
                          <a:cs typeface="Calibri"/>
                        </a:rPr>
                        <a:t> </a:t>
                      </a:r>
                      <a:r>
                        <a:rPr sz="800" spc="-10" dirty="0">
                          <a:latin typeface="Calibri"/>
                          <a:cs typeface="Calibri"/>
                        </a:rPr>
                        <a:t>Township</a:t>
                      </a:r>
                      <a:endParaRPr sz="800">
                        <a:latin typeface="Calibri"/>
                        <a:cs typeface="Calibri"/>
                      </a:endParaRPr>
                    </a:p>
                  </a:txBody>
                  <a:tcPr marL="0" marR="0" marT="0" marB="0"/>
                </a:tc>
                <a:tc>
                  <a:txBody>
                    <a:bodyPr/>
                    <a:lstStyle/>
                    <a:p>
                      <a:pPr marR="51435" algn="r">
                        <a:lnSpc>
                          <a:spcPts val="1090"/>
                        </a:lnSpc>
                      </a:pPr>
                      <a:r>
                        <a:rPr sz="800" dirty="0">
                          <a:latin typeface="Calibri"/>
                          <a:cs typeface="Calibri"/>
                        </a:rPr>
                        <a:t>0</a:t>
                      </a:r>
                      <a:endParaRPr sz="800">
                        <a:latin typeface="Calibri"/>
                        <a:cs typeface="Calibri"/>
                      </a:endParaRPr>
                    </a:p>
                  </a:txBody>
                  <a:tcPr marL="0" marR="0" marT="0" marB="0"/>
                </a:tc>
                <a:tc>
                  <a:txBody>
                    <a:bodyPr/>
                    <a:lstStyle/>
                    <a:p>
                      <a:pPr marR="193675" algn="r">
                        <a:lnSpc>
                          <a:spcPts val="1090"/>
                        </a:lnSpc>
                      </a:pPr>
                      <a:r>
                        <a:rPr sz="800" spc="-25" dirty="0">
                          <a:latin typeface="Calibri"/>
                          <a:cs typeface="Calibri"/>
                        </a:rPr>
                        <a:t>331</a:t>
                      </a:r>
                      <a:endParaRPr sz="800">
                        <a:latin typeface="Calibri"/>
                        <a:cs typeface="Calibri"/>
                      </a:endParaRPr>
                    </a:p>
                  </a:txBody>
                  <a:tcPr marL="0" marR="0" marT="0" marB="0"/>
                </a:tc>
                <a:tc>
                  <a:txBody>
                    <a:bodyPr/>
                    <a:lstStyle/>
                    <a:p>
                      <a:pPr marR="50165" algn="r">
                        <a:lnSpc>
                          <a:spcPts val="1090"/>
                        </a:lnSpc>
                      </a:pPr>
                      <a:r>
                        <a:rPr sz="800" spc="-25" dirty="0">
                          <a:latin typeface="Calibri"/>
                          <a:cs typeface="Calibri"/>
                        </a:rPr>
                        <a:t>332</a:t>
                      </a:r>
                      <a:endParaRPr sz="800">
                        <a:latin typeface="Calibri"/>
                        <a:cs typeface="Calibri"/>
                      </a:endParaRPr>
                    </a:p>
                  </a:txBody>
                  <a:tcPr marL="0" marR="0" marT="0" marB="0"/>
                </a:tc>
                <a:extLst>
                  <a:ext uri="{0D108BD9-81ED-4DB2-BD59-A6C34878D82A}">
                    <a16:rowId xmlns:a16="http://schemas.microsoft.com/office/drawing/2014/main" val="10003"/>
                  </a:ext>
                </a:extLst>
              </a:tr>
              <a:tr h="146237">
                <a:tc>
                  <a:txBody>
                    <a:bodyPr/>
                    <a:lstStyle/>
                    <a:p>
                      <a:pPr marL="20320">
                        <a:lnSpc>
                          <a:spcPts val="1090"/>
                        </a:lnSpc>
                      </a:pPr>
                      <a:r>
                        <a:rPr sz="800" dirty="0">
                          <a:latin typeface="Calibri"/>
                          <a:cs typeface="Calibri"/>
                        </a:rPr>
                        <a:t>Walnut</a:t>
                      </a:r>
                      <a:r>
                        <a:rPr sz="800" spc="45" dirty="0">
                          <a:latin typeface="Calibri"/>
                          <a:cs typeface="Calibri"/>
                        </a:rPr>
                        <a:t> </a:t>
                      </a:r>
                      <a:r>
                        <a:rPr sz="800" spc="-10" dirty="0">
                          <a:latin typeface="Calibri"/>
                          <a:cs typeface="Calibri"/>
                        </a:rPr>
                        <a:t>Township</a:t>
                      </a:r>
                      <a:endParaRPr sz="800">
                        <a:latin typeface="Calibri"/>
                        <a:cs typeface="Calibri"/>
                      </a:endParaRPr>
                    </a:p>
                  </a:txBody>
                  <a:tcPr marL="0" marR="0" marT="0" marB="0"/>
                </a:tc>
                <a:tc>
                  <a:txBody>
                    <a:bodyPr/>
                    <a:lstStyle/>
                    <a:p>
                      <a:pPr marR="51435" algn="r">
                        <a:lnSpc>
                          <a:spcPts val="1090"/>
                        </a:lnSpc>
                      </a:pPr>
                      <a:r>
                        <a:rPr sz="800" dirty="0">
                          <a:latin typeface="Calibri"/>
                          <a:cs typeface="Calibri"/>
                        </a:rPr>
                        <a:t>0</a:t>
                      </a:r>
                    </a:p>
                  </a:txBody>
                  <a:tcPr marL="0" marR="0" marT="0" marB="0"/>
                </a:tc>
                <a:tc>
                  <a:txBody>
                    <a:bodyPr/>
                    <a:lstStyle/>
                    <a:p>
                      <a:pPr marR="193675" algn="r">
                        <a:lnSpc>
                          <a:spcPts val="1090"/>
                        </a:lnSpc>
                      </a:pPr>
                      <a:r>
                        <a:rPr sz="800" spc="-25" dirty="0">
                          <a:latin typeface="Calibri"/>
                          <a:cs typeface="Calibri"/>
                        </a:rPr>
                        <a:t>32</a:t>
                      </a:r>
                      <a:endParaRPr sz="800">
                        <a:latin typeface="Calibri"/>
                        <a:cs typeface="Calibri"/>
                      </a:endParaRPr>
                    </a:p>
                  </a:txBody>
                  <a:tcPr marL="0" marR="0" marT="0" marB="0"/>
                </a:tc>
                <a:tc>
                  <a:txBody>
                    <a:bodyPr/>
                    <a:lstStyle/>
                    <a:p>
                      <a:pPr marR="50165" algn="r">
                        <a:lnSpc>
                          <a:spcPts val="1090"/>
                        </a:lnSpc>
                      </a:pPr>
                      <a:r>
                        <a:rPr sz="800" spc="-25" dirty="0">
                          <a:latin typeface="Calibri"/>
                          <a:cs typeface="Calibri"/>
                        </a:rPr>
                        <a:t>32</a:t>
                      </a:r>
                      <a:endParaRPr sz="800">
                        <a:latin typeface="Calibri"/>
                        <a:cs typeface="Calibri"/>
                      </a:endParaRPr>
                    </a:p>
                  </a:txBody>
                  <a:tcPr marL="0" marR="0" marT="0" marB="0"/>
                </a:tc>
                <a:extLst>
                  <a:ext uri="{0D108BD9-81ED-4DB2-BD59-A6C34878D82A}">
                    <a16:rowId xmlns:a16="http://schemas.microsoft.com/office/drawing/2014/main" val="10004"/>
                  </a:ext>
                </a:extLst>
              </a:tr>
              <a:tr h="146237">
                <a:tc>
                  <a:txBody>
                    <a:bodyPr/>
                    <a:lstStyle/>
                    <a:p>
                      <a:pPr marL="20320">
                        <a:lnSpc>
                          <a:spcPts val="1090"/>
                        </a:lnSpc>
                      </a:pPr>
                      <a:r>
                        <a:rPr sz="800" dirty="0">
                          <a:latin typeface="Calibri"/>
                          <a:cs typeface="Calibri"/>
                        </a:rPr>
                        <a:t>Union</a:t>
                      </a:r>
                      <a:r>
                        <a:rPr sz="800" spc="35" dirty="0">
                          <a:latin typeface="Calibri"/>
                          <a:cs typeface="Calibri"/>
                        </a:rPr>
                        <a:t> </a:t>
                      </a:r>
                      <a:r>
                        <a:rPr sz="800" spc="-10" dirty="0">
                          <a:latin typeface="Calibri"/>
                          <a:cs typeface="Calibri"/>
                        </a:rPr>
                        <a:t>Township</a:t>
                      </a:r>
                      <a:endParaRPr sz="800">
                        <a:latin typeface="Calibri"/>
                        <a:cs typeface="Calibri"/>
                      </a:endParaRPr>
                    </a:p>
                  </a:txBody>
                  <a:tcPr marL="0" marR="0" marT="0" marB="0"/>
                </a:tc>
                <a:tc>
                  <a:txBody>
                    <a:bodyPr/>
                    <a:lstStyle/>
                    <a:p>
                      <a:pPr marR="57150" algn="r">
                        <a:lnSpc>
                          <a:spcPts val="1090"/>
                        </a:lnSpc>
                      </a:pPr>
                      <a:r>
                        <a:rPr sz="800" spc="-25" dirty="0">
                          <a:latin typeface="Calibri"/>
                          <a:cs typeface="Calibri"/>
                        </a:rPr>
                        <a:t>94</a:t>
                      </a:r>
                      <a:endParaRPr sz="800">
                        <a:latin typeface="Calibri"/>
                        <a:cs typeface="Calibri"/>
                      </a:endParaRPr>
                    </a:p>
                  </a:txBody>
                  <a:tcPr marL="0" marR="0" marT="0" marB="0"/>
                </a:tc>
                <a:tc>
                  <a:txBody>
                    <a:bodyPr/>
                    <a:lstStyle/>
                    <a:p>
                      <a:pPr marR="188595" algn="r">
                        <a:lnSpc>
                          <a:spcPts val="1090"/>
                        </a:lnSpc>
                      </a:pPr>
                      <a:r>
                        <a:rPr sz="800" spc="-10" dirty="0">
                          <a:latin typeface="Calibri"/>
                          <a:cs typeface="Calibri"/>
                        </a:rPr>
                        <a:t>20,689</a:t>
                      </a:r>
                      <a:endParaRPr sz="800">
                        <a:latin typeface="Calibri"/>
                        <a:cs typeface="Calibri"/>
                      </a:endParaRPr>
                    </a:p>
                  </a:txBody>
                  <a:tcPr marL="0" marR="0" marT="0" marB="0"/>
                </a:tc>
                <a:tc>
                  <a:txBody>
                    <a:bodyPr/>
                    <a:lstStyle/>
                    <a:p>
                      <a:pPr marR="45720" algn="r">
                        <a:lnSpc>
                          <a:spcPts val="1090"/>
                        </a:lnSpc>
                      </a:pPr>
                      <a:r>
                        <a:rPr sz="800" spc="-10" dirty="0">
                          <a:latin typeface="Calibri"/>
                          <a:cs typeface="Calibri"/>
                        </a:rPr>
                        <a:t>20,783</a:t>
                      </a:r>
                      <a:endParaRPr sz="800">
                        <a:latin typeface="Calibri"/>
                        <a:cs typeface="Calibri"/>
                      </a:endParaRPr>
                    </a:p>
                  </a:txBody>
                  <a:tcPr marL="0" marR="0" marT="0" marB="0"/>
                </a:tc>
                <a:extLst>
                  <a:ext uri="{0D108BD9-81ED-4DB2-BD59-A6C34878D82A}">
                    <a16:rowId xmlns:a16="http://schemas.microsoft.com/office/drawing/2014/main" val="10005"/>
                  </a:ext>
                </a:extLst>
              </a:tr>
              <a:tr h="146237">
                <a:tc>
                  <a:txBody>
                    <a:bodyPr/>
                    <a:lstStyle/>
                    <a:p>
                      <a:pPr marL="20320">
                        <a:lnSpc>
                          <a:spcPts val="1090"/>
                        </a:lnSpc>
                      </a:pPr>
                      <a:r>
                        <a:rPr sz="800" dirty="0">
                          <a:latin typeface="Calibri"/>
                          <a:cs typeface="Calibri"/>
                        </a:rPr>
                        <a:t>Darlington</a:t>
                      </a:r>
                      <a:r>
                        <a:rPr sz="800" spc="120" dirty="0">
                          <a:latin typeface="Calibri"/>
                          <a:cs typeface="Calibri"/>
                        </a:rPr>
                        <a:t> </a:t>
                      </a:r>
                      <a:r>
                        <a:rPr sz="800" dirty="0">
                          <a:latin typeface="Calibri"/>
                          <a:cs typeface="Calibri"/>
                        </a:rPr>
                        <a:t>Public</a:t>
                      </a:r>
                      <a:r>
                        <a:rPr sz="800" spc="70" dirty="0">
                          <a:latin typeface="Calibri"/>
                          <a:cs typeface="Calibri"/>
                        </a:rPr>
                        <a:t> </a:t>
                      </a:r>
                      <a:r>
                        <a:rPr sz="800" spc="-10" dirty="0">
                          <a:latin typeface="Calibri"/>
                          <a:cs typeface="Calibri"/>
                        </a:rPr>
                        <a:t>Library</a:t>
                      </a:r>
                      <a:endParaRPr sz="800">
                        <a:latin typeface="Calibri"/>
                        <a:cs typeface="Calibri"/>
                      </a:endParaRPr>
                    </a:p>
                  </a:txBody>
                  <a:tcPr marL="0" marR="0" marT="0" marB="0"/>
                </a:tc>
                <a:tc>
                  <a:txBody>
                    <a:bodyPr/>
                    <a:lstStyle/>
                    <a:p>
                      <a:pPr marR="51435" algn="r">
                        <a:lnSpc>
                          <a:spcPts val="1090"/>
                        </a:lnSpc>
                      </a:pPr>
                      <a:r>
                        <a:rPr sz="800" dirty="0">
                          <a:latin typeface="Calibri"/>
                          <a:cs typeface="Calibri"/>
                        </a:rPr>
                        <a:t>0</a:t>
                      </a:r>
                      <a:endParaRPr sz="800">
                        <a:latin typeface="Calibri"/>
                        <a:cs typeface="Calibri"/>
                      </a:endParaRPr>
                    </a:p>
                  </a:txBody>
                  <a:tcPr marL="0" marR="0" marT="0" marB="0"/>
                </a:tc>
                <a:tc>
                  <a:txBody>
                    <a:bodyPr/>
                    <a:lstStyle/>
                    <a:p>
                      <a:pPr marL="128270" algn="ctr">
                        <a:lnSpc>
                          <a:spcPts val="1090"/>
                        </a:lnSpc>
                      </a:pPr>
                      <a:r>
                        <a:rPr sz="800" dirty="0">
                          <a:latin typeface="Calibri"/>
                          <a:cs typeface="Calibri"/>
                        </a:rPr>
                        <a:t>-</a:t>
                      </a:r>
                      <a:endParaRPr sz="800">
                        <a:latin typeface="Calibri"/>
                        <a:cs typeface="Calibri"/>
                      </a:endParaRPr>
                    </a:p>
                  </a:txBody>
                  <a:tcPr marL="0" marR="0" marT="0" marB="0"/>
                </a:tc>
                <a:tc>
                  <a:txBody>
                    <a:bodyPr/>
                    <a:lstStyle/>
                    <a:p>
                      <a:pPr marR="45085" algn="r">
                        <a:lnSpc>
                          <a:spcPts val="1090"/>
                        </a:lnSpc>
                      </a:pPr>
                      <a:r>
                        <a:rPr sz="800" dirty="0">
                          <a:latin typeface="Calibri"/>
                          <a:cs typeface="Calibri"/>
                        </a:rPr>
                        <a:t>0</a:t>
                      </a:r>
                      <a:endParaRPr sz="800">
                        <a:latin typeface="Calibri"/>
                        <a:cs typeface="Calibri"/>
                      </a:endParaRPr>
                    </a:p>
                  </a:txBody>
                  <a:tcPr marL="0" marR="0" marT="0" marB="0"/>
                </a:tc>
                <a:extLst>
                  <a:ext uri="{0D108BD9-81ED-4DB2-BD59-A6C34878D82A}">
                    <a16:rowId xmlns:a16="http://schemas.microsoft.com/office/drawing/2014/main" val="10006"/>
                  </a:ext>
                </a:extLst>
              </a:tr>
              <a:tr h="146237">
                <a:tc>
                  <a:txBody>
                    <a:bodyPr/>
                    <a:lstStyle/>
                    <a:p>
                      <a:pPr marL="20320">
                        <a:lnSpc>
                          <a:spcPts val="1090"/>
                        </a:lnSpc>
                      </a:pPr>
                      <a:r>
                        <a:rPr sz="800" dirty="0">
                          <a:latin typeface="Calibri"/>
                          <a:cs typeface="Calibri"/>
                        </a:rPr>
                        <a:t>Crawfordsville</a:t>
                      </a:r>
                      <a:r>
                        <a:rPr sz="800" spc="225" dirty="0">
                          <a:latin typeface="Calibri"/>
                          <a:cs typeface="Calibri"/>
                        </a:rPr>
                        <a:t> </a:t>
                      </a:r>
                      <a:r>
                        <a:rPr sz="800" dirty="0">
                          <a:latin typeface="Calibri"/>
                          <a:cs typeface="Calibri"/>
                        </a:rPr>
                        <a:t>Public</a:t>
                      </a:r>
                      <a:r>
                        <a:rPr sz="800" spc="125" dirty="0">
                          <a:latin typeface="Calibri"/>
                          <a:cs typeface="Calibri"/>
                        </a:rPr>
                        <a:t> </a:t>
                      </a:r>
                      <a:r>
                        <a:rPr sz="800" spc="-10" dirty="0">
                          <a:latin typeface="Calibri"/>
                          <a:cs typeface="Calibri"/>
                        </a:rPr>
                        <a:t>Library</a:t>
                      </a:r>
                      <a:endParaRPr sz="800">
                        <a:latin typeface="Calibri"/>
                        <a:cs typeface="Calibri"/>
                      </a:endParaRPr>
                    </a:p>
                  </a:txBody>
                  <a:tcPr marL="0" marR="0" marT="0" marB="0"/>
                </a:tc>
                <a:tc>
                  <a:txBody>
                    <a:bodyPr/>
                    <a:lstStyle/>
                    <a:p>
                      <a:pPr marR="57150" algn="r">
                        <a:lnSpc>
                          <a:spcPts val="1090"/>
                        </a:lnSpc>
                      </a:pPr>
                      <a:r>
                        <a:rPr sz="800" spc="-25" dirty="0">
                          <a:latin typeface="Calibri"/>
                          <a:cs typeface="Calibri"/>
                        </a:rPr>
                        <a:t>176</a:t>
                      </a:r>
                      <a:endParaRPr sz="800">
                        <a:latin typeface="Calibri"/>
                        <a:cs typeface="Calibri"/>
                      </a:endParaRPr>
                    </a:p>
                  </a:txBody>
                  <a:tcPr marL="0" marR="0" marT="0" marB="0"/>
                </a:tc>
                <a:tc>
                  <a:txBody>
                    <a:bodyPr/>
                    <a:lstStyle/>
                    <a:p>
                      <a:pPr marL="128270" algn="ctr">
                        <a:lnSpc>
                          <a:spcPts val="1090"/>
                        </a:lnSpc>
                      </a:pPr>
                      <a:r>
                        <a:rPr sz="800" dirty="0">
                          <a:latin typeface="Calibri"/>
                          <a:cs typeface="Calibri"/>
                        </a:rPr>
                        <a:t>-</a:t>
                      </a:r>
                      <a:endParaRPr sz="800">
                        <a:latin typeface="Calibri"/>
                        <a:cs typeface="Calibri"/>
                      </a:endParaRPr>
                    </a:p>
                  </a:txBody>
                  <a:tcPr marL="0" marR="0" marT="0" marB="0"/>
                </a:tc>
                <a:tc>
                  <a:txBody>
                    <a:bodyPr/>
                    <a:lstStyle/>
                    <a:p>
                      <a:pPr marR="50165" algn="r">
                        <a:lnSpc>
                          <a:spcPts val="1090"/>
                        </a:lnSpc>
                      </a:pPr>
                      <a:r>
                        <a:rPr sz="800" spc="-25" dirty="0">
                          <a:latin typeface="Calibri"/>
                          <a:cs typeface="Calibri"/>
                        </a:rPr>
                        <a:t>176</a:t>
                      </a:r>
                      <a:endParaRPr sz="800">
                        <a:latin typeface="Calibri"/>
                        <a:cs typeface="Calibri"/>
                      </a:endParaRPr>
                    </a:p>
                  </a:txBody>
                  <a:tcPr marL="0" marR="0" marT="0" marB="0"/>
                </a:tc>
                <a:extLst>
                  <a:ext uri="{0D108BD9-81ED-4DB2-BD59-A6C34878D82A}">
                    <a16:rowId xmlns:a16="http://schemas.microsoft.com/office/drawing/2014/main" val="10007"/>
                  </a:ext>
                </a:extLst>
              </a:tr>
              <a:tr h="146237">
                <a:tc>
                  <a:txBody>
                    <a:bodyPr/>
                    <a:lstStyle/>
                    <a:p>
                      <a:pPr marL="20320">
                        <a:lnSpc>
                          <a:spcPts val="1090"/>
                        </a:lnSpc>
                      </a:pPr>
                      <a:r>
                        <a:rPr sz="800" dirty="0">
                          <a:latin typeface="Calibri"/>
                          <a:cs typeface="Calibri"/>
                        </a:rPr>
                        <a:t>North</a:t>
                      </a:r>
                      <a:r>
                        <a:rPr sz="800" spc="50" dirty="0">
                          <a:latin typeface="Calibri"/>
                          <a:cs typeface="Calibri"/>
                        </a:rPr>
                        <a:t> </a:t>
                      </a:r>
                      <a:r>
                        <a:rPr sz="800" dirty="0">
                          <a:latin typeface="Calibri"/>
                          <a:cs typeface="Calibri"/>
                        </a:rPr>
                        <a:t>Montgomery</a:t>
                      </a:r>
                      <a:r>
                        <a:rPr sz="800" spc="65" dirty="0">
                          <a:latin typeface="Calibri"/>
                          <a:cs typeface="Calibri"/>
                        </a:rPr>
                        <a:t> </a:t>
                      </a:r>
                      <a:r>
                        <a:rPr sz="800" spc="-10" dirty="0">
                          <a:latin typeface="Calibri"/>
                          <a:cs typeface="Calibri"/>
                        </a:rPr>
                        <a:t>School</a:t>
                      </a:r>
                      <a:endParaRPr sz="800">
                        <a:latin typeface="Calibri"/>
                        <a:cs typeface="Calibri"/>
                      </a:endParaRPr>
                    </a:p>
                  </a:txBody>
                  <a:tcPr marL="0" marR="0" marT="0" marB="0"/>
                </a:tc>
                <a:tc>
                  <a:txBody>
                    <a:bodyPr/>
                    <a:lstStyle/>
                    <a:p>
                      <a:pPr marR="51435" algn="r">
                        <a:lnSpc>
                          <a:spcPts val="1090"/>
                        </a:lnSpc>
                      </a:pPr>
                      <a:r>
                        <a:rPr sz="800" dirty="0">
                          <a:latin typeface="Calibri"/>
                          <a:cs typeface="Calibri"/>
                        </a:rPr>
                        <a:t>6</a:t>
                      </a:r>
                      <a:endParaRPr sz="800">
                        <a:latin typeface="Calibri"/>
                        <a:cs typeface="Calibri"/>
                      </a:endParaRPr>
                    </a:p>
                  </a:txBody>
                  <a:tcPr marL="0" marR="0" marT="0" marB="0"/>
                </a:tc>
                <a:tc>
                  <a:txBody>
                    <a:bodyPr/>
                    <a:lstStyle/>
                    <a:p>
                      <a:pPr marL="128270" algn="ctr">
                        <a:lnSpc>
                          <a:spcPts val="1090"/>
                        </a:lnSpc>
                      </a:pPr>
                      <a:r>
                        <a:rPr sz="800" dirty="0">
                          <a:latin typeface="Calibri"/>
                          <a:cs typeface="Calibri"/>
                        </a:rPr>
                        <a:t>-</a:t>
                      </a:r>
                      <a:endParaRPr sz="800">
                        <a:latin typeface="Calibri"/>
                        <a:cs typeface="Calibri"/>
                      </a:endParaRPr>
                    </a:p>
                  </a:txBody>
                  <a:tcPr marL="0" marR="0" marT="0" marB="0"/>
                </a:tc>
                <a:tc>
                  <a:txBody>
                    <a:bodyPr/>
                    <a:lstStyle/>
                    <a:p>
                      <a:pPr marR="45085" algn="r">
                        <a:lnSpc>
                          <a:spcPts val="1090"/>
                        </a:lnSpc>
                      </a:pPr>
                      <a:r>
                        <a:rPr sz="800" dirty="0">
                          <a:latin typeface="Calibri"/>
                          <a:cs typeface="Calibri"/>
                        </a:rPr>
                        <a:t>6</a:t>
                      </a:r>
                      <a:endParaRPr sz="800">
                        <a:latin typeface="Calibri"/>
                        <a:cs typeface="Calibri"/>
                      </a:endParaRPr>
                    </a:p>
                  </a:txBody>
                  <a:tcPr marL="0" marR="0" marT="0" marB="0"/>
                </a:tc>
                <a:extLst>
                  <a:ext uri="{0D108BD9-81ED-4DB2-BD59-A6C34878D82A}">
                    <a16:rowId xmlns:a16="http://schemas.microsoft.com/office/drawing/2014/main" val="10008"/>
                  </a:ext>
                </a:extLst>
              </a:tr>
              <a:tr h="186577">
                <a:tc>
                  <a:txBody>
                    <a:bodyPr/>
                    <a:lstStyle/>
                    <a:p>
                      <a:pPr marL="20320">
                        <a:lnSpc>
                          <a:spcPts val="1090"/>
                        </a:lnSpc>
                      </a:pPr>
                      <a:r>
                        <a:rPr sz="800" dirty="0">
                          <a:latin typeface="Calibri"/>
                          <a:cs typeface="Calibri"/>
                        </a:rPr>
                        <a:t>South</a:t>
                      </a:r>
                      <a:r>
                        <a:rPr sz="800" spc="55" dirty="0">
                          <a:latin typeface="Calibri"/>
                          <a:cs typeface="Calibri"/>
                        </a:rPr>
                        <a:t> </a:t>
                      </a:r>
                      <a:r>
                        <a:rPr sz="800" dirty="0">
                          <a:latin typeface="Calibri"/>
                          <a:cs typeface="Calibri"/>
                        </a:rPr>
                        <a:t>Montgomery</a:t>
                      </a:r>
                      <a:r>
                        <a:rPr sz="800" spc="60" dirty="0">
                          <a:latin typeface="Calibri"/>
                          <a:cs typeface="Calibri"/>
                        </a:rPr>
                        <a:t> </a:t>
                      </a:r>
                      <a:r>
                        <a:rPr sz="800" spc="-10" dirty="0">
                          <a:latin typeface="Calibri"/>
                          <a:cs typeface="Calibri"/>
                        </a:rPr>
                        <a:t>School</a:t>
                      </a:r>
                      <a:endParaRPr sz="800">
                        <a:latin typeface="Calibri"/>
                        <a:cs typeface="Calibri"/>
                      </a:endParaRPr>
                    </a:p>
                  </a:txBody>
                  <a:tcPr marL="0" marR="0" marT="0" marB="0"/>
                </a:tc>
                <a:tc>
                  <a:txBody>
                    <a:bodyPr/>
                    <a:lstStyle/>
                    <a:p>
                      <a:pPr marR="51435" algn="r">
                        <a:lnSpc>
                          <a:spcPts val="1090"/>
                        </a:lnSpc>
                        <a:tabLst>
                          <a:tab pos="223520" algn="l"/>
                        </a:tabLst>
                      </a:pPr>
                      <a:r>
                        <a:rPr sz="800" u="sng" dirty="0">
                          <a:uFill>
                            <a:solidFill>
                              <a:srgbClr val="000000"/>
                            </a:solidFill>
                          </a:uFill>
                          <a:latin typeface="Calibri"/>
                          <a:cs typeface="Calibri"/>
                        </a:rPr>
                        <a:t>	</a:t>
                      </a:r>
                      <a:r>
                        <a:rPr sz="800" u="sng" spc="-10" dirty="0">
                          <a:uFill>
                            <a:solidFill>
                              <a:srgbClr val="000000"/>
                            </a:solidFill>
                          </a:uFill>
                          <a:latin typeface="Calibri"/>
                          <a:cs typeface="Calibri"/>
                        </a:rPr>
                        <a:t>1,229</a:t>
                      </a:r>
                      <a:endParaRPr sz="800">
                        <a:latin typeface="Calibri"/>
                        <a:cs typeface="Calibri"/>
                      </a:endParaRPr>
                    </a:p>
                  </a:txBody>
                  <a:tcPr marL="0" marR="0" marT="0" marB="0"/>
                </a:tc>
                <a:tc>
                  <a:txBody>
                    <a:bodyPr/>
                    <a:lstStyle/>
                    <a:p>
                      <a:pPr marR="193675" algn="r">
                        <a:lnSpc>
                          <a:spcPts val="1090"/>
                        </a:lnSpc>
                        <a:tabLst>
                          <a:tab pos="389255" algn="l"/>
                        </a:tabLst>
                      </a:pPr>
                      <a:r>
                        <a:rPr sz="800" u="sng" dirty="0">
                          <a:uFill>
                            <a:solidFill>
                              <a:srgbClr val="000000"/>
                            </a:solidFill>
                          </a:uFill>
                          <a:latin typeface="Calibri"/>
                          <a:cs typeface="Calibri"/>
                        </a:rPr>
                        <a:t>	</a:t>
                      </a:r>
                      <a:r>
                        <a:rPr sz="800" u="sng" spc="-50" dirty="0">
                          <a:uFill>
                            <a:solidFill>
                              <a:srgbClr val="000000"/>
                            </a:solidFill>
                          </a:uFill>
                          <a:latin typeface="Calibri"/>
                          <a:cs typeface="Calibri"/>
                        </a:rPr>
                        <a:t>-</a:t>
                      </a:r>
                      <a:r>
                        <a:rPr sz="800" u="sng" spc="500" dirty="0">
                          <a:uFill>
                            <a:solidFill>
                              <a:srgbClr val="000000"/>
                            </a:solidFill>
                          </a:uFill>
                          <a:latin typeface="Calibri"/>
                          <a:cs typeface="Calibri"/>
                        </a:rPr>
                        <a:t> </a:t>
                      </a:r>
                      <a:endParaRPr sz="800">
                        <a:latin typeface="Calibri"/>
                        <a:cs typeface="Calibri"/>
                      </a:endParaRPr>
                    </a:p>
                  </a:txBody>
                  <a:tcPr marL="0" marR="0" marT="0" marB="0"/>
                </a:tc>
                <a:tc>
                  <a:txBody>
                    <a:bodyPr/>
                    <a:lstStyle/>
                    <a:p>
                      <a:pPr marR="45085" algn="r">
                        <a:lnSpc>
                          <a:spcPts val="1090"/>
                        </a:lnSpc>
                        <a:tabLst>
                          <a:tab pos="281940" algn="l"/>
                        </a:tabLst>
                      </a:pPr>
                      <a:r>
                        <a:rPr sz="800" u="sng" dirty="0">
                          <a:uFill>
                            <a:solidFill>
                              <a:srgbClr val="000000"/>
                            </a:solidFill>
                          </a:uFill>
                          <a:latin typeface="Calibri"/>
                          <a:cs typeface="Calibri"/>
                        </a:rPr>
                        <a:t>	</a:t>
                      </a:r>
                      <a:r>
                        <a:rPr sz="800" u="sng" spc="-10" dirty="0">
                          <a:uFill>
                            <a:solidFill>
                              <a:srgbClr val="000000"/>
                            </a:solidFill>
                          </a:uFill>
                          <a:latin typeface="Calibri"/>
                          <a:cs typeface="Calibri"/>
                        </a:rPr>
                        <a:t>1,229</a:t>
                      </a:r>
                      <a:endParaRPr sz="800" dirty="0">
                        <a:latin typeface="Calibri"/>
                        <a:cs typeface="Calibri"/>
                      </a:endParaRPr>
                    </a:p>
                  </a:txBody>
                  <a:tcPr marL="0" marR="0" marT="0" marB="0"/>
                </a:tc>
                <a:extLst>
                  <a:ext uri="{0D108BD9-81ED-4DB2-BD59-A6C34878D82A}">
                    <a16:rowId xmlns:a16="http://schemas.microsoft.com/office/drawing/2014/main" val="10009"/>
                  </a:ext>
                </a:extLst>
              </a:tr>
            </a:tbl>
          </a:graphicData>
        </a:graphic>
      </p:graphicFrame>
      <p:sp>
        <p:nvSpPr>
          <p:cNvPr id="5" name="object 5"/>
          <p:cNvSpPr txBox="1"/>
          <p:nvPr/>
        </p:nvSpPr>
        <p:spPr>
          <a:xfrm>
            <a:off x="2064690" y="2436659"/>
            <a:ext cx="245409" cy="143656"/>
          </a:xfrm>
          <a:prstGeom prst="rect">
            <a:avLst/>
          </a:prstGeom>
        </p:spPr>
        <p:txBody>
          <a:bodyPr vert="horz" wrap="square" lIns="0" tIns="14568" rIns="0" bIns="0" rtlCol="0">
            <a:spAutoFit/>
          </a:bodyPr>
          <a:lstStyle/>
          <a:p>
            <a:pPr marL="11206">
              <a:spcBef>
                <a:spcPts val="115"/>
              </a:spcBef>
            </a:pPr>
            <a:r>
              <a:rPr sz="838" spc="-9" dirty="0">
                <a:latin typeface="Calibri"/>
                <a:cs typeface="Calibri"/>
              </a:rPr>
              <a:t>Total</a:t>
            </a:r>
            <a:endParaRPr sz="838">
              <a:latin typeface="Calibri"/>
              <a:cs typeface="Calibri"/>
            </a:endParaRPr>
          </a:p>
        </p:txBody>
      </p:sp>
      <p:sp>
        <p:nvSpPr>
          <p:cNvPr id="6" name="object 6"/>
          <p:cNvSpPr txBox="1"/>
          <p:nvPr/>
        </p:nvSpPr>
        <p:spPr>
          <a:xfrm>
            <a:off x="2606399" y="2436659"/>
            <a:ext cx="1051672" cy="143656"/>
          </a:xfrm>
          <a:prstGeom prst="rect">
            <a:avLst/>
          </a:prstGeom>
        </p:spPr>
        <p:txBody>
          <a:bodyPr vert="horz" wrap="square" lIns="0" tIns="14568" rIns="0" bIns="0" rtlCol="0">
            <a:spAutoFit/>
          </a:bodyPr>
          <a:lstStyle/>
          <a:p>
            <a:pPr marL="11206">
              <a:spcBef>
                <a:spcPts val="115"/>
              </a:spcBef>
              <a:tabLst>
                <a:tab pos="208441" algn="l"/>
                <a:tab pos="750274" algn="l"/>
              </a:tabLst>
            </a:pPr>
            <a:r>
              <a:rPr sz="838" spc="-44" dirty="0">
                <a:latin typeface="Calibri"/>
                <a:cs typeface="Calibri"/>
              </a:rPr>
              <a:t>$</a:t>
            </a:r>
            <a:r>
              <a:rPr sz="838" dirty="0">
                <a:latin typeface="Calibri"/>
                <a:cs typeface="Calibri"/>
              </a:rPr>
              <a:t>	2,123</a:t>
            </a:r>
            <a:r>
              <a:rPr sz="838" spc="194" dirty="0">
                <a:latin typeface="Calibri"/>
                <a:cs typeface="Calibri"/>
              </a:rPr>
              <a:t>  </a:t>
            </a:r>
            <a:r>
              <a:rPr sz="838" spc="-44" dirty="0">
                <a:latin typeface="Calibri"/>
                <a:cs typeface="Calibri"/>
              </a:rPr>
              <a:t>$</a:t>
            </a:r>
            <a:r>
              <a:rPr sz="838" dirty="0">
                <a:latin typeface="Calibri"/>
                <a:cs typeface="Calibri"/>
              </a:rPr>
              <a:t>	</a:t>
            </a:r>
            <a:r>
              <a:rPr sz="838" spc="-9" dirty="0">
                <a:latin typeface="Calibri"/>
                <a:cs typeface="Calibri"/>
              </a:rPr>
              <a:t>53,235</a:t>
            </a:r>
            <a:endParaRPr sz="838">
              <a:latin typeface="Calibri"/>
              <a:cs typeface="Calibri"/>
            </a:endParaRPr>
          </a:p>
        </p:txBody>
      </p:sp>
      <p:sp>
        <p:nvSpPr>
          <p:cNvPr id="7" name="object 7"/>
          <p:cNvSpPr txBox="1"/>
          <p:nvPr/>
        </p:nvSpPr>
        <p:spPr>
          <a:xfrm>
            <a:off x="3982312" y="2436659"/>
            <a:ext cx="510428" cy="143656"/>
          </a:xfrm>
          <a:prstGeom prst="rect">
            <a:avLst/>
          </a:prstGeom>
        </p:spPr>
        <p:txBody>
          <a:bodyPr vert="horz" wrap="square" lIns="0" tIns="14568" rIns="0" bIns="0" rtlCol="0">
            <a:spAutoFit/>
          </a:bodyPr>
          <a:lstStyle/>
          <a:p>
            <a:pPr marL="11206">
              <a:spcBef>
                <a:spcPts val="115"/>
              </a:spcBef>
              <a:tabLst>
                <a:tab pos="208441" algn="l"/>
              </a:tabLst>
            </a:pPr>
            <a:r>
              <a:rPr sz="838" spc="-44" dirty="0">
                <a:latin typeface="Calibri"/>
                <a:cs typeface="Calibri"/>
              </a:rPr>
              <a:t>$</a:t>
            </a:r>
            <a:r>
              <a:rPr sz="838" dirty="0">
                <a:latin typeface="Calibri"/>
                <a:cs typeface="Calibri"/>
              </a:rPr>
              <a:t>	</a:t>
            </a:r>
            <a:r>
              <a:rPr sz="838" spc="-9" dirty="0">
                <a:latin typeface="Calibri"/>
                <a:cs typeface="Calibri"/>
              </a:rPr>
              <a:t>55,358</a:t>
            </a:r>
            <a:endParaRPr sz="838">
              <a:latin typeface="Calibri"/>
              <a:cs typeface="Calibri"/>
            </a:endParaRPr>
          </a:p>
        </p:txBody>
      </p:sp>
      <p:graphicFrame>
        <p:nvGraphicFramePr>
          <p:cNvPr id="8" name="object 8"/>
          <p:cNvGraphicFramePr>
            <a:graphicFrameLocks noGrp="1"/>
          </p:cNvGraphicFramePr>
          <p:nvPr/>
        </p:nvGraphicFramePr>
        <p:xfrm>
          <a:off x="5171606" y="1310256"/>
          <a:ext cx="2881032" cy="1048868"/>
        </p:xfrm>
        <a:graphic>
          <a:graphicData uri="http://schemas.openxmlformats.org/drawingml/2006/table">
            <a:tbl>
              <a:tblPr firstRow="1" bandRow="1">
                <a:tableStyleId>{2D5ABB26-0587-4C30-8999-92F81FD0307C}</a:tableStyleId>
              </a:tblPr>
              <a:tblGrid>
                <a:gridCol w="1934135">
                  <a:extLst>
                    <a:ext uri="{9D8B030D-6E8A-4147-A177-3AD203B41FA5}">
                      <a16:colId xmlns:a16="http://schemas.microsoft.com/office/drawing/2014/main" val="20000"/>
                    </a:ext>
                  </a:extLst>
                </a:gridCol>
                <a:gridCol w="453278">
                  <a:extLst>
                    <a:ext uri="{9D8B030D-6E8A-4147-A177-3AD203B41FA5}">
                      <a16:colId xmlns:a16="http://schemas.microsoft.com/office/drawing/2014/main" val="20001"/>
                    </a:ext>
                  </a:extLst>
                </a:gridCol>
                <a:gridCol w="493619">
                  <a:extLst>
                    <a:ext uri="{9D8B030D-6E8A-4147-A177-3AD203B41FA5}">
                      <a16:colId xmlns:a16="http://schemas.microsoft.com/office/drawing/2014/main" val="20002"/>
                    </a:ext>
                  </a:extLst>
                </a:gridCol>
              </a:tblGrid>
              <a:tr h="145676">
                <a:tc>
                  <a:txBody>
                    <a:bodyPr/>
                    <a:lstStyle/>
                    <a:p>
                      <a:pPr>
                        <a:lnSpc>
                          <a:spcPct val="100000"/>
                        </a:lnSpc>
                      </a:pPr>
                      <a:endParaRPr sz="800" dirty="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rowSpan="7">
                  <a:txBody>
                    <a:bodyPr/>
                    <a:lstStyle/>
                    <a:p>
                      <a:pPr>
                        <a:lnSpc>
                          <a:spcPct val="100000"/>
                        </a:lnSpc>
                      </a:pPr>
                      <a:endParaRPr sz="900" dirty="0">
                        <a:latin typeface="Times New Roman"/>
                        <a:cs typeface="Times New Roman"/>
                      </a:endParaRPr>
                    </a:p>
                  </a:txBody>
                  <a:tcPr marL="0" marR="0" marT="0" marB="0">
                    <a:lnB w="9525">
                      <a:solidFill>
                        <a:srgbClr val="D9D9D9"/>
                      </a:solidFill>
                      <a:prstDash val="solid"/>
                    </a:lnB>
                    <a:solidFill>
                      <a:srgbClr val="5B9BD4"/>
                    </a:solidFill>
                  </a:tcPr>
                </a:tc>
                <a:tc>
                  <a:txBody>
                    <a:bodyPr/>
                    <a:lstStyle/>
                    <a:p>
                      <a:pPr>
                        <a:lnSpc>
                          <a:spcPct val="100000"/>
                        </a:lnSpc>
                      </a:pPr>
                      <a:endParaRPr sz="8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0"/>
                  </a:ext>
                </a:extLst>
              </a:tr>
              <a:tr h="152960">
                <a:tc>
                  <a:txBody>
                    <a:bodyPr/>
                    <a:lstStyle/>
                    <a:p>
                      <a:pPr>
                        <a:lnSpc>
                          <a:spcPct val="100000"/>
                        </a:lnSpc>
                      </a:pPr>
                      <a:endParaRPr sz="9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B w="9525">
                      <a:solidFill>
                        <a:srgbClr val="D9D9D9"/>
                      </a:solidFill>
                      <a:prstDash val="solid"/>
                    </a:lnB>
                    <a:solidFill>
                      <a:srgbClr val="5B9BD4"/>
                    </a:solidFill>
                  </a:tcPr>
                </a:tc>
                <a:tc>
                  <a:txBody>
                    <a:bodyPr/>
                    <a:lstStyle/>
                    <a:p>
                      <a:pPr>
                        <a:lnSpc>
                          <a:spcPct val="100000"/>
                        </a:lnSpc>
                      </a:pPr>
                      <a:endParaRPr sz="9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1"/>
                  </a:ext>
                </a:extLst>
              </a:tr>
              <a:tr h="145676">
                <a:tc>
                  <a:txBody>
                    <a:bodyPr/>
                    <a:lstStyle/>
                    <a:p>
                      <a:pPr>
                        <a:lnSpc>
                          <a:spcPct val="100000"/>
                        </a:lnSpc>
                      </a:pPr>
                      <a:endParaRPr sz="8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B w="9525">
                      <a:solidFill>
                        <a:srgbClr val="D9D9D9"/>
                      </a:solidFill>
                      <a:prstDash val="solid"/>
                    </a:lnB>
                    <a:solidFill>
                      <a:srgbClr val="5B9BD4"/>
                    </a:solidFill>
                  </a:tcPr>
                </a:tc>
                <a:tc>
                  <a:txBody>
                    <a:bodyPr/>
                    <a:lstStyle/>
                    <a:p>
                      <a:pPr>
                        <a:lnSpc>
                          <a:spcPct val="100000"/>
                        </a:lnSpc>
                      </a:pPr>
                      <a:endParaRPr sz="8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2"/>
                  </a:ext>
                </a:extLst>
              </a:tr>
              <a:tr h="152960">
                <a:tc>
                  <a:txBody>
                    <a:bodyPr/>
                    <a:lstStyle/>
                    <a:p>
                      <a:pPr>
                        <a:lnSpc>
                          <a:spcPct val="100000"/>
                        </a:lnSpc>
                      </a:pPr>
                      <a:endParaRPr sz="9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B w="9525">
                      <a:solidFill>
                        <a:srgbClr val="D9D9D9"/>
                      </a:solidFill>
                      <a:prstDash val="solid"/>
                    </a:lnB>
                    <a:solidFill>
                      <a:srgbClr val="5B9BD4"/>
                    </a:solidFill>
                  </a:tcPr>
                </a:tc>
                <a:tc>
                  <a:txBody>
                    <a:bodyPr/>
                    <a:lstStyle/>
                    <a:p>
                      <a:pPr>
                        <a:lnSpc>
                          <a:spcPct val="100000"/>
                        </a:lnSpc>
                      </a:pPr>
                      <a:endParaRPr sz="9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3"/>
                  </a:ext>
                </a:extLst>
              </a:tr>
              <a:tr h="145676">
                <a:tc>
                  <a:txBody>
                    <a:bodyPr/>
                    <a:lstStyle/>
                    <a:p>
                      <a:pPr>
                        <a:lnSpc>
                          <a:spcPct val="100000"/>
                        </a:lnSpc>
                      </a:pPr>
                      <a:endParaRPr sz="8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B w="9525">
                      <a:solidFill>
                        <a:srgbClr val="D9D9D9"/>
                      </a:solidFill>
                      <a:prstDash val="solid"/>
                    </a:lnB>
                    <a:solidFill>
                      <a:srgbClr val="5B9BD4"/>
                    </a:solidFill>
                  </a:tcPr>
                </a:tc>
                <a:tc>
                  <a:txBody>
                    <a:bodyPr/>
                    <a:lstStyle/>
                    <a:p>
                      <a:pPr>
                        <a:lnSpc>
                          <a:spcPct val="100000"/>
                        </a:lnSpc>
                      </a:pPr>
                      <a:endParaRPr sz="8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4"/>
                  </a:ext>
                </a:extLst>
              </a:tr>
              <a:tr h="152960">
                <a:tc>
                  <a:txBody>
                    <a:bodyPr/>
                    <a:lstStyle/>
                    <a:p>
                      <a:pPr>
                        <a:lnSpc>
                          <a:spcPct val="100000"/>
                        </a:lnSpc>
                      </a:pPr>
                      <a:endParaRPr sz="9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B w="9525">
                      <a:solidFill>
                        <a:srgbClr val="D9D9D9"/>
                      </a:solidFill>
                      <a:prstDash val="solid"/>
                    </a:lnB>
                    <a:solidFill>
                      <a:srgbClr val="5B9BD4"/>
                    </a:solidFill>
                  </a:tcPr>
                </a:tc>
                <a:tc>
                  <a:txBody>
                    <a:bodyPr/>
                    <a:lstStyle/>
                    <a:p>
                      <a:pPr>
                        <a:lnSpc>
                          <a:spcPct val="100000"/>
                        </a:lnSpc>
                      </a:pPr>
                      <a:endParaRPr sz="9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5"/>
                  </a:ext>
                </a:extLst>
              </a:tr>
              <a:tr h="152960">
                <a:tc>
                  <a:txBody>
                    <a:bodyPr/>
                    <a:lstStyle/>
                    <a:p>
                      <a:pPr>
                        <a:lnSpc>
                          <a:spcPct val="100000"/>
                        </a:lnSpc>
                      </a:pPr>
                      <a:endParaRPr sz="900">
                        <a:latin typeface="Times New Roman"/>
                        <a:cs typeface="Times New Roman"/>
                      </a:endParaRPr>
                    </a:p>
                  </a:txBody>
                  <a:tcPr marL="0" marR="0" marT="0" marB="0">
                    <a:lnT w="9525">
                      <a:solidFill>
                        <a:srgbClr val="D9D9D9"/>
                      </a:solidFill>
                      <a:prstDash val="solid"/>
                    </a:lnT>
                    <a:lnB w="9525">
                      <a:solidFill>
                        <a:srgbClr val="5B9BD4"/>
                      </a:solidFill>
                      <a:prstDash val="solid"/>
                    </a:lnB>
                  </a:tcPr>
                </a:tc>
                <a:tc vMerge="1">
                  <a:txBody>
                    <a:bodyPr/>
                    <a:lstStyle/>
                    <a:p>
                      <a:endParaRPr/>
                    </a:p>
                  </a:txBody>
                  <a:tcPr marL="0" marR="0" marT="0" marB="0">
                    <a:lnB w="9525">
                      <a:solidFill>
                        <a:srgbClr val="D9D9D9"/>
                      </a:solidFill>
                      <a:prstDash val="solid"/>
                    </a:lnB>
                    <a:solidFill>
                      <a:srgbClr val="5B9BD4"/>
                    </a:solidFill>
                  </a:tcPr>
                </a:tc>
                <a:tc>
                  <a:txBody>
                    <a:bodyPr/>
                    <a:lstStyle/>
                    <a:p>
                      <a:pPr>
                        <a:lnSpc>
                          <a:spcPct val="100000"/>
                        </a:lnSpc>
                      </a:pPr>
                      <a:endParaRPr sz="900" dirty="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6"/>
                  </a:ext>
                </a:extLst>
              </a:tr>
            </a:tbl>
          </a:graphicData>
        </a:graphic>
      </p:graphicFrame>
      <p:sp>
        <p:nvSpPr>
          <p:cNvPr id="9" name="object 9"/>
          <p:cNvSpPr/>
          <p:nvPr/>
        </p:nvSpPr>
        <p:spPr>
          <a:xfrm>
            <a:off x="5171605" y="1160695"/>
            <a:ext cx="2881592" cy="0"/>
          </a:xfrm>
          <a:custGeom>
            <a:avLst/>
            <a:gdLst/>
            <a:ahLst/>
            <a:cxnLst/>
            <a:rect l="l" t="t" r="r" b="b"/>
            <a:pathLst>
              <a:path w="3265804">
                <a:moveTo>
                  <a:pt x="0" y="0"/>
                </a:moveTo>
                <a:lnTo>
                  <a:pt x="3265260" y="0"/>
                </a:lnTo>
              </a:path>
            </a:pathLst>
          </a:custGeom>
          <a:ln w="8268">
            <a:solidFill>
              <a:srgbClr val="D9D9D9"/>
            </a:solidFill>
          </a:ln>
        </p:spPr>
        <p:txBody>
          <a:bodyPr wrap="square" lIns="0" tIns="0" rIns="0" bIns="0" rtlCol="0"/>
          <a:lstStyle/>
          <a:p>
            <a:endParaRPr sz="1588"/>
          </a:p>
        </p:txBody>
      </p:sp>
      <p:sp>
        <p:nvSpPr>
          <p:cNvPr id="10" name="object 10"/>
          <p:cNvSpPr txBox="1"/>
          <p:nvPr/>
        </p:nvSpPr>
        <p:spPr>
          <a:xfrm>
            <a:off x="4667972" y="1039372"/>
            <a:ext cx="419100" cy="1387888"/>
          </a:xfrm>
          <a:prstGeom prst="rect">
            <a:avLst/>
          </a:prstGeom>
        </p:spPr>
        <p:txBody>
          <a:bodyPr vert="horz" wrap="square" lIns="0" tIns="59951" rIns="0" bIns="0" rtlCol="0">
            <a:spAutoFit/>
          </a:bodyPr>
          <a:lstStyle/>
          <a:p>
            <a:pPr marR="5043" algn="r">
              <a:spcBef>
                <a:spcPts val="472"/>
              </a:spcBef>
            </a:pPr>
            <a:r>
              <a:rPr sz="662" spc="-9" dirty="0">
                <a:latin typeface="Calibri"/>
                <a:cs typeface="Calibri"/>
              </a:rPr>
              <a:t>$1,600,000</a:t>
            </a:r>
            <a:endParaRPr sz="662" dirty="0">
              <a:latin typeface="Calibri"/>
              <a:cs typeface="Calibri"/>
            </a:endParaRPr>
          </a:p>
          <a:p>
            <a:pPr marR="5043" algn="r">
              <a:spcBef>
                <a:spcPts val="393"/>
              </a:spcBef>
            </a:pPr>
            <a:r>
              <a:rPr sz="662" spc="-9" dirty="0">
                <a:latin typeface="Calibri"/>
                <a:cs typeface="Calibri"/>
              </a:rPr>
              <a:t>$1,400,000</a:t>
            </a:r>
            <a:endParaRPr sz="662" dirty="0">
              <a:latin typeface="Calibri"/>
              <a:cs typeface="Calibri"/>
            </a:endParaRPr>
          </a:p>
          <a:p>
            <a:pPr marR="5043" algn="r">
              <a:spcBef>
                <a:spcPts val="397"/>
              </a:spcBef>
            </a:pPr>
            <a:r>
              <a:rPr sz="662" spc="-9" dirty="0">
                <a:latin typeface="Calibri"/>
                <a:cs typeface="Calibri"/>
              </a:rPr>
              <a:t>$1,200,000</a:t>
            </a:r>
            <a:endParaRPr sz="662" dirty="0">
              <a:latin typeface="Calibri"/>
              <a:cs typeface="Calibri"/>
            </a:endParaRPr>
          </a:p>
          <a:p>
            <a:pPr marR="5043" algn="r">
              <a:spcBef>
                <a:spcPts val="393"/>
              </a:spcBef>
            </a:pPr>
            <a:r>
              <a:rPr sz="662" spc="-9" dirty="0">
                <a:latin typeface="Calibri"/>
                <a:cs typeface="Calibri"/>
              </a:rPr>
              <a:t>$1,000,000</a:t>
            </a:r>
            <a:endParaRPr sz="662" dirty="0">
              <a:latin typeface="Calibri"/>
              <a:cs typeface="Calibri"/>
            </a:endParaRPr>
          </a:p>
          <a:p>
            <a:pPr marR="4483" algn="r">
              <a:spcBef>
                <a:spcPts val="393"/>
              </a:spcBef>
            </a:pPr>
            <a:r>
              <a:rPr lang="en-US" sz="662" spc="-9" dirty="0">
                <a:latin typeface="Calibri"/>
                <a:cs typeface="Calibri"/>
              </a:rPr>
              <a:t>$</a:t>
            </a:r>
            <a:r>
              <a:rPr sz="662" spc="-9" dirty="0">
                <a:latin typeface="Calibri"/>
                <a:cs typeface="Calibri"/>
              </a:rPr>
              <a:t>800,000</a:t>
            </a:r>
            <a:endParaRPr sz="662" dirty="0">
              <a:latin typeface="Calibri"/>
              <a:cs typeface="Calibri"/>
            </a:endParaRPr>
          </a:p>
          <a:p>
            <a:pPr marR="4483" algn="r">
              <a:spcBef>
                <a:spcPts val="393"/>
              </a:spcBef>
            </a:pPr>
            <a:r>
              <a:rPr sz="662" spc="-9" dirty="0">
                <a:latin typeface="Calibri"/>
                <a:cs typeface="Calibri"/>
              </a:rPr>
              <a:t>$600,000</a:t>
            </a:r>
            <a:endParaRPr sz="662" dirty="0">
              <a:latin typeface="Calibri"/>
              <a:cs typeface="Calibri"/>
            </a:endParaRPr>
          </a:p>
          <a:p>
            <a:pPr marR="4483" algn="r">
              <a:spcBef>
                <a:spcPts val="393"/>
              </a:spcBef>
            </a:pPr>
            <a:r>
              <a:rPr sz="662" spc="-9" dirty="0">
                <a:latin typeface="Calibri"/>
                <a:cs typeface="Calibri"/>
              </a:rPr>
              <a:t>$400,000</a:t>
            </a:r>
            <a:endParaRPr sz="662" dirty="0">
              <a:latin typeface="Calibri"/>
              <a:cs typeface="Calibri"/>
            </a:endParaRPr>
          </a:p>
          <a:p>
            <a:pPr marR="4483" algn="r">
              <a:spcBef>
                <a:spcPts val="393"/>
              </a:spcBef>
            </a:pPr>
            <a:r>
              <a:rPr sz="662" spc="-9" dirty="0">
                <a:latin typeface="Calibri"/>
                <a:cs typeface="Calibri"/>
              </a:rPr>
              <a:t>$200,000</a:t>
            </a:r>
            <a:endParaRPr sz="662" dirty="0">
              <a:latin typeface="Calibri"/>
              <a:cs typeface="Calibri"/>
            </a:endParaRPr>
          </a:p>
          <a:p>
            <a:pPr marR="40904" algn="r">
              <a:spcBef>
                <a:spcPts val="393"/>
              </a:spcBef>
            </a:pPr>
            <a:r>
              <a:rPr sz="662" spc="-22" dirty="0">
                <a:latin typeface="Calibri"/>
                <a:cs typeface="Calibri"/>
              </a:rPr>
              <a:t>$-</a:t>
            </a:r>
            <a:endParaRPr sz="662" dirty="0">
              <a:latin typeface="Calibri"/>
              <a:cs typeface="Calibri"/>
            </a:endParaRPr>
          </a:p>
        </p:txBody>
      </p:sp>
      <p:sp>
        <p:nvSpPr>
          <p:cNvPr id="11" name="object 11"/>
          <p:cNvSpPr txBox="1"/>
          <p:nvPr/>
        </p:nvSpPr>
        <p:spPr>
          <a:xfrm>
            <a:off x="5552251" y="2404803"/>
            <a:ext cx="691963" cy="117163"/>
          </a:xfrm>
          <a:prstGeom prst="rect">
            <a:avLst/>
          </a:prstGeom>
        </p:spPr>
        <p:txBody>
          <a:bodyPr vert="horz" wrap="square" lIns="0" tIns="15128" rIns="0" bIns="0" rtlCol="0">
            <a:spAutoFit/>
          </a:bodyPr>
          <a:lstStyle/>
          <a:p>
            <a:pPr marL="11206">
              <a:spcBef>
                <a:spcPts val="119"/>
              </a:spcBef>
            </a:pPr>
            <a:r>
              <a:rPr sz="662" dirty="0">
                <a:latin typeface="Calibri"/>
                <a:cs typeface="Calibri"/>
              </a:rPr>
              <a:t>Taxing</a:t>
            </a:r>
            <a:r>
              <a:rPr sz="662" spc="40" dirty="0">
                <a:latin typeface="Calibri"/>
                <a:cs typeface="Calibri"/>
              </a:rPr>
              <a:t> </a:t>
            </a:r>
            <a:r>
              <a:rPr sz="662" dirty="0">
                <a:latin typeface="Calibri"/>
                <a:cs typeface="Calibri"/>
              </a:rPr>
              <a:t>Unit</a:t>
            </a:r>
            <a:r>
              <a:rPr sz="662" spc="93" dirty="0">
                <a:latin typeface="Calibri"/>
                <a:cs typeface="Calibri"/>
              </a:rPr>
              <a:t> </a:t>
            </a:r>
            <a:r>
              <a:rPr sz="662" spc="-9" dirty="0">
                <a:latin typeface="Calibri"/>
                <a:cs typeface="Calibri"/>
              </a:rPr>
              <a:t>Impact</a:t>
            </a:r>
            <a:endParaRPr sz="662" dirty="0">
              <a:latin typeface="Calibri"/>
              <a:cs typeface="Calibri"/>
            </a:endParaRPr>
          </a:p>
        </p:txBody>
      </p:sp>
      <p:sp>
        <p:nvSpPr>
          <p:cNvPr id="12" name="object 12"/>
          <p:cNvSpPr txBox="1"/>
          <p:nvPr/>
        </p:nvSpPr>
        <p:spPr>
          <a:xfrm>
            <a:off x="7109319" y="2404803"/>
            <a:ext cx="461122" cy="117163"/>
          </a:xfrm>
          <a:prstGeom prst="rect">
            <a:avLst/>
          </a:prstGeom>
        </p:spPr>
        <p:txBody>
          <a:bodyPr vert="horz" wrap="square" lIns="0" tIns="15128" rIns="0" bIns="0" rtlCol="0">
            <a:spAutoFit/>
          </a:bodyPr>
          <a:lstStyle/>
          <a:p>
            <a:pPr marL="11206">
              <a:spcBef>
                <a:spcPts val="119"/>
              </a:spcBef>
            </a:pPr>
            <a:r>
              <a:rPr sz="662" dirty="0">
                <a:latin typeface="Calibri"/>
                <a:cs typeface="Calibri"/>
              </a:rPr>
              <a:t>TIF</a:t>
            </a:r>
            <a:r>
              <a:rPr sz="662" spc="18" dirty="0">
                <a:latin typeface="Calibri"/>
                <a:cs typeface="Calibri"/>
              </a:rPr>
              <a:t> </a:t>
            </a:r>
            <a:r>
              <a:rPr sz="662" spc="-9" dirty="0">
                <a:latin typeface="Calibri"/>
                <a:cs typeface="Calibri"/>
              </a:rPr>
              <a:t>Revenue</a:t>
            </a:r>
            <a:endParaRPr sz="662" dirty="0">
              <a:latin typeface="Calibri"/>
              <a:cs typeface="Calibri"/>
            </a:endParaRPr>
          </a:p>
        </p:txBody>
      </p:sp>
      <p:sp>
        <p:nvSpPr>
          <p:cNvPr id="13" name="object 13"/>
          <p:cNvSpPr txBox="1"/>
          <p:nvPr/>
        </p:nvSpPr>
        <p:spPr>
          <a:xfrm>
            <a:off x="5116956" y="854028"/>
            <a:ext cx="1816848" cy="179910"/>
          </a:xfrm>
          <a:prstGeom prst="rect">
            <a:avLst/>
          </a:prstGeom>
        </p:spPr>
        <p:txBody>
          <a:bodyPr vert="horz" wrap="square" lIns="0" tIns="10085" rIns="0" bIns="0" rtlCol="0">
            <a:spAutoFit/>
          </a:bodyPr>
          <a:lstStyle/>
          <a:p>
            <a:pPr marL="11206">
              <a:spcBef>
                <a:spcPts val="79"/>
              </a:spcBef>
            </a:pPr>
            <a:r>
              <a:rPr sz="1103" b="1" spc="-9" dirty="0">
                <a:latin typeface="Calibri"/>
                <a:cs typeface="Calibri"/>
              </a:rPr>
              <a:t>Impact</a:t>
            </a:r>
            <a:r>
              <a:rPr sz="1103" b="1" spc="-66" dirty="0">
                <a:latin typeface="Calibri"/>
                <a:cs typeface="Calibri"/>
              </a:rPr>
              <a:t> </a:t>
            </a:r>
            <a:r>
              <a:rPr sz="1103" b="1" dirty="0">
                <a:latin typeface="Calibri"/>
                <a:cs typeface="Calibri"/>
              </a:rPr>
              <a:t>vs.</a:t>
            </a:r>
            <a:r>
              <a:rPr sz="1103" b="1" spc="-26" dirty="0">
                <a:latin typeface="Calibri"/>
                <a:cs typeface="Calibri"/>
              </a:rPr>
              <a:t> </a:t>
            </a:r>
            <a:r>
              <a:rPr sz="1103" b="1" spc="-9" dirty="0">
                <a:latin typeface="Calibri"/>
                <a:cs typeface="Calibri"/>
              </a:rPr>
              <a:t>Revenue</a:t>
            </a:r>
            <a:endParaRPr sz="1103" b="1" dirty="0">
              <a:latin typeface="Calibri"/>
              <a:cs typeface="Calibri"/>
            </a:endParaRPr>
          </a:p>
        </p:txBody>
      </p:sp>
      <p:sp>
        <p:nvSpPr>
          <p:cNvPr id="14" name="object 14"/>
          <p:cNvSpPr/>
          <p:nvPr/>
        </p:nvSpPr>
        <p:spPr>
          <a:xfrm>
            <a:off x="4593921" y="814118"/>
            <a:ext cx="3561229" cy="1776693"/>
          </a:xfrm>
          <a:custGeom>
            <a:avLst/>
            <a:gdLst/>
            <a:ahLst/>
            <a:cxnLst/>
            <a:rect l="l" t="t" r="r" b="b"/>
            <a:pathLst>
              <a:path w="4036059" h="2013585">
                <a:moveTo>
                  <a:pt x="0" y="2013365"/>
                </a:moveTo>
                <a:lnTo>
                  <a:pt x="4035995" y="2013366"/>
                </a:lnTo>
                <a:lnTo>
                  <a:pt x="4035995" y="0"/>
                </a:lnTo>
              </a:path>
              <a:path w="4036059" h="2013585">
                <a:moveTo>
                  <a:pt x="0" y="0"/>
                </a:moveTo>
                <a:lnTo>
                  <a:pt x="0" y="2013365"/>
                </a:lnTo>
              </a:path>
            </a:pathLst>
          </a:custGeom>
          <a:ln w="8277">
            <a:solidFill>
              <a:srgbClr val="D9D9D9"/>
            </a:solidFill>
          </a:ln>
        </p:spPr>
        <p:txBody>
          <a:bodyPr wrap="square" lIns="0" tIns="0" rIns="0" bIns="0" rtlCol="0"/>
          <a:lstStyle/>
          <a:p>
            <a:endParaRPr sz="1588"/>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rotWithShape="1">
          <a:gsLst>
            <a:gs pos="15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 name="object 3"/>
          <p:cNvGrpSpPr/>
          <p:nvPr/>
        </p:nvGrpSpPr>
        <p:grpSpPr>
          <a:xfrm>
            <a:off x="3168433" y="5477040"/>
            <a:ext cx="33057" cy="32497"/>
            <a:chOff x="3438490" y="6207312"/>
            <a:chExt cx="37465" cy="36830"/>
          </a:xfrm>
        </p:grpSpPr>
        <p:sp>
          <p:nvSpPr>
            <p:cNvPr id="4" name="object 4"/>
            <p:cNvSpPr/>
            <p:nvPr/>
          </p:nvSpPr>
          <p:spPr>
            <a:xfrm>
              <a:off x="3441558" y="6210379"/>
              <a:ext cx="31115" cy="0"/>
            </a:xfrm>
            <a:custGeom>
              <a:avLst/>
              <a:gdLst/>
              <a:ahLst/>
              <a:cxnLst/>
              <a:rect l="l" t="t" r="r" b="b"/>
              <a:pathLst>
                <a:path w="31114">
                  <a:moveTo>
                    <a:pt x="0" y="0"/>
                  </a:moveTo>
                  <a:lnTo>
                    <a:pt x="30674" y="0"/>
                  </a:lnTo>
                </a:path>
              </a:pathLst>
            </a:custGeom>
            <a:ln w="6133">
              <a:solidFill>
                <a:srgbClr val="008000"/>
              </a:solidFill>
            </a:ln>
          </p:spPr>
          <p:txBody>
            <a:bodyPr wrap="square" lIns="0" tIns="0" rIns="0" bIns="0" rtlCol="0"/>
            <a:lstStyle/>
            <a:p>
              <a:endParaRPr sz="1588"/>
            </a:p>
          </p:txBody>
        </p:sp>
        <p:sp>
          <p:nvSpPr>
            <p:cNvPr id="5" name="object 5"/>
            <p:cNvSpPr/>
            <p:nvPr/>
          </p:nvSpPr>
          <p:spPr>
            <a:xfrm>
              <a:off x="3438531" y="6207312"/>
              <a:ext cx="36830" cy="6350"/>
            </a:xfrm>
            <a:custGeom>
              <a:avLst/>
              <a:gdLst/>
              <a:ahLst/>
              <a:cxnLst/>
              <a:rect l="l" t="t" r="r" b="b"/>
              <a:pathLst>
                <a:path w="36829" h="6350">
                  <a:moveTo>
                    <a:pt x="36809" y="0"/>
                  </a:moveTo>
                  <a:lnTo>
                    <a:pt x="0" y="0"/>
                  </a:lnTo>
                  <a:lnTo>
                    <a:pt x="0" y="6133"/>
                  </a:lnTo>
                  <a:lnTo>
                    <a:pt x="36809" y="6133"/>
                  </a:lnTo>
                  <a:lnTo>
                    <a:pt x="36809" y="0"/>
                  </a:lnTo>
                  <a:close/>
                </a:path>
              </a:pathLst>
            </a:custGeom>
            <a:solidFill>
              <a:srgbClr val="008000"/>
            </a:solidFill>
          </p:spPr>
          <p:txBody>
            <a:bodyPr wrap="square" lIns="0" tIns="0" rIns="0" bIns="0" rtlCol="0"/>
            <a:lstStyle/>
            <a:p>
              <a:endParaRPr sz="1588"/>
            </a:p>
          </p:txBody>
        </p:sp>
        <p:sp>
          <p:nvSpPr>
            <p:cNvPr id="6" name="object 6"/>
            <p:cNvSpPr/>
            <p:nvPr/>
          </p:nvSpPr>
          <p:spPr>
            <a:xfrm>
              <a:off x="3441558" y="6216512"/>
              <a:ext cx="24765" cy="0"/>
            </a:xfrm>
            <a:custGeom>
              <a:avLst/>
              <a:gdLst/>
              <a:ahLst/>
              <a:cxnLst/>
              <a:rect l="l" t="t" r="r" b="b"/>
              <a:pathLst>
                <a:path w="24764">
                  <a:moveTo>
                    <a:pt x="0" y="0"/>
                  </a:moveTo>
                  <a:lnTo>
                    <a:pt x="24539" y="0"/>
                  </a:lnTo>
                </a:path>
              </a:pathLst>
            </a:custGeom>
            <a:ln w="6133">
              <a:solidFill>
                <a:srgbClr val="008000"/>
              </a:solidFill>
            </a:ln>
          </p:spPr>
          <p:txBody>
            <a:bodyPr wrap="square" lIns="0" tIns="0" rIns="0" bIns="0" rtlCol="0"/>
            <a:lstStyle/>
            <a:p>
              <a:endParaRPr sz="1588"/>
            </a:p>
          </p:txBody>
        </p:sp>
        <p:sp>
          <p:nvSpPr>
            <p:cNvPr id="7" name="object 7"/>
            <p:cNvSpPr/>
            <p:nvPr/>
          </p:nvSpPr>
          <p:spPr>
            <a:xfrm>
              <a:off x="3438531" y="6213446"/>
              <a:ext cx="31115" cy="6350"/>
            </a:xfrm>
            <a:custGeom>
              <a:avLst/>
              <a:gdLst/>
              <a:ahLst/>
              <a:cxnLst/>
              <a:rect l="l" t="t" r="r" b="b"/>
              <a:pathLst>
                <a:path w="31114" h="6350">
                  <a:moveTo>
                    <a:pt x="30674" y="0"/>
                  </a:moveTo>
                  <a:lnTo>
                    <a:pt x="0" y="0"/>
                  </a:lnTo>
                  <a:lnTo>
                    <a:pt x="0" y="6133"/>
                  </a:lnTo>
                  <a:lnTo>
                    <a:pt x="30674" y="6133"/>
                  </a:lnTo>
                  <a:lnTo>
                    <a:pt x="30674" y="0"/>
                  </a:lnTo>
                  <a:close/>
                </a:path>
              </a:pathLst>
            </a:custGeom>
            <a:solidFill>
              <a:srgbClr val="008000"/>
            </a:solidFill>
          </p:spPr>
          <p:txBody>
            <a:bodyPr wrap="square" lIns="0" tIns="0" rIns="0" bIns="0" rtlCol="0"/>
            <a:lstStyle/>
            <a:p>
              <a:endParaRPr sz="1588"/>
            </a:p>
          </p:txBody>
        </p:sp>
        <p:sp>
          <p:nvSpPr>
            <p:cNvPr id="8" name="object 8"/>
            <p:cNvSpPr/>
            <p:nvPr/>
          </p:nvSpPr>
          <p:spPr>
            <a:xfrm>
              <a:off x="3441558" y="6222646"/>
              <a:ext cx="18415" cy="0"/>
            </a:xfrm>
            <a:custGeom>
              <a:avLst/>
              <a:gdLst/>
              <a:ahLst/>
              <a:cxnLst/>
              <a:rect l="l" t="t" r="r" b="b"/>
              <a:pathLst>
                <a:path w="18414">
                  <a:moveTo>
                    <a:pt x="0" y="0"/>
                  </a:moveTo>
                  <a:lnTo>
                    <a:pt x="18404" y="0"/>
                  </a:lnTo>
                </a:path>
              </a:pathLst>
            </a:custGeom>
            <a:ln w="6133">
              <a:solidFill>
                <a:srgbClr val="008000"/>
              </a:solidFill>
            </a:ln>
          </p:spPr>
          <p:txBody>
            <a:bodyPr wrap="square" lIns="0" tIns="0" rIns="0" bIns="0" rtlCol="0"/>
            <a:lstStyle/>
            <a:p>
              <a:endParaRPr sz="1588"/>
            </a:p>
          </p:txBody>
        </p:sp>
        <p:sp>
          <p:nvSpPr>
            <p:cNvPr id="9" name="object 9"/>
            <p:cNvSpPr/>
            <p:nvPr/>
          </p:nvSpPr>
          <p:spPr>
            <a:xfrm>
              <a:off x="3438531" y="6219579"/>
              <a:ext cx="24765" cy="6350"/>
            </a:xfrm>
            <a:custGeom>
              <a:avLst/>
              <a:gdLst/>
              <a:ahLst/>
              <a:cxnLst/>
              <a:rect l="l" t="t" r="r" b="b"/>
              <a:pathLst>
                <a:path w="24764" h="6350">
                  <a:moveTo>
                    <a:pt x="24539" y="0"/>
                  </a:moveTo>
                  <a:lnTo>
                    <a:pt x="0" y="0"/>
                  </a:lnTo>
                  <a:lnTo>
                    <a:pt x="0" y="6133"/>
                  </a:lnTo>
                  <a:lnTo>
                    <a:pt x="24539" y="6133"/>
                  </a:lnTo>
                  <a:lnTo>
                    <a:pt x="24539" y="0"/>
                  </a:lnTo>
                  <a:close/>
                </a:path>
              </a:pathLst>
            </a:custGeom>
            <a:solidFill>
              <a:srgbClr val="008000"/>
            </a:solidFill>
          </p:spPr>
          <p:txBody>
            <a:bodyPr wrap="square" lIns="0" tIns="0" rIns="0" bIns="0" rtlCol="0"/>
            <a:lstStyle/>
            <a:p>
              <a:endParaRPr sz="1588"/>
            </a:p>
          </p:txBody>
        </p:sp>
        <p:sp>
          <p:nvSpPr>
            <p:cNvPr id="10" name="object 10"/>
            <p:cNvSpPr/>
            <p:nvPr/>
          </p:nvSpPr>
          <p:spPr>
            <a:xfrm>
              <a:off x="3441558" y="6228780"/>
              <a:ext cx="12700" cy="0"/>
            </a:xfrm>
            <a:custGeom>
              <a:avLst/>
              <a:gdLst/>
              <a:ahLst/>
              <a:cxnLst/>
              <a:rect l="l" t="t" r="r" b="b"/>
              <a:pathLst>
                <a:path w="12700">
                  <a:moveTo>
                    <a:pt x="0" y="0"/>
                  </a:moveTo>
                  <a:lnTo>
                    <a:pt x="12269" y="0"/>
                  </a:lnTo>
                </a:path>
              </a:pathLst>
            </a:custGeom>
            <a:ln w="6133">
              <a:solidFill>
                <a:srgbClr val="008000"/>
              </a:solidFill>
            </a:ln>
          </p:spPr>
          <p:txBody>
            <a:bodyPr wrap="square" lIns="0" tIns="0" rIns="0" bIns="0" rtlCol="0"/>
            <a:lstStyle/>
            <a:p>
              <a:endParaRPr sz="1588"/>
            </a:p>
          </p:txBody>
        </p:sp>
        <p:sp>
          <p:nvSpPr>
            <p:cNvPr id="11" name="object 11"/>
            <p:cNvSpPr/>
            <p:nvPr/>
          </p:nvSpPr>
          <p:spPr>
            <a:xfrm>
              <a:off x="3438531" y="6225713"/>
              <a:ext cx="18415" cy="6350"/>
            </a:xfrm>
            <a:custGeom>
              <a:avLst/>
              <a:gdLst/>
              <a:ahLst/>
              <a:cxnLst/>
              <a:rect l="l" t="t" r="r" b="b"/>
              <a:pathLst>
                <a:path w="18414" h="6350">
                  <a:moveTo>
                    <a:pt x="18404" y="0"/>
                  </a:moveTo>
                  <a:lnTo>
                    <a:pt x="0" y="0"/>
                  </a:lnTo>
                  <a:lnTo>
                    <a:pt x="0" y="6133"/>
                  </a:lnTo>
                  <a:lnTo>
                    <a:pt x="18404" y="6133"/>
                  </a:lnTo>
                  <a:lnTo>
                    <a:pt x="18404" y="0"/>
                  </a:lnTo>
                  <a:close/>
                </a:path>
              </a:pathLst>
            </a:custGeom>
            <a:solidFill>
              <a:srgbClr val="008000"/>
            </a:solidFill>
          </p:spPr>
          <p:txBody>
            <a:bodyPr wrap="square" lIns="0" tIns="0" rIns="0" bIns="0" rtlCol="0"/>
            <a:lstStyle/>
            <a:p>
              <a:endParaRPr sz="1588"/>
            </a:p>
          </p:txBody>
        </p:sp>
        <p:sp>
          <p:nvSpPr>
            <p:cNvPr id="12" name="object 12"/>
            <p:cNvSpPr/>
            <p:nvPr/>
          </p:nvSpPr>
          <p:spPr>
            <a:xfrm>
              <a:off x="3441558" y="6234914"/>
              <a:ext cx="6350" cy="0"/>
            </a:xfrm>
            <a:custGeom>
              <a:avLst/>
              <a:gdLst/>
              <a:ahLst/>
              <a:cxnLst/>
              <a:rect l="l" t="t" r="r" b="b"/>
              <a:pathLst>
                <a:path w="6350">
                  <a:moveTo>
                    <a:pt x="0" y="0"/>
                  </a:moveTo>
                  <a:lnTo>
                    <a:pt x="6134" y="0"/>
                  </a:lnTo>
                </a:path>
              </a:pathLst>
            </a:custGeom>
            <a:ln w="6133">
              <a:solidFill>
                <a:srgbClr val="008000"/>
              </a:solidFill>
            </a:ln>
          </p:spPr>
          <p:txBody>
            <a:bodyPr wrap="square" lIns="0" tIns="0" rIns="0" bIns="0" rtlCol="0"/>
            <a:lstStyle/>
            <a:p>
              <a:endParaRPr sz="1588"/>
            </a:p>
          </p:txBody>
        </p:sp>
        <p:sp>
          <p:nvSpPr>
            <p:cNvPr id="13" name="object 13"/>
            <p:cNvSpPr/>
            <p:nvPr/>
          </p:nvSpPr>
          <p:spPr>
            <a:xfrm>
              <a:off x="3438531" y="6231847"/>
              <a:ext cx="12700" cy="6350"/>
            </a:xfrm>
            <a:custGeom>
              <a:avLst/>
              <a:gdLst/>
              <a:ahLst/>
              <a:cxnLst/>
              <a:rect l="l" t="t" r="r" b="b"/>
              <a:pathLst>
                <a:path w="12700" h="6350">
                  <a:moveTo>
                    <a:pt x="12269" y="0"/>
                  </a:moveTo>
                  <a:lnTo>
                    <a:pt x="0" y="0"/>
                  </a:lnTo>
                  <a:lnTo>
                    <a:pt x="0" y="6133"/>
                  </a:lnTo>
                  <a:lnTo>
                    <a:pt x="12269" y="6133"/>
                  </a:lnTo>
                  <a:lnTo>
                    <a:pt x="12269" y="0"/>
                  </a:lnTo>
                  <a:close/>
                </a:path>
              </a:pathLst>
            </a:custGeom>
            <a:solidFill>
              <a:srgbClr val="008000"/>
            </a:solidFill>
          </p:spPr>
          <p:txBody>
            <a:bodyPr wrap="square" lIns="0" tIns="0" rIns="0" bIns="0" rtlCol="0"/>
            <a:lstStyle/>
            <a:p>
              <a:endParaRPr sz="1588"/>
            </a:p>
          </p:txBody>
        </p:sp>
        <p:sp>
          <p:nvSpPr>
            <p:cNvPr id="14" name="object 14"/>
            <p:cNvSpPr/>
            <p:nvPr/>
          </p:nvSpPr>
          <p:spPr>
            <a:xfrm>
              <a:off x="3438490" y="6237981"/>
              <a:ext cx="6350" cy="6350"/>
            </a:xfrm>
            <a:custGeom>
              <a:avLst/>
              <a:gdLst/>
              <a:ahLst/>
              <a:cxnLst/>
              <a:rect l="l" t="t" r="r" b="b"/>
              <a:pathLst>
                <a:path w="6350" h="6350">
                  <a:moveTo>
                    <a:pt x="0" y="3066"/>
                  </a:moveTo>
                  <a:lnTo>
                    <a:pt x="898" y="898"/>
                  </a:lnTo>
                  <a:lnTo>
                    <a:pt x="3067" y="0"/>
                  </a:lnTo>
                  <a:lnTo>
                    <a:pt x="5236" y="898"/>
                  </a:lnTo>
                  <a:lnTo>
                    <a:pt x="6134" y="3066"/>
                  </a:lnTo>
                  <a:lnTo>
                    <a:pt x="5236" y="5235"/>
                  </a:lnTo>
                  <a:lnTo>
                    <a:pt x="3067" y="6133"/>
                  </a:lnTo>
                  <a:lnTo>
                    <a:pt x="898" y="5235"/>
                  </a:lnTo>
                  <a:lnTo>
                    <a:pt x="0" y="3066"/>
                  </a:lnTo>
                  <a:close/>
                </a:path>
              </a:pathLst>
            </a:custGeom>
            <a:solidFill>
              <a:srgbClr val="008000"/>
            </a:solidFill>
          </p:spPr>
          <p:txBody>
            <a:bodyPr wrap="square" lIns="0" tIns="0" rIns="0" bIns="0" rtlCol="0"/>
            <a:lstStyle/>
            <a:p>
              <a:endParaRPr sz="1588"/>
            </a:p>
          </p:txBody>
        </p:sp>
        <p:sp>
          <p:nvSpPr>
            <p:cNvPr id="15" name="object 15"/>
            <p:cNvSpPr/>
            <p:nvPr/>
          </p:nvSpPr>
          <p:spPr>
            <a:xfrm>
              <a:off x="3438531" y="6237981"/>
              <a:ext cx="6350" cy="6350"/>
            </a:xfrm>
            <a:custGeom>
              <a:avLst/>
              <a:gdLst/>
              <a:ahLst/>
              <a:cxnLst/>
              <a:rect l="l" t="t" r="r" b="b"/>
              <a:pathLst>
                <a:path w="6350" h="6350">
                  <a:moveTo>
                    <a:pt x="6134" y="0"/>
                  </a:moveTo>
                  <a:lnTo>
                    <a:pt x="0" y="0"/>
                  </a:lnTo>
                  <a:lnTo>
                    <a:pt x="0" y="6133"/>
                  </a:lnTo>
                  <a:lnTo>
                    <a:pt x="6134" y="6133"/>
                  </a:lnTo>
                  <a:lnTo>
                    <a:pt x="6134" y="0"/>
                  </a:lnTo>
                  <a:close/>
                </a:path>
              </a:pathLst>
            </a:custGeom>
            <a:solidFill>
              <a:srgbClr val="008000"/>
            </a:solidFill>
          </p:spPr>
          <p:txBody>
            <a:bodyPr wrap="square" lIns="0" tIns="0" rIns="0" bIns="0" rtlCol="0"/>
            <a:lstStyle/>
            <a:p>
              <a:endParaRPr sz="1588"/>
            </a:p>
          </p:txBody>
        </p:sp>
      </p:grpSp>
      <p:grpSp>
        <p:nvGrpSpPr>
          <p:cNvPr id="16" name="object 16"/>
          <p:cNvGrpSpPr/>
          <p:nvPr/>
        </p:nvGrpSpPr>
        <p:grpSpPr>
          <a:xfrm>
            <a:off x="4842893" y="5477040"/>
            <a:ext cx="33057" cy="32497"/>
            <a:chOff x="5336211" y="6207312"/>
            <a:chExt cx="37465" cy="36830"/>
          </a:xfrm>
        </p:grpSpPr>
        <p:sp>
          <p:nvSpPr>
            <p:cNvPr id="17" name="object 17"/>
            <p:cNvSpPr/>
            <p:nvPr/>
          </p:nvSpPr>
          <p:spPr>
            <a:xfrm>
              <a:off x="5339278" y="6210379"/>
              <a:ext cx="31115" cy="0"/>
            </a:xfrm>
            <a:custGeom>
              <a:avLst/>
              <a:gdLst/>
              <a:ahLst/>
              <a:cxnLst/>
              <a:rect l="l" t="t" r="r" b="b"/>
              <a:pathLst>
                <a:path w="31114">
                  <a:moveTo>
                    <a:pt x="0" y="0"/>
                  </a:moveTo>
                  <a:lnTo>
                    <a:pt x="30674" y="0"/>
                  </a:lnTo>
                </a:path>
              </a:pathLst>
            </a:custGeom>
            <a:ln w="6133">
              <a:solidFill>
                <a:srgbClr val="008000"/>
              </a:solidFill>
            </a:ln>
          </p:spPr>
          <p:txBody>
            <a:bodyPr wrap="square" lIns="0" tIns="0" rIns="0" bIns="0" rtlCol="0"/>
            <a:lstStyle/>
            <a:p>
              <a:endParaRPr sz="1588"/>
            </a:p>
          </p:txBody>
        </p:sp>
        <p:sp>
          <p:nvSpPr>
            <p:cNvPr id="18" name="object 18"/>
            <p:cNvSpPr/>
            <p:nvPr/>
          </p:nvSpPr>
          <p:spPr>
            <a:xfrm>
              <a:off x="5336252" y="6207312"/>
              <a:ext cx="36830" cy="6350"/>
            </a:xfrm>
            <a:custGeom>
              <a:avLst/>
              <a:gdLst/>
              <a:ahLst/>
              <a:cxnLst/>
              <a:rect l="l" t="t" r="r" b="b"/>
              <a:pathLst>
                <a:path w="36829" h="6350">
                  <a:moveTo>
                    <a:pt x="36809" y="0"/>
                  </a:moveTo>
                  <a:lnTo>
                    <a:pt x="0" y="0"/>
                  </a:lnTo>
                  <a:lnTo>
                    <a:pt x="0" y="6133"/>
                  </a:lnTo>
                  <a:lnTo>
                    <a:pt x="36809" y="6133"/>
                  </a:lnTo>
                  <a:lnTo>
                    <a:pt x="36809" y="0"/>
                  </a:lnTo>
                  <a:close/>
                </a:path>
              </a:pathLst>
            </a:custGeom>
            <a:solidFill>
              <a:srgbClr val="008000"/>
            </a:solidFill>
          </p:spPr>
          <p:txBody>
            <a:bodyPr wrap="square" lIns="0" tIns="0" rIns="0" bIns="0" rtlCol="0"/>
            <a:lstStyle/>
            <a:p>
              <a:endParaRPr sz="1588"/>
            </a:p>
          </p:txBody>
        </p:sp>
        <p:sp>
          <p:nvSpPr>
            <p:cNvPr id="19" name="object 19"/>
            <p:cNvSpPr/>
            <p:nvPr/>
          </p:nvSpPr>
          <p:spPr>
            <a:xfrm>
              <a:off x="5339278" y="6216512"/>
              <a:ext cx="24765" cy="0"/>
            </a:xfrm>
            <a:custGeom>
              <a:avLst/>
              <a:gdLst/>
              <a:ahLst/>
              <a:cxnLst/>
              <a:rect l="l" t="t" r="r" b="b"/>
              <a:pathLst>
                <a:path w="24764">
                  <a:moveTo>
                    <a:pt x="0" y="0"/>
                  </a:moveTo>
                  <a:lnTo>
                    <a:pt x="24539" y="0"/>
                  </a:lnTo>
                </a:path>
              </a:pathLst>
            </a:custGeom>
            <a:ln w="6133">
              <a:solidFill>
                <a:srgbClr val="008000"/>
              </a:solidFill>
            </a:ln>
          </p:spPr>
          <p:txBody>
            <a:bodyPr wrap="square" lIns="0" tIns="0" rIns="0" bIns="0" rtlCol="0"/>
            <a:lstStyle/>
            <a:p>
              <a:endParaRPr sz="1588"/>
            </a:p>
          </p:txBody>
        </p:sp>
        <p:sp>
          <p:nvSpPr>
            <p:cNvPr id="20" name="object 20"/>
            <p:cNvSpPr/>
            <p:nvPr/>
          </p:nvSpPr>
          <p:spPr>
            <a:xfrm>
              <a:off x="5336252" y="6213446"/>
              <a:ext cx="31115" cy="6350"/>
            </a:xfrm>
            <a:custGeom>
              <a:avLst/>
              <a:gdLst/>
              <a:ahLst/>
              <a:cxnLst/>
              <a:rect l="l" t="t" r="r" b="b"/>
              <a:pathLst>
                <a:path w="31114" h="6350">
                  <a:moveTo>
                    <a:pt x="30674" y="0"/>
                  </a:moveTo>
                  <a:lnTo>
                    <a:pt x="0" y="0"/>
                  </a:lnTo>
                  <a:lnTo>
                    <a:pt x="0" y="6133"/>
                  </a:lnTo>
                  <a:lnTo>
                    <a:pt x="30674" y="6133"/>
                  </a:lnTo>
                  <a:lnTo>
                    <a:pt x="30674" y="0"/>
                  </a:lnTo>
                  <a:close/>
                </a:path>
              </a:pathLst>
            </a:custGeom>
            <a:solidFill>
              <a:srgbClr val="008000"/>
            </a:solidFill>
          </p:spPr>
          <p:txBody>
            <a:bodyPr wrap="square" lIns="0" tIns="0" rIns="0" bIns="0" rtlCol="0"/>
            <a:lstStyle/>
            <a:p>
              <a:endParaRPr sz="1588"/>
            </a:p>
          </p:txBody>
        </p:sp>
        <p:sp>
          <p:nvSpPr>
            <p:cNvPr id="21" name="object 21"/>
            <p:cNvSpPr/>
            <p:nvPr/>
          </p:nvSpPr>
          <p:spPr>
            <a:xfrm>
              <a:off x="5339278" y="6222646"/>
              <a:ext cx="18415" cy="0"/>
            </a:xfrm>
            <a:custGeom>
              <a:avLst/>
              <a:gdLst/>
              <a:ahLst/>
              <a:cxnLst/>
              <a:rect l="l" t="t" r="r" b="b"/>
              <a:pathLst>
                <a:path w="18414">
                  <a:moveTo>
                    <a:pt x="0" y="0"/>
                  </a:moveTo>
                  <a:lnTo>
                    <a:pt x="18404" y="0"/>
                  </a:lnTo>
                </a:path>
              </a:pathLst>
            </a:custGeom>
            <a:ln w="6133">
              <a:solidFill>
                <a:srgbClr val="008000"/>
              </a:solidFill>
            </a:ln>
          </p:spPr>
          <p:txBody>
            <a:bodyPr wrap="square" lIns="0" tIns="0" rIns="0" bIns="0" rtlCol="0"/>
            <a:lstStyle/>
            <a:p>
              <a:endParaRPr sz="1588"/>
            </a:p>
          </p:txBody>
        </p:sp>
        <p:sp>
          <p:nvSpPr>
            <p:cNvPr id="22" name="object 22"/>
            <p:cNvSpPr/>
            <p:nvPr/>
          </p:nvSpPr>
          <p:spPr>
            <a:xfrm>
              <a:off x="5336252" y="6219579"/>
              <a:ext cx="24765" cy="6350"/>
            </a:xfrm>
            <a:custGeom>
              <a:avLst/>
              <a:gdLst/>
              <a:ahLst/>
              <a:cxnLst/>
              <a:rect l="l" t="t" r="r" b="b"/>
              <a:pathLst>
                <a:path w="24764" h="6350">
                  <a:moveTo>
                    <a:pt x="24539" y="0"/>
                  </a:moveTo>
                  <a:lnTo>
                    <a:pt x="0" y="0"/>
                  </a:lnTo>
                  <a:lnTo>
                    <a:pt x="0" y="6133"/>
                  </a:lnTo>
                  <a:lnTo>
                    <a:pt x="24539" y="6133"/>
                  </a:lnTo>
                  <a:lnTo>
                    <a:pt x="24539" y="0"/>
                  </a:lnTo>
                  <a:close/>
                </a:path>
              </a:pathLst>
            </a:custGeom>
            <a:solidFill>
              <a:srgbClr val="008000"/>
            </a:solidFill>
          </p:spPr>
          <p:txBody>
            <a:bodyPr wrap="square" lIns="0" tIns="0" rIns="0" bIns="0" rtlCol="0"/>
            <a:lstStyle/>
            <a:p>
              <a:endParaRPr sz="1588"/>
            </a:p>
          </p:txBody>
        </p:sp>
        <p:sp>
          <p:nvSpPr>
            <p:cNvPr id="23" name="object 23"/>
            <p:cNvSpPr/>
            <p:nvPr/>
          </p:nvSpPr>
          <p:spPr>
            <a:xfrm>
              <a:off x="5339278" y="6228780"/>
              <a:ext cx="12700" cy="0"/>
            </a:xfrm>
            <a:custGeom>
              <a:avLst/>
              <a:gdLst/>
              <a:ahLst/>
              <a:cxnLst/>
              <a:rect l="l" t="t" r="r" b="b"/>
              <a:pathLst>
                <a:path w="12700">
                  <a:moveTo>
                    <a:pt x="0" y="0"/>
                  </a:moveTo>
                  <a:lnTo>
                    <a:pt x="12269" y="0"/>
                  </a:lnTo>
                </a:path>
              </a:pathLst>
            </a:custGeom>
            <a:ln w="6133">
              <a:solidFill>
                <a:srgbClr val="008000"/>
              </a:solidFill>
            </a:ln>
          </p:spPr>
          <p:txBody>
            <a:bodyPr wrap="square" lIns="0" tIns="0" rIns="0" bIns="0" rtlCol="0"/>
            <a:lstStyle/>
            <a:p>
              <a:endParaRPr sz="1588"/>
            </a:p>
          </p:txBody>
        </p:sp>
        <p:sp>
          <p:nvSpPr>
            <p:cNvPr id="24" name="object 24"/>
            <p:cNvSpPr/>
            <p:nvPr/>
          </p:nvSpPr>
          <p:spPr>
            <a:xfrm>
              <a:off x="5336252" y="6225713"/>
              <a:ext cx="18415" cy="6350"/>
            </a:xfrm>
            <a:custGeom>
              <a:avLst/>
              <a:gdLst/>
              <a:ahLst/>
              <a:cxnLst/>
              <a:rect l="l" t="t" r="r" b="b"/>
              <a:pathLst>
                <a:path w="18414" h="6350">
                  <a:moveTo>
                    <a:pt x="18404" y="0"/>
                  </a:moveTo>
                  <a:lnTo>
                    <a:pt x="0" y="0"/>
                  </a:lnTo>
                  <a:lnTo>
                    <a:pt x="0" y="6133"/>
                  </a:lnTo>
                  <a:lnTo>
                    <a:pt x="18404" y="6133"/>
                  </a:lnTo>
                  <a:lnTo>
                    <a:pt x="18404" y="0"/>
                  </a:lnTo>
                  <a:close/>
                </a:path>
              </a:pathLst>
            </a:custGeom>
            <a:solidFill>
              <a:srgbClr val="008000"/>
            </a:solidFill>
          </p:spPr>
          <p:txBody>
            <a:bodyPr wrap="square" lIns="0" tIns="0" rIns="0" bIns="0" rtlCol="0"/>
            <a:lstStyle/>
            <a:p>
              <a:endParaRPr sz="1588"/>
            </a:p>
          </p:txBody>
        </p:sp>
        <p:sp>
          <p:nvSpPr>
            <p:cNvPr id="25" name="object 25"/>
            <p:cNvSpPr/>
            <p:nvPr/>
          </p:nvSpPr>
          <p:spPr>
            <a:xfrm>
              <a:off x="5339278" y="6234914"/>
              <a:ext cx="6350" cy="0"/>
            </a:xfrm>
            <a:custGeom>
              <a:avLst/>
              <a:gdLst/>
              <a:ahLst/>
              <a:cxnLst/>
              <a:rect l="l" t="t" r="r" b="b"/>
              <a:pathLst>
                <a:path w="6350">
                  <a:moveTo>
                    <a:pt x="0" y="0"/>
                  </a:moveTo>
                  <a:lnTo>
                    <a:pt x="6134" y="0"/>
                  </a:lnTo>
                </a:path>
              </a:pathLst>
            </a:custGeom>
            <a:ln w="6133">
              <a:solidFill>
                <a:srgbClr val="008000"/>
              </a:solidFill>
            </a:ln>
          </p:spPr>
          <p:txBody>
            <a:bodyPr wrap="square" lIns="0" tIns="0" rIns="0" bIns="0" rtlCol="0"/>
            <a:lstStyle/>
            <a:p>
              <a:endParaRPr sz="1588"/>
            </a:p>
          </p:txBody>
        </p:sp>
        <p:sp>
          <p:nvSpPr>
            <p:cNvPr id="26" name="object 26"/>
            <p:cNvSpPr/>
            <p:nvPr/>
          </p:nvSpPr>
          <p:spPr>
            <a:xfrm>
              <a:off x="5336252" y="6231847"/>
              <a:ext cx="12700" cy="6350"/>
            </a:xfrm>
            <a:custGeom>
              <a:avLst/>
              <a:gdLst/>
              <a:ahLst/>
              <a:cxnLst/>
              <a:rect l="l" t="t" r="r" b="b"/>
              <a:pathLst>
                <a:path w="12700" h="6350">
                  <a:moveTo>
                    <a:pt x="12269" y="0"/>
                  </a:moveTo>
                  <a:lnTo>
                    <a:pt x="0" y="0"/>
                  </a:lnTo>
                  <a:lnTo>
                    <a:pt x="0" y="6133"/>
                  </a:lnTo>
                  <a:lnTo>
                    <a:pt x="12269" y="6133"/>
                  </a:lnTo>
                  <a:lnTo>
                    <a:pt x="12269" y="0"/>
                  </a:lnTo>
                  <a:close/>
                </a:path>
              </a:pathLst>
            </a:custGeom>
            <a:solidFill>
              <a:srgbClr val="008000"/>
            </a:solidFill>
          </p:spPr>
          <p:txBody>
            <a:bodyPr wrap="square" lIns="0" tIns="0" rIns="0" bIns="0" rtlCol="0"/>
            <a:lstStyle/>
            <a:p>
              <a:endParaRPr sz="1588"/>
            </a:p>
          </p:txBody>
        </p:sp>
        <p:sp>
          <p:nvSpPr>
            <p:cNvPr id="27" name="object 27"/>
            <p:cNvSpPr/>
            <p:nvPr/>
          </p:nvSpPr>
          <p:spPr>
            <a:xfrm>
              <a:off x="5336211" y="6237981"/>
              <a:ext cx="6350" cy="6350"/>
            </a:xfrm>
            <a:custGeom>
              <a:avLst/>
              <a:gdLst/>
              <a:ahLst/>
              <a:cxnLst/>
              <a:rect l="l" t="t" r="r" b="b"/>
              <a:pathLst>
                <a:path w="6350" h="6350">
                  <a:moveTo>
                    <a:pt x="0" y="3066"/>
                  </a:moveTo>
                  <a:lnTo>
                    <a:pt x="898" y="898"/>
                  </a:lnTo>
                  <a:lnTo>
                    <a:pt x="3067" y="0"/>
                  </a:lnTo>
                  <a:lnTo>
                    <a:pt x="5236" y="898"/>
                  </a:lnTo>
                  <a:lnTo>
                    <a:pt x="6134" y="3066"/>
                  </a:lnTo>
                  <a:lnTo>
                    <a:pt x="5236" y="5235"/>
                  </a:lnTo>
                  <a:lnTo>
                    <a:pt x="3067" y="6133"/>
                  </a:lnTo>
                  <a:lnTo>
                    <a:pt x="898" y="5235"/>
                  </a:lnTo>
                  <a:lnTo>
                    <a:pt x="0" y="3066"/>
                  </a:lnTo>
                  <a:close/>
                </a:path>
              </a:pathLst>
            </a:custGeom>
            <a:solidFill>
              <a:srgbClr val="008000"/>
            </a:solidFill>
          </p:spPr>
          <p:txBody>
            <a:bodyPr wrap="square" lIns="0" tIns="0" rIns="0" bIns="0" rtlCol="0"/>
            <a:lstStyle/>
            <a:p>
              <a:endParaRPr sz="1588"/>
            </a:p>
          </p:txBody>
        </p:sp>
        <p:sp>
          <p:nvSpPr>
            <p:cNvPr id="28" name="object 28"/>
            <p:cNvSpPr/>
            <p:nvPr/>
          </p:nvSpPr>
          <p:spPr>
            <a:xfrm>
              <a:off x="5336252" y="6237981"/>
              <a:ext cx="6350" cy="6350"/>
            </a:xfrm>
            <a:custGeom>
              <a:avLst/>
              <a:gdLst/>
              <a:ahLst/>
              <a:cxnLst/>
              <a:rect l="l" t="t" r="r" b="b"/>
              <a:pathLst>
                <a:path w="6350" h="6350">
                  <a:moveTo>
                    <a:pt x="6134" y="0"/>
                  </a:moveTo>
                  <a:lnTo>
                    <a:pt x="0" y="0"/>
                  </a:lnTo>
                  <a:lnTo>
                    <a:pt x="0" y="6133"/>
                  </a:lnTo>
                  <a:lnTo>
                    <a:pt x="6134" y="6133"/>
                  </a:lnTo>
                  <a:lnTo>
                    <a:pt x="6134" y="0"/>
                  </a:lnTo>
                  <a:close/>
                </a:path>
              </a:pathLst>
            </a:custGeom>
            <a:solidFill>
              <a:srgbClr val="008000"/>
            </a:solidFill>
          </p:spPr>
          <p:txBody>
            <a:bodyPr wrap="square" lIns="0" tIns="0" rIns="0" bIns="0" rtlCol="0"/>
            <a:lstStyle/>
            <a:p>
              <a:endParaRPr sz="1588"/>
            </a:p>
          </p:txBody>
        </p:sp>
      </p:grpSp>
      <p:pic>
        <p:nvPicPr>
          <p:cNvPr id="38" name="Picture 37"/>
          <p:cNvPicPr>
            <a:picLocks noChangeAspect="1"/>
          </p:cNvPicPr>
          <p:nvPr/>
        </p:nvPicPr>
        <p:blipFill>
          <a:blip r:embed="rId2"/>
          <a:stretch>
            <a:fillRect/>
          </a:stretch>
        </p:blipFill>
        <p:spPr>
          <a:xfrm>
            <a:off x="380646" y="572661"/>
            <a:ext cx="8382707" cy="571267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rotWithShape="1">
          <a:gsLst>
            <a:gs pos="32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object 2"/>
          <p:cNvSpPr txBox="1"/>
          <p:nvPr/>
        </p:nvSpPr>
        <p:spPr>
          <a:xfrm>
            <a:off x="945186" y="790470"/>
            <a:ext cx="1574987" cy="416823"/>
          </a:xfrm>
          <a:prstGeom prst="rect">
            <a:avLst/>
          </a:prstGeom>
        </p:spPr>
        <p:txBody>
          <a:bodyPr vert="horz" wrap="square" lIns="0" tIns="10646" rIns="0" bIns="0" rtlCol="0">
            <a:spAutoFit/>
          </a:bodyPr>
          <a:lstStyle/>
          <a:p>
            <a:pPr marL="11206" marR="4483">
              <a:lnSpc>
                <a:spcPct val="115399"/>
              </a:lnSpc>
              <a:spcBef>
                <a:spcPts val="84"/>
              </a:spcBef>
            </a:pPr>
            <a:r>
              <a:rPr sz="574" dirty="0">
                <a:latin typeface="Calibri"/>
                <a:cs typeface="Calibri"/>
              </a:rPr>
              <a:t>Montgomery</a:t>
            </a:r>
            <a:r>
              <a:rPr sz="574" spc="93" dirty="0">
                <a:latin typeface="Calibri"/>
                <a:cs typeface="Calibri"/>
              </a:rPr>
              <a:t> </a:t>
            </a:r>
            <a:r>
              <a:rPr sz="574" dirty="0">
                <a:latin typeface="Calibri"/>
                <a:cs typeface="Calibri"/>
              </a:rPr>
              <a:t>County</a:t>
            </a:r>
            <a:r>
              <a:rPr sz="574" spc="97" dirty="0">
                <a:latin typeface="Calibri"/>
                <a:cs typeface="Calibri"/>
              </a:rPr>
              <a:t> </a:t>
            </a:r>
            <a:r>
              <a:rPr sz="574" dirty="0">
                <a:latin typeface="Calibri"/>
                <a:cs typeface="Calibri"/>
              </a:rPr>
              <a:t>Redevelopment</a:t>
            </a:r>
            <a:r>
              <a:rPr sz="574" spc="84" dirty="0">
                <a:latin typeface="Calibri"/>
                <a:cs typeface="Calibri"/>
              </a:rPr>
              <a:t> </a:t>
            </a:r>
            <a:r>
              <a:rPr sz="574" spc="-9" dirty="0">
                <a:latin typeface="Calibri"/>
                <a:cs typeface="Calibri"/>
              </a:rPr>
              <a:t>Commission</a:t>
            </a:r>
            <a:r>
              <a:rPr sz="574" spc="441" dirty="0">
                <a:latin typeface="Calibri"/>
                <a:cs typeface="Calibri"/>
              </a:rPr>
              <a:t> </a:t>
            </a:r>
            <a:r>
              <a:rPr sz="574" dirty="0">
                <a:latin typeface="Calibri"/>
                <a:cs typeface="Calibri"/>
              </a:rPr>
              <a:t>Annual</a:t>
            </a:r>
            <a:r>
              <a:rPr sz="574" spc="93" dirty="0">
                <a:latin typeface="Calibri"/>
                <a:cs typeface="Calibri"/>
              </a:rPr>
              <a:t> </a:t>
            </a:r>
            <a:r>
              <a:rPr sz="574" dirty="0">
                <a:latin typeface="Calibri"/>
                <a:cs typeface="Calibri"/>
              </a:rPr>
              <a:t>Presentation</a:t>
            </a:r>
            <a:r>
              <a:rPr sz="574" spc="66" dirty="0">
                <a:latin typeface="Calibri"/>
                <a:cs typeface="Calibri"/>
              </a:rPr>
              <a:t> </a:t>
            </a:r>
            <a:r>
              <a:rPr sz="574" dirty="0">
                <a:latin typeface="Calibri"/>
                <a:cs typeface="Calibri"/>
              </a:rPr>
              <a:t>to</a:t>
            </a:r>
            <a:r>
              <a:rPr sz="574" spc="62" dirty="0">
                <a:latin typeface="Calibri"/>
                <a:cs typeface="Calibri"/>
              </a:rPr>
              <a:t> </a:t>
            </a:r>
            <a:r>
              <a:rPr sz="574" dirty="0">
                <a:latin typeface="Calibri"/>
                <a:cs typeface="Calibri"/>
              </a:rPr>
              <a:t>Overlapping</a:t>
            </a:r>
            <a:r>
              <a:rPr sz="574" spc="62" dirty="0">
                <a:latin typeface="Calibri"/>
                <a:cs typeface="Calibri"/>
              </a:rPr>
              <a:t> </a:t>
            </a:r>
            <a:r>
              <a:rPr sz="574" dirty="0">
                <a:latin typeface="Calibri"/>
                <a:cs typeface="Calibri"/>
              </a:rPr>
              <a:t>Taxing</a:t>
            </a:r>
            <a:r>
              <a:rPr sz="574" spc="57" dirty="0">
                <a:latin typeface="Calibri"/>
                <a:cs typeface="Calibri"/>
              </a:rPr>
              <a:t> </a:t>
            </a:r>
            <a:r>
              <a:rPr sz="574" spc="-18" dirty="0">
                <a:latin typeface="Calibri"/>
                <a:cs typeface="Calibri"/>
              </a:rPr>
              <a:t>Units</a:t>
            </a:r>
            <a:r>
              <a:rPr sz="574" spc="441" dirty="0">
                <a:latin typeface="Calibri"/>
                <a:cs typeface="Calibri"/>
              </a:rPr>
              <a:t> </a:t>
            </a:r>
            <a:r>
              <a:rPr sz="574" dirty="0">
                <a:latin typeface="Calibri"/>
                <a:cs typeface="Calibri"/>
              </a:rPr>
              <a:t>Property</a:t>
            </a:r>
            <a:r>
              <a:rPr sz="574" spc="18" dirty="0">
                <a:latin typeface="Calibri"/>
                <a:cs typeface="Calibri"/>
              </a:rPr>
              <a:t> </a:t>
            </a:r>
            <a:r>
              <a:rPr sz="574" dirty="0">
                <a:latin typeface="Calibri"/>
                <a:cs typeface="Calibri"/>
              </a:rPr>
              <a:t>Tax</a:t>
            </a:r>
            <a:r>
              <a:rPr sz="574" spc="31" dirty="0">
                <a:latin typeface="Calibri"/>
                <a:cs typeface="Calibri"/>
              </a:rPr>
              <a:t> </a:t>
            </a:r>
            <a:r>
              <a:rPr sz="574" dirty="0">
                <a:latin typeface="Calibri"/>
                <a:cs typeface="Calibri"/>
              </a:rPr>
              <a:t>Rate</a:t>
            </a:r>
            <a:r>
              <a:rPr sz="574" spc="35" dirty="0">
                <a:latin typeface="Calibri"/>
                <a:cs typeface="Calibri"/>
              </a:rPr>
              <a:t> </a:t>
            </a:r>
            <a:r>
              <a:rPr sz="574" spc="-9" dirty="0">
                <a:latin typeface="Calibri"/>
                <a:cs typeface="Calibri"/>
              </a:rPr>
              <a:t>Impact</a:t>
            </a:r>
            <a:endParaRPr sz="574">
              <a:latin typeface="Calibri"/>
              <a:cs typeface="Calibri"/>
            </a:endParaRPr>
          </a:p>
          <a:p>
            <a:pPr marL="11206">
              <a:spcBef>
                <a:spcPts val="101"/>
              </a:spcBef>
            </a:pPr>
            <a:r>
              <a:rPr sz="574" dirty="0">
                <a:latin typeface="Calibri"/>
                <a:cs typeface="Calibri"/>
              </a:rPr>
              <a:t>Revised</a:t>
            </a:r>
            <a:r>
              <a:rPr sz="574" spc="185" dirty="0">
                <a:latin typeface="Calibri"/>
                <a:cs typeface="Calibri"/>
              </a:rPr>
              <a:t> </a:t>
            </a:r>
            <a:r>
              <a:rPr sz="574" dirty="0">
                <a:latin typeface="Calibri"/>
                <a:cs typeface="Calibri"/>
              </a:rPr>
              <a:t>October</a:t>
            </a:r>
            <a:r>
              <a:rPr sz="574" spc="13" dirty="0">
                <a:latin typeface="Calibri"/>
                <a:cs typeface="Calibri"/>
              </a:rPr>
              <a:t> </a:t>
            </a:r>
            <a:r>
              <a:rPr sz="574" spc="-9" dirty="0">
                <a:latin typeface="Calibri"/>
                <a:cs typeface="Calibri"/>
              </a:rPr>
              <a:t>25,</a:t>
            </a:r>
            <a:r>
              <a:rPr sz="574" spc="40" dirty="0">
                <a:latin typeface="Calibri"/>
                <a:cs typeface="Calibri"/>
              </a:rPr>
              <a:t> </a:t>
            </a:r>
            <a:r>
              <a:rPr sz="574" spc="-18" dirty="0">
                <a:latin typeface="Calibri"/>
                <a:cs typeface="Calibri"/>
              </a:rPr>
              <a:t>2022</a:t>
            </a:r>
            <a:r>
              <a:rPr sz="574" spc="-4" dirty="0">
                <a:latin typeface="Calibri"/>
                <a:cs typeface="Calibri"/>
              </a:rPr>
              <a:t> </a:t>
            </a:r>
            <a:r>
              <a:rPr sz="574" spc="-9" dirty="0">
                <a:latin typeface="Calibri"/>
                <a:cs typeface="Calibri"/>
              </a:rPr>
              <a:t>(DRAFT)</a:t>
            </a:r>
            <a:endParaRPr sz="574">
              <a:latin typeface="Calibri"/>
              <a:cs typeface="Calibri"/>
            </a:endParaRPr>
          </a:p>
        </p:txBody>
      </p:sp>
      <p:graphicFrame>
        <p:nvGraphicFramePr>
          <p:cNvPr id="3" name="object 3"/>
          <p:cNvGraphicFramePr>
            <a:graphicFrameLocks noGrp="1"/>
          </p:cNvGraphicFramePr>
          <p:nvPr/>
        </p:nvGraphicFramePr>
        <p:xfrm>
          <a:off x="937515" y="1435366"/>
          <a:ext cx="4421276" cy="4764395"/>
        </p:xfrm>
        <a:graphic>
          <a:graphicData uri="http://schemas.openxmlformats.org/drawingml/2006/table">
            <a:tbl>
              <a:tblPr firstRow="1" bandRow="1">
                <a:tableStyleId>{2D5ABB26-0587-4C30-8999-92F81FD0307C}</a:tableStyleId>
              </a:tblPr>
              <a:tblGrid>
                <a:gridCol w="972110">
                  <a:extLst>
                    <a:ext uri="{9D8B030D-6E8A-4147-A177-3AD203B41FA5}">
                      <a16:colId xmlns:a16="http://schemas.microsoft.com/office/drawing/2014/main" val="20000"/>
                    </a:ext>
                  </a:extLst>
                </a:gridCol>
                <a:gridCol w="530038">
                  <a:extLst>
                    <a:ext uri="{9D8B030D-6E8A-4147-A177-3AD203B41FA5}">
                      <a16:colId xmlns:a16="http://schemas.microsoft.com/office/drawing/2014/main" val="20001"/>
                    </a:ext>
                  </a:extLst>
                </a:gridCol>
                <a:gridCol w="275104">
                  <a:extLst>
                    <a:ext uri="{9D8B030D-6E8A-4147-A177-3AD203B41FA5}">
                      <a16:colId xmlns:a16="http://schemas.microsoft.com/office/drawing/2014/main" val="20002"/>
                    </a:ext>
                  </a:extLst>
                </a:gridCol>
                <a:gridCol w="456640">
                  <a:extLst>
                    <a:ext uri="{9D8B030D-6E8A-4147-A177-3AD203B41FA5}">
                      <a16:colId xmlns:a16="http://schemas.microsoft.com/office/drawing/2014/main" val="20003"/>
                    </a:ext>
                  </a:extLst>
                </a:gridCol>
                <a:gridCol w="458880">
                  <a:extLst>
                    <a:ext uri="{9D8B030D-6E8A-4147-A177-3AD203B41FA5}">
                      <a16:colId xmlns:a16="http://schemas.microsoft.com/office/drawing/2014/main" val="20004"/>
                    </a:ext>
                  </a:extLst>
                </a:gridCol>
                <a:gridCol w="385481">
                  <a:extLst>
                    <a:ext uri="{9D8B030D-6E8A-4147-A177-3AD203B41FA5}">
                      <a16:colId xmlns:a16="http://schemas.microsoft.com/office/drawing/2014/main" val="20005"/>
                    </a:ext>
                  </a:extLst>
                </a:gridCol>
                <a:gridCol w="340658">
                  <a:extLst>
                    <a:ext uri="{9D8B030D-6E8A-4147-A177-3AD203B41FA5}">
                      <a16:colId xmlns:a16="http://schemas.microsoft.com/office/drawing/2014/main" val="20006"/>
                    </a:ext>
                  </a:extLst>
                </a:gridCol>
                <a:gridCol w="445434">
                  <a:extLst>
                    <a:ext uri="{9D8B030D-6E8A-4147-A177-3AD203B41FA5}">
                      <a16:colId xmlns:a16="http://schemas.microsoft.com/office/drawing/2014/main" val="20007"/>
                    </a:ext>
                  </a:extLst>
                </a:gridCol>
                <a:gridCol w="556931">
                  <a:extLst>
                    <a:ext uri="{9D8B030D-6E8A-4147-A177-3AD203B41FA5}">
                      <a16:colId xmlns:a16="http://schemas.microsoft.com/office/drawing/2014/main" val="20008"/>
                    </a:ext>
                  </a:extLst>
                </a:gridCol>
              </a:tblGrid>
              <a:tr h="138393">
                <a:tc>
                  <a:txBody>
                    <a:bodyPr/>
                    <a:lstStyle/>
                    <a:p>
                      <a:pPr marL="20955">
                        <a:lnSpc>
                          <a:spcPts val="635"/>
                        </a:lnSpc>
                      </a:pPr>
                      <a:r>
                        <a:rPr sz="600" u="sng" dirty="0">
                          <a:uFill>
                            <a:solidFill>
                              <a:srgbClr val="000000"/>
                            </a:solidFill>
                          </a:uFill>
                          <a:latin typeface="Calibri"/>
                          <a:cs typeface="Calibri"/>
                        </a:rPr>
                        <a:t>Taxing</a:t>
                      </a:r>
                      <a:r>
                        <a:rPr sz="600" u="sng" spc="40" dirty="0">
                          <a:uFill>
                            <a:solidFill>
                              <a:srgbClr val="000000"/>
                            </a:solidFill>
                          </a:uFill>
                          <a:latin typeface="Calibri"/>
                          <a:cs typeface="Calibri"/>
                        </a:rPr>
                        <a:t> </a:t>
                      </a:r>
                      <a:r>
                        <a:rPr sz="600" u="sng" dirty="0">
                          <a:uFill>
                            <a:solidFill>
                              <a:srgbClr val="000000"/>
                            </a:solidFill>
                          </a:uFill>
                          <a:latin typeface="Calibri"/>
                          <a:cs typeface="Calibri"/>
                        </a:rPr>
                        <a:t>District</a:t>
                      </a:r>
                      <a:r>
                        <a:rPr sz="600" u="sng" spc="45" dirty="0">
                          <a:uFill>
                            <a:solidFill>
                              <a:srgbClr val="000000"/>
                            </a:solidFill>
                          </a:uFill>
                          <a:latin typeface="Calibri"/>
                          <a:cs typeface="Calibri"/>
                        </a:rPr>
                        <a:t> </a:t>
                      </a:r>
                      <a:r>
                        <a:rPr sz="600" u="sng" spc="-25" dirty="0">
                          <a:uFill>
                            <a:solidFill>
                              <a:srgbClr val="000000"/>
                            </a:solidFill>
                          </a:uFill>
                          <a:latin typeface="Calibri"/>
                          <a:cs typeface="Calibri"/>
                        </a:rPr>
                        <a:t>014</a:t>
                      </a:r>
                      <a:endParaRPr sz="600">
                        <a:latin typeface="Calibri"/>
                        <a:cs typeface="Calibri"/>
                      </a:endParaRPr>
                    </a:p>
                  </a:txBody>
                  <a:tcPr marL="0" marR="0" marT="0" marB="0"/>
                </a:tc>
                <a:tc gridSpan="8">
                  <a:txBody>
                    <a:bodyPr/>
                    <a:lstStyle/>
                    <a:p>
                      <a:pPr>
                        <a:lnSpc>
                          <a:spcPct val="100000"/>
                        </a:lnSpc>
                      </a:pPr>
                      <a:endParaRPr sz="5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50719">
                <a:tc>
                  <a:txBody>
                    <a:bodyPr/>
                    <a:lstStyle/>
                    <a:p>
                      <a:pPr marL="220979">
                        <a:lnSpc>
                          <a:spcPct val="100000"/>
                        </a:lnSpc>
                        <a:spcBef>
                          <a:spcPts val="415"/>
                        </a:spcBef>
                      </a:pPr>
                      <a:r>
                        <a:rPr sz="600" spc="-10" dirty="0">
                          <a:latin typeface="Calibri"/>
                          <a:cs typeface="Calibri"/>
                        </a:rPr>
                        <a:t>Local</a:t>
                      </a:r>
                      <a:endParaRPr sz="600">
                        <a:latin typeface="Calibri"/>
                        <a:cs typeface="Calibri"/>
                      </a:endParaRPr>
                    </a:p>
                  </a:txBody>
                  <a:tcPr marL="0" marR="0" marT="46504" marB="0"/>
                </a:tc>
                <a:tc>
                  <a:txBody>
                    <a:bodyPr/>
                    <a:lstStyle/>
                    <a:p>
                      <a:pPr marR="24130" algn="ctr">
                        <a:lnSpc>
                          <a:spcPct val="100000"/>
                        </a:lnSpc>
                        <a:spcBef>
                          <a:spcPts val="415"/>
                        </a:spcBef>
                      </a:pPr>
                      <a:r>
                        <a:rPr sz="600" spc="-20" dirty="0">
                          <a:latin typeface="Calibri"/>
                          <a:cs typeface="Calibri"/>
                        </a:rPr>
                        <a:t>2022</a:t>
                      </a:r>
                      <a:endParaRPr sz="600">
                        <a:latin typeface="Calibri"/>
                        <a:cs typeface="Calibri"/>
                      </a:endParaRPr>
                    </a:p>
                  </a:txBody>
                  <a:tcPr marL="0" marR="0" marT="46504" marB="0"/>
                </a:tc>
                <a:tc>
                  <a:txBody>
                    <a:bodyPr/>
                    <a:lstStyle/>
                    <a:p>
                      <a:pPr marL="78105">
                        <a:lnSpc>
                          <a:spcPct val="100000"/>
                        </a:lnSpc>
                        <a:spcBef>
                          <a:spcPts val="415"/>
                        </a:spcBef>
                      </a:pPr>
                      <a:r>
                        <a:rPr sz="600" spc="-20" dirty="0">
                          <a:latin typeface="Calibri"/>
                          <a:cs typeface="Calibri"/>
                        </a:rPr>
                        <a:t>2022</a:t>
                      </a:r>
                      <a:endParaRPr sz="600">
                        <a:latin typeface="Calibri"/>
                        <a:cs typeface="Calibri"/>
                      </a:endParaRPr>
                    </a:p>
                  </a:txBody>
                  <a:tcPr marL="0" marR="0" marT="46504" marB="0"/>
                </a:tc>
                <a:tc>
                  <a:txBody>
                    <a:bodyPr/>
                    <a:lstStyle/>
                    <a:p>
                      <a:pPr marL="12700" algn="ctr">
                        <a:lnSpc>
                          <a:spcPct val="100000"/>
                        </a:lnSpc>
                        <a:spcBef>
                          <a:spcPts val="415"/>
                        </a:spcBef>
                      </a:pPr>
                      <a:r>
                        <a:rPr sz="600" spc="-20" dirty="0">
                          <a:latin typeface="Calibri"/>
                          <a:cs typeface="Calibri"/>
                        </a:rPr>
                        <a:t>2022</a:t>
                      </a:r>
                      <a:r>
                        <a:rPr sz="600" spc="-15" dirty="0">
                          <a:latin typeface="Calibri"/>
                          <a:cs typeface="Calibri"/>
                        </a:rPr>
                        <a:t> </a:t>
                      </a:r>
                      <a:r>
                        <a:rPr sz="600" spc="-20" dirty="0">
                          <a:latin typeface="Calibri"/>
                          <a:cs typeface="Calibri"/>
                        </a:rPr>
                        <a:t>Rate</a:t>
                      </a:r>
                      <a:endParaRPr sz="600">
                        <a:latin typeface="Calibri"/>
                        <a:cs typeface="Calibri"/>
                      </a:endParaRPr>
                    </a:p>
                  </a:txBody>
                  <a:tcPr marL="0" marR="0" marT="46504" marB="0"/>
                </a:tc>
                <a:tc>
                  <a:txBody>
                    <a:bodyPr/>
                    <a:lstStyle/>
                    <a:p>
                      <a:pPr marR="10160" algn="ctr">
                        <a:lnSpc>
                          <a:spcPct val="100000"/>
                        </a:lnSpc>
                        <a:spcBef>
                          <a:spcPts val="415"/>
                        </a:spcBef>
                      </a:pPr>
                      <a:r>
                        <a:rPr sz="600" spc="-20" dirty="0">
                          <a:latin typeface="Calibri"/>
                          <a:cs typeface="Calibri"/>
                        </a:rPr>
                        <a:t>2022</a:t>
                      </a:r>
                      <a:r>
                        <a:rPr sz="600" spc="-15" dirty="0">
                          <a:latin typeface="Calibri"/>
                          <a:cs typeface="Calibri"/>
                        </a:rPr>
                        <a:t> </a:t>
                      </a:r>
                      <a:r>
                        <a:rPr sz="600" spc="-25" dirty="0">
                          <a:latin typeface="Calibri"/>
                          <a:cs typeface="Calibri"/>
                        </a:rPr>
                        <a:t>AV</a:t>
                      </a:r>
                      <a:endParaRPr sz="600">
                        <a:latin typeface="Calibri"/>
                        <a:cs typeface="Calibri"/>
                      </a:endParaRPr>
                    </a:p>
                  </a:txBody>
                  <a:tcPr marL="0" marR="0" marT="46504" marB="0"/>
                </a:tc>
                <a:tc gridSpan="4">
                  <a:txBody>
                    <a:bodyPr/>
                    <a:lstStyle/>
                    <a:p>
                      <a:pPr marL="54610">
                        <a:lnSpc>
                          <a:spcPct val="100000"/>
                        </a:lnSpc>
                        <a:spcBef>
                          <a:spcPts val="415"/>
                        </a:spcBef>
                        <a:tabLst>
                          <a:tab pos="1471295" algn="l"/>
                        </a:tabLst>
                      </a:pPr>
                      <a:r>
                        <a:rPr sz="600" dirty="0">
                          <a:latin typeface="Calibri"/>
                          <a:cs typeface="Calibri"/>
                        </a:rPr>
                        <a:t>Potential</a:t>
                      </a:r>
                      <a:r>
                        <a:rPr sz="600" spc="245" dirty="0">
                          <a:latin typeface="Calibri"/>
                          <a:cs typeface="Calibri"/>
                        </a:rPr>
                        <a:t>  </a:t>
                      </a:r>
                      <a:r>
                        <a:rPr sz="600" dirty="0">
                          <a:latin typeface="Calibri"/>
                          <a:cs typeface="Calibri"/>
                        </a:rPr>
                        <a:t>Rate</a:t>
                      </a:r>
                      <a:r>
                        <a:rPr sz="600" spc="35" dirty="0">
                          <a:latin typeface="Calibri"/>
                          <a:cs typeface="Calibri"/>
                        </a:rPr>
                        <a:t> </a:t>
                      </a:r>
                      <a:r>
                        <a:rPr sz="600" dirty="0">
                          <a:latin typeface="Calibri"/>
                          <a:cs typeface="Calibri"/>
                        </a:rPr>
                        <a:t>with</a:t>
                      </a:r>
                      <a:r>
                        <a:rPr sz="600" spc="310" dirty="0">
                          <a:latin typeface="Calibri"/>
                          <a:cs typeface="Calibri"/>
                        </a:rPr>
                        <a:t>  </a:t>
                      </a:r>
                      <a:r>
                        <a:rPr sz="600" spc="-20" dirty="0">
                          <a:latin typeface="Calibri"/>
                          <a:cs typeface="Calibri"/>
                        </a:rPr>
                        <a:t>2022</a:t>
                      </a:r>
                      <a:r>
                        <a:rPr sz="600" spc="-30" dirty="0">
                          <a:latin typeface="Calibri"/>
                          <a:cs typeface="Calibri"/>
                        </a:rPr>
                        <a:t> </a:t>
                      </a:r>
                      <a:r>
                        <a:rPr sz="600" spc="-20" dirty="0">
                          <a:latin typeface="Calibri"/>
                          <a:cs typeface="Calibri"/>
                        </a:rPr>
                        <a:t>Rate</a:t>
                      </a:r>
                      <a:r>
                        <a:rPr sz="600" dirty="0">
                          <a:latin typeface="Calibri"/>
                          <a:cs typeface="Calibri"/>
                        </a:rPr>
                        <a:t>	New</a:t>
                      </a:r>
                      <a:r>
                        <a:rPr sz="600" spc="60" dirty="0">
                          <a:latin typeface="Calibri"/>
                          <a:cs typeface="Calibri"/>
                        </a:rPr>
                        <a:t> </a:t>
                      </a:r>
                      <a:r>
                        <a:rPr sz="600" spc="-20" dirty="0">
                          <a:latin typeface="Calibri"/>
                          <a:cs typeface="Calibri"/>
                        </a:rPr>
                        <a:t>Rate</a:t>
                      </a:r>
                      <a:endParaRPr sz="600">
                        <a:latin typeface="Calibri"/>
                        <a:cs typeface="Calibri"/>
                      </a:endParaRPr>
                    </a:p>
                  </a:txBody>
                  <a:tcPr marL="0" marR="0" marT="46504"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87966">
                <a:tc>
                  <a:txBody>
                    <a:bodyPr/>
                    <a:lstStyle/>
                    <a:p>
                      <a:pPr marL="232410">
                        <a:lnSpc>
                          <a:spcPts val="685"/>
                        </a:lnSpc>
                      </a:pPr>
                      <a:r>
                        <a:rPr sz="600" u="sng" spc="-20" dirty="0">
                          <a:uFill>
                            <a:solidFill>
                              <a:srgbClr val="000000"/>
                            </a:solidFill>
                          </a:uFill>
                          <a:latin typeface="Calibri"/>
                          <a:cs typeface="Calibri"/>
                        </a:rPr>
                        <a:t>Unit</a:t>
                      </a:r>
                      <a:endParaRPr sz="600">
                        <a:latin typeface="Calibri"/>
                        <a:cs typeface="Calibri"/>
                      </a:endParaRPr>
                    </a:p>
                  </a:txBody>
                  <a:tcPr marL="0" marR="0" marT="0" marB="0"/>
                </a:tc>
                <a:tc>
                  <a:txBody>
                    <a:bodyPr/>
                    <a:lstStyle/>
                    <a:p>
                      <a:pPr marR="24130" algn="ctr">
                        <a:lnSpc>
                          <a:spcPts val="685"/>
                        </a:lnSpc>
                      </a:pPr>
                      <a:r>
                        <a:rPr sz="600" u="sng" spc="-25" dirty="0">
                          <a:uFill>
                            <a:solidFill>
                              <a:srgbClr val="000000"/>
                            </a:solidFill>
                          </a:uFill>
                          <a:latin typeface="Calibri"/>
                          <a:cs typeface="Calibri"/>
                        </a:rPr>
                        <a:t>AV</a:t>
                      </a:r>
                      <a:endParaRPr sz="600">
                        <a:latin typeface="Calibri"/>
                        <a:cs typeface="Calibri"/>
                      </a:endParaRPr>
                    </a:p>
                  </a:txBody>
                  <a:tcPr marL="0" marR="0" marT="0" marB="0"/>
                </a:tc>
                <a:tc>
                  <a:txBody>
                    <a:bodyPr/>
                    <a:lstStyle/>
                    <a:p>
                      <a:pPr marL="78105">
                        <a:lnSpc>
                          <a:spcPts val="685"/>
                        </a:lnSpc>
                      </a:pPr>
                      <a:r>
                        <a:rPr sz="600" u="sng" spc="-20" dirty="0">
                          <a:uFill>
                            <a:solidFill>
                              <a:srgbClr val="000000"/>
                            </a:solidFill>
                          </a:uFill>
                          <a:latin typeface="Calibri"/>
                          <a:cs typeface="Calibri"/>
                        </a:rPr>
                        <a:t>Rate</a:t>
                      </a:r>
                      <a:endParaRPr sz="600">
                        <a:latin typeface="Calibri"/>
                        <a:cs typeface="Calibri"/>
                      </a:endParaRPr>
                    </a:p>
                  </a:txBody>
                  <a:tcPr marL="0" marR="0" marT="0" marB="0"/>
                </a:tc>
                <a:tc>
                  <a:txBody>
                    <a:bodyPr/>
                    <a:lstStyle/>
                    <a:p>
                      <a:pPr marL="13970" algn="ctr">
                        <a:lnSpc>
                          <a:spcPts val="685"/>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R="8890" algn="ctr">
                        <a:lnSpc>
                          <a:spcPts val="685"/>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gridSpan="4">
                  <a:txBody>
                    <a:bodyPr/>
                    <a:lstStyle/>
                    <a:p>
                      <a:pPr marL="106680">
                        <a:lnSpc>
                          <a:spcPts val="685"/>
                        </a:lnSpc>
                        <a:tabLst>
                          <a:tab pos="494665" algn="l"/>
                        </a:tabLst>
                      </a:pPr>
                      <a:r>
                        <a:rPr sz="600" u="sng" dirty="0">
                          <a:uFill>
                            <a:solidFill>
                              <a:srgbClr val="000000"/>
                            </a:solidFill>
                          </a:uFill>
                          <a:latin typeface="Calibri"/>
                          <a:cs typeface="Calibri"/>
                        </a:rPr>
                        <a:t>TIF </a:t>
                      </a:r>
                      <a:r>
                        <a:rPr sz="600" u="sng" spc="-25" dirty="0">
                          <a:uFill>
                            <a:solidFill>
                              <a:srgbClr val="000000"/>
                            </a:solidFill>
                          </a:uFill>
                          <a:latin typeface="Calibri"/>
                          <a:cs typeface="Calibri"/>
                        </a:rPr>
                        <a:t>AV</a:t>
                      </a:r>
                      <a:r>
                        <a:rPr sz="600" dirty="0">
                          <a:latin typeface="Calibri"/>
                          <a:cs typeface="Calibri"/>
                        </a:rPr>
                        <a:t>	</a:t>
                      </a:r>
                      <a:r>
                        <a:rPr sz="600" u="sng" dirty="0">
                          <a:uFill>
                            <a:solidFill>
                              <a:srgbClr val="000000"/>
                            </a:solidFill>
                          </a:uFill>
                          <a:latin typeface="Calibri"/>
                          <a:cs typeface="Calibri"/>
                        </a:rPr>
                        <a:t>New</a:t>
                      </a:r>
                      <a:r>
                        <a:rPr sz="600" u="sng" spc="20" dirty="0">
                          <a:uFill>
                            <a:solidFill>
                              <a:srgbClr val="000000"/>
                            </a:solidFill>
                          </a:uFill>
                          <a:latin typeface="Calibri"/>
                          <a:cs typeface="Calibri"/>
                        </a:rPr>
                        <a:t> </a:t>
                      </a:r>
                      <a:r>
                        <a:rPr sz="600" u="sng" dirty="0">
                          <a:uFill>
                            <a:solidFill>
                              <a:srgbClr val="000000"/>
                            </a:solidFill>
                          </a:uFill>
                          <a:latin typeface="Calibri"/>
                          <a:cs typeface="Calibri"/>
                        </a:rPr>
                        <a:t>AV</a:t>
                      </a:r>
                      <a:r>
                        <a:rPr sz="600" spc="475" dirty="0">
                          <a:latin typeface="Calibri"/>
                          <a:cs typeface="Calibri"/>
                        </a:rPr>
                        <a:t> </a:t>
                      </a:r>
                      <a:r>
                        <a:rPr sz="600" u="sng" dirty="0">
                          <a:uFill>
                            <a:solidFill>
                              <a:srgbClr val="000000"/>
                            </a:solidFill>
                          </a:uFill>
                          <a:latin typeface="Calibri"/>
                          <a:cs typeface="Calibri"/>
                        </a:rPr>
                        <a:t>Driven</a:t>
                      </a:r>
                      <a:r>
                        <a:rPr sz="600" u="sng" spc="15" dirty="0">
                          <a:uFill>
                            <a:solidFill>
                              <a:srgbClr val="000000"/>
                            </a:solidFill>
                          </a:uFill>
                          <a:latin typeface="Calibri"/>
                          <a:cs typeface="Calibri"/>
                        </a:rPr>
                        <a:t> </a:t>
                      </a:r>
                      <a:r>
                        <a:rPr sz="600" u="sng" dirty="0">
                          <a:uFill>
                            <a:solidFill>
                              <a:srgbClr val="000000"/>
                            </a:solidFill>
                          </a:uFill>
                          <a:latin typeface="Calibri"/>
                          <a:cs typeface="Calibri"/>
                        </a:rPr>
                        <a:t>Funds</a:t>
                      </a:r>
                      <a:r>
                        <a:rPr sz="600" spc="290" dirty="0">
                          <a:latin typeface="Calibri"/>
                          <a:cs typeface="Calibri"/>
                        </a:rPr>
                        <a:t> </a:t>
                      </a:r>
                      <a:r>
                        <a:rPr sz="600" u="sng" dirty="0">
                          <a:uFill>
                            <a:solidFill>
                              <a:srgbClr val="000000"/>
                            </a:solidFill>
                          </a:uFill>
                          <a:latin typeface="Calibri"/>
                          <a:cs typeface="Calibri"/>
                        </a:rPr>
                        <a:t>W/</a:t>
                      </a:r>
                      <a:r>
                        <a:rPr sz="600" u="sng" spc="25" dirty="0">
                          <a:uFill>
                            <a:solidFill>
                              <a:srgbClr val="000000"/>
                            </a:solidFill>
                          </a:uFill>
                          <a:latin typeface="Calibri"/>
                          <a:cs typeface="Calibri"/>
                        </a:rPr>
                        <a:t> </a:t>
                      </a:r>
                      <a:r>
                        <a:rPr sz="600" u="sng" dirty="0">
                          <a:uFill>
                            <a:solidFill>
                              <a:srgbClr val="000000"/>
                            </a:solidFill>
                          </a:uFill>
                          <a:latin typeface="Calibri"/>
                          <a:cs typeface="Calibri"/>
                        </a:rPr>
                        <a:t>Driven</a:t>
                      </a:r>
                      <a:r>
                        <a:rPr sz="600" u="sng" spc="1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13472">
                <a:tc>
                  <a:txBody>
                    <a:bodyPr/>
                    <a:lstStyle/>
                    <a:p>
                      <a:pPr>
                        <a:lnSpc>
                          <a:spcPct val="100000"/>
                        </a:lnSpc>
                      </a:pPr>
                      <a:endParaRPr sz="800">
                        <a:latin typeface="Times New Roman"/>
                        <a:cs typeface="Times New Roman"/>
                      </a:endParaRPr>
                    </a:p>
                    <a:p>
                      <a:pPr marL="20955">
                        <a:lnSpc>
                          <a:spcPct val="100000"/>
                        </a:lnSpc>
                      </a:pPr>
                      <a:r>
                        <a:rPr sz="600" dirty="0">
                          <a:latin typeface="Calibri"/>
                          <a:cs typeface="Calibri"/>
                        </a:rPr>
                        <a:t>Montgomery</a:t>
                      </a:r>
                      <a:r>
                        <a:rPr sz="600" spc="55" dirty="0">
                          <a:latin typeface="Calibri"/>
                          <a:cs typeface="Calibri"/>
                        </a:rPr>
                        <a:t> </a:t>
                      </a:r>
                      <a:r>
                        <a:rPr sz="600" spc="-10" dirty="0">
                          <a:latin typeface="Calibri"/>
                          <a:cs typeface="Calibri"/>
                        </a:rPr>
                        <a:t>County</a:t>
                      </a:r>
                      <a:endParaRPr sz="600">
                        <a:latin typeface="Calibri"/>
                        <a:cs typeface="Calibri"/>
                      </a:endParaRPr>
                    </a:p>
                  </a:txBody>
                  <a:tcPr marL="0" marR="0" marT="0" marB="0"/>
                </a:tc>
                <a:tc>
                  <a:txBody>
                    <a:bodyPr/>
                    <a:lstStyle/>
                    <a:p>
                      <a:pPr>
                        <a:lnSpc>
                          <a:spcPct val="100000"/>
                        </a:lnSpc>
                      </a:pPr>
                      <a:endParaRPr sz="800">
                        <a:latin typeface="Times New Roman"/>
                        <a:cs typeface="Times New Roman"/>
                      </a:endParaRPr>
                    </a:p>
                    <a:p>
                      <a:pPr marR="41910" algn="r">
                        <a:lnSpc>
                          <a:spcPct val="100000"/>
                        </a:lnSpc>
                      </a:pPr>
                      <a:r>
                        <a:rPr sz="600" spc="-10" dirty="0">
                          <a:latin typeface="Calibri"/>
                          <a:cs typeface="Calibri"/>
                        </a:rPr>
                        <a:t>2,193,369,152</a:t>
                      </a:r>
                      <a:endParaRPr sz="600">
                        <a:latin typeface="Calibri"/>
                        <a:cs typeface="Calibri"/>
                      </a:endParaRPr>
                    </a:p>
                  </a:txBody>
                  <a:tcPr marL="0" marR="0" marT="0" marB="0"/>
                </a:tc>
                <a:tc>
                  <a:txBody>
                    <a:bodyPr/>
                    <a:lstStyle/>
                    <a:p>
                      <a:pPr>
                        <a:lnSpc>
                          <a:spcPct val="100000"/>
                        </a:lnSpc>
                      </a:pPr>
                      <a:endParaRPr sz="800">
                        <a:latin typeface="Times New Roman"/>
                        <a:cs typeface="Times New Roman"/>
                      </a:endParaRPr>
                    </a:p>
                    <a:p>
                      <a:pPr marL="49530">
                        <a:lnSpc>
                          <a:spcPct val="100000"/>
                        </a:lnSpc>
                      </a:pPr>
                      <a:r>
                        <a:rPr sz="600" spc="-10" dirty="0">
                          <a:latin typeface="Calibri"/>
                          <a:cs typeface="Calibri"/>
                        </a:rPr>
                        <a:t>0.4813</a:t>
                      </a:r>
                      <a:endParaRPr sz="600">
                        <a:latin typeface="Calibri"/>
                        <a:cs typeface="Calibri"/>
                      </a:endParaRPr>
                    </a:p>
                  </a:txBody>
                  <a:tcPr marL="0" marR="0" marT="0" marB="0"/>
                </a:tc>
                <a:tc>
                  <a:txBody>
                    <a:bodyPr/>
                    <a:lstStyle/>
                    <a:p>
                      <a:pPr>
                        <a:lnSpc>
                          <a:spcPct val="100000"/>
                        </a:lnSpc>
                      </a:pPr>
                      <a:endParaRPr sz="800">
                        <a:latin typeface="Times New Roman"/>
                        <a:cs typeface="Times New Roman"/>
                      </a:endParaRPr>
                    </a:p>
                    <a:p>
                      <a:pPr marL="25400" algn="ctr">
                        <a:lnSpc>
                          <a:spcPct val="100000"/>
                        </a:lnSpc>
                      </a:pPr>
                      <a:r>
                        <a:rPr sz="600" dirty="0">
                          <a:latin typeface="Calibri"/>
                          <a:cs typeface="Calibri"/>
                        </a:rPr>
                        <a:t>-</a:t>
                      </a:r>
                      <a:r>
                        <a:rPr sz="600" spc="-10" dirty="0">
                          <a:latin typeface="Calibri"/>
                          <a:cs typeface="Calibri"/>
                        </a:rPr>
                        <a:t>0.0333</a:t>
                      </a:r>
                      <a:endParaRPr sz="600">
                        <a:latin typeface="Calibri"/>
                        <a:cs typeface="Calibri"/>
                      </a:endParaRPr>
                    </a:p>
                  </a:txBody>
                  <a:tcPr marL="0" marR="0" marT="0" marB="0"/>
                </a:tc>
                <a:tc>
                  <a:txBody>
                    <a:bodyPr/>
                    <a:lstStyle/>
                    <a:p>
                      <a:pPr>
                        <a:lnSpc>
                          <a:spcPct val="100000"/>
                        </a:lnSpc>
                      </a:pPr>
                      <a:endParaRPr sz="800">
                        <a:latin typeface="Times New Roman"/>
                        <a:cs typeface="Times New Roman"/>
                      </a:endParaRPr>
                    </a:p>
                    <a:p>
                      <a:pPr marR="3810" algn="ctr">
                        <a:lnSpc>
                          <a:spcPct val="100000"/>
                        </a:lnSpc>
                      </a:pPr>
                      <a:r>
                        <a:rPr sz="600" spc="-10" dirty="0">
                          <a:latin typeface="Calibri"/>
                          <a:cs typeface="Calibri"/>
                        </a:rPr>
                        <a:t>0.4480</a:t>
                      </a:r>
                      <a:endParaRPr sz="600">
                        <a:latin typeface="Calibri"/>
                        <a:cs typeface="Calibri"/>
                      </a:endParaRPr>
                    </a:p>
                  </a:txBody>
                  <a:tcPr marL="0" marR="0" marT="0" marB="0"/>
                </a:tc>
                <a:tc>
                  <a:txBody>
                    <a:bodyPr/>
                    <a:lstStyle/>
                    <a:p>
                      <a:pPr>
                        <a:lnSpc>
                          <a:spcPct val="100000"/>
                        </a:lnSpc>
                      </a:pPr>
                      <a:endParaRPr sz="800">
                        <a:latin typeface="Times New Roman"/>
                        <a:cs typeface="Times New Roman"/>
                      </a:endParaRPr>
                    </a:p>
                    <a:p>
                      <a:pPr marR="21590" algn="r">
                        <a:lnSpc>
                          <a:spcPct val="100000"/>
                        </a:lnSpc>
                      </a:pPr>
                      <a:r>
                        <a:rPr sz="600" spc="-10" dirty="0">
                          <a:latin typeface="Calibri"/>
                          <a:cs typeface="Calibri"/>
                        </a:rPr>
                        <a:t>973,008</a:t>
                      </a:r>
                      <a:endParaRPr sz="600">
                        <a:latin typeface="Calibri"/>
                        <a:cs typeface="Calibri"/>
                      </a:endParaRPr>
                    </a:p>
                  </a:txBody>
                  <a:tcPr marL="0" marR="0" marT="0" marB="0"/>
                </a:tc>
                <a:tc>
                  <a:txBody>
                    <a:bodyPr/>
                    <a:lstStyle/>
                    <a:p>
                      <a:pPr>
                        <a:lnSpc>
                          <a:spcPct val="100000"/>
                        </a:lnSpc>
                      </a:pPr>
                      <a:endParaRPr sz="800">
                        <a:latin typeface="Times New Roman"/>
                        <a:cs typeface="Times New Roman"/>
                      </a:endParaRPr>
                    </a:p>
                    <a:p>
                      <a:pPr marR="65405" algn="r">
                        <a:lnSpc>
                          <a:spcPct val="100000"/>
                        </a:lnSpc>
                      </a:pPr>
                      <a:r>
                        <a:rPr sz="600" spc="-10" dirty="0">
                          <a:latin typeface="Calibri"/>
                          <a:cs typeface="Calibri"/>
                        </a:rPr>
                        <a:t>0.4478</a:t>
                      </a:r>
                      <a:endParaRPr sz="600">
                        <a:latin typeface="Calibri"/>
                        <a:cs typeface="Calibri"/>
                      </a:endParaRPr>
                    </a:p>
                  </a:txBody>
                  <a:tcPr marL="0" marR="0" marT="0" marB="0"/>
                </a:tc>
                <a:tc>
                  <a:txBody>
                    <a:bodyPr/>
                    <a:lstStyle/>
                    <a:p>
                      <a:pPr>
                        <a:lnSpc>
                          <a:spcPct val="100000"/>
                        </a:lnSpc>
                      </a:pPr>
                      <a:endParaRPr sz="800">
                        <a:latin typeface="Times New Roman"/>
                        <a:cs typeface="Times New Roman"/>
                      </a:endParaRPr>
                    </a:p>
                    <a:p>
                      <a:pPr marL="1905" algn="ctr">
                        <a:lnSpc>
                          <a:spcPct val="100000"/>
                        </a:lnSpc>
                      </a:pPr>
                      <a:r>
                        <a:rPr sz="600" spc="-10" dirty="0">
                          <a:latin typeface="Calibri"/>
                          <a:cs typeface="Calibri"/>
                        </a:rPr>
                        <a:t>0.0333</a:t>
                      </a:r>
                      <a:endParaRPr sz="600">
                        <a:latin typeface="Calibri"/>
                        <a:cs typeface="Calibri"/>
                      </a:endParaRPr>
                    </a:p>
                  </a:txBody>
                  <a:tcPr marL="0" marR="0" marT="0" marB="0"/>
                </a:tc>
                <a:tc>
                  <a:txBody>
                    <a:bodyPr/>
                    <a:lstStyle/>
                    <a:p>
                      <a:pPr>
                        <a:lnSpc>
                          <a:spcPct val="100000"/>
                        </a:lnSpc>
                      </a:pPr>
                      <a:endParaRPr sz="800">
                        <a:latin typeface="Times New Roman"/>
                        <a:cs typeface="Times New Roman"/>
                      </a:endParaRPr>
                    </a:p>
                    <a:p>
                      <a:pPr marL="7620" algn="ctr">
                        <a:lnSpc>
                          <a:spcPct val="100000"/>
                        </a:lnSpc>
                      </a:pPr>
                      <a:r>
                        <a:rPr sz="600" spc="-10" dirty="0">
                          <a:latin typeface="Calibri"/>
                          <a:cs typeface="Calibri"/>
                        </a:rPr>
                        <a:t>0.4811</a:t>
                      </a:r>
                      <a:endParaRPr sz="600">
                        <a:latin typeface="Calibri"/>
                        <a:cs typeface="Calibri"/>
                      </a:endParaRPr>
                    </a:p>
                  </a:txBody>
                  <a:tcPr marL="0" marR="0" marT="0" marB="0"/>
                </a:tc>
                <a:extLst>
                  <a:ext uri="{0D108BD9-81ED-4DB2-BD59-A6C34878D82A}">
                    <a16:rowId xmlns:a16="http://schemas.microsoft.com/office/drawing/2014/main" val="10003"/>
                  </a:ext>
                </a:extLst>
              </a:tr>
              <a:tr h="100292">
                <a:tc>
                  <a:txBody>
                    <a:bodyPr/>
                    <a:lstStyle/>
                    <a:p>
                      <a:pPr marL="20955">
                        <a:lnSpc>
                          <a:spcPts val="750"/>
                        </a:lnSpc>
                      </a:pPr>
                      <a:r>
                        <a:rPr sz="600" dirty="0">
                          <a:latin typeface="Calibri"/>
                          <a:cs typeface="Calibri"/>
                        </a:rPr>
                        <a:t>Franklin</a:t>
                      </a:r>
                      <a:r>
                        <a:rPr sz="600" spc="70" dirty="0">
                          <a:latin typeface="Calibri"/>
                          <a:cs typeface="Calibri"/>
                        </a:rPr>
                        <a:t> </a:t>
                      </a:r>
                      <a:r>
                        <a:rPr sz="600" spc="-10" dirty="0">
                          <a:latin typeface="Calibri"/>
                          <a:cs typeface="Calibri"/>
                        </a:rPr>
                        <a:t>Township</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104,370,123</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0.0113</a:t>
                      </a:r>
                      <a:endParaRPr sz="600">
                        <a:latin typeface="Calibri"/>
                        <a:cs typeface="Calibri"/>
                      </a:endParaRPr>
                    </a:p>
                  </a:txBody>
                  <a:tcPr marL="0" marR="0" marT="0" marB="0"/>
                </a:tc>
                <a:tc>
                  <a:txBody>
                    <a:bodyPr/>
                    <a:lstStyle/>
                    <a:p>
                      <a:pPr marL="1968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0.0113</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973,008</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0.0112</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0.0112</a:t>
                      </a:r>
                      <a:endParaRPr sz="600">
                        <a:latin typeface="Calibri"/>
                        <a:cs typeface="Calibri"/>
                      </a:endParaRPr>
                    </a:p>
                  </a:txBody>
                  <a:tcPr marL="0" marR="0" marT="0" marB="0"/>
                </a:tc>
                <a:extLst>
                  <a:ext uri="{0D108BD9-81ED-4DB2-BD59-A6C34878D82A}">
                    <a16:rowId xmlns:a16="http://schemas.microsoft.com/office/drawing/2014/main" val="10004"/>
                  </a:ext>
                </a:extLst>
              </a:tr>
              <a:tr h="100292">
                <a:tc>
                  <a:txBody>
                    <a:bodyPr/>
                    <a:lstStyle/>
                    <a:p>
                      <a:pPr marL="20955">
                        <a:lnSpc>
                          <a:spcPts val="750"/>
                        </a:lnSpc>
                      </a:pPr>
                      <a:r>
                        <a:rPr sz="600" dirty="0">
                          <a:latin typeface="Calibri"/>
                          <a:cs typeface="Calibri"/>
                        </a:rPr>
                        <a:t>Franklin</a:t>
                      </a:r>
                      <a:r>
                        <a:rPr sz="600" spc="70" dirty="0">
                          <a:latin typeface="Calibri"/>
                          <a:cs typeface="Calibri"/>
                        </a:rPr>
                        <a:t> </a:t>
                      </a:r>
                      <a:r>
                        <a:rPr sz="600" dirty="0">
                          <a:latin typeface="Calibri"/>
                          <a:cs typeface="Calibri"/>
                        </a:rPr>
                        <a:t>Township</a:t>
                      </a:r>
                      <a:r>
                        <a:rPr sz="600" spc="80" dirty="0">
                          <a:latin typeface="Calibri"/>
                          <a:cs typeface="Calibri"/>
                        </a:rPr>
                        <a:t> </a:t>
                      </a:r>
                      <a:r>
                        <a:rPr sz="600" spc="-20" dirty="0">
                          <a:latin typeface="Calibri"/>
                          <a:cs typeface="Calibri"/>
                        </a:rPr>
                        <a:t>Fire</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155,119,780</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0.0933</a:t>
                      </a:r>
                      <a:endParaRPr sz="600">
                        <a:latin typeface="Calibri"/>
                        <a:cs typeface="Calibri"/>
                      </a:endParaRPr>
                    </a:p>
                  </a:txBody>
                  <a:tcPr marL="0" marR="0" marT="0" marB="0"/>
                </a:tc>
                <a:tc>
                  <a:txBody>
                    <a:bodyPr/>
                    <a:lstStyle/>
                    <a:p>
                      <a:pPr marL="25400" algn="ctr">
                        <a:lnSpc>
                          <a:spcPts val="750"/>
                        </a:lnSpc>
                      </a:pPr>
                      <a:r>
                        <a:rPr sz="600" dirty="0">
                          <a:latin typeface="Calibri"/>
                          <a:cs typeface="Calibri"/>
                        </a:rPr>
                        <a:t>-</a:t>
                      </a:r>
                      <a:r>
                        <a:rPr sz="600" spc="-10" dirty="0">
                          <a:latin typeface="Calibri"/>
                          <a:cs typeface="Calibri"/>
                        </a:rPr>
                        <a:t>0.0315</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0.0618</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973,008</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0.0614</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0.0315</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0.0929</a:t>
                      </a:r>
                      <a:endParaRPr sz="600">
                        <a:latin typeface="Calibri"/>
                        <a:cs typeface="Calibri"/>
                      </a:endParaRPr>
                    </a:p>
                  </a:txBody>
                  <a:tcPr marL="0" marR="0" marT="0" marB="0"/>
                </a:tc>
                <a:extLst>
                  <a:ext uri="{0D108BD9-81ED-4DB2-BD59-A6C34878D82A}">
                    <a16:rowId xmlns:a16="http://schemas.microsoft.com/office/drawing/2014/main" val="10005"/>
                  </a:ext>
                </a:extLst>
              </a:tr>
              <a:tr h="100292">
                <a:tc>
                  <a:txBody>
                    <a:bodyPr/>
                    <a:lstStyle/>
                    <a:p>
                      <a:pPr marL="20955">
                        <a:lnSpc>
                          <a:spcPts val="750"/>
                        </a:lnSpc>
                      </a:pPr>
                      <a:r>
                        <a:rPr sz="600" dirty="0">
                          <a:latin typeface="Calibri"/>
                          <a:cs typeface="Calibri"/>
                        </a:rPr>
                        <a:t>Darlington</a:t>
                      </a:r>
                      <a:r>
                        <a:rPr sz="600" spc="85" dirty="0">
                          <a:latin typeface="Calibri"/>
                          <a:cs typeface="Calibri"/>
                        </a:rPr>
                        <a:t> </a:t>
                      </a:r>
                      <a:r>
                        <a:rPr sz="600" dirty="0">
                          <a:latin typeface="Calibri"/>
                          <a:cs typeface="Calibri"/>
                        </a:rPr>
                        <a:t>Public</a:t>
                      </a:r>
                      <a:r>
                        <a:rPr sz="600" spc="50" dirty="0">
                          <a:latin typeface="Calibri"/>
                          <a:cs typeface="Calibri"/>
                        </a:rPr>
                        <a:t> </a:t>
                      </a:r>
                      <a:r>
                        <a:rPr sz="600" spc="-10" dirty="0">
                          <a:latin typeface="Calibri"/>
                          <a:cs typeface="Calibri"/>
                        </a:rPr>
                        <a:t>Library</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104,370,123</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0.0828</a:t>
                      </a:r>
                      <a:endParaRPr sz="600">
                        <a:latin typeface="Calibri"/>
                        <a:cs typeface="Calibri"/>
                      </a:endParaRPr>
                    </a:p>
                  </a:txBody>
                  <a:tcPr marL="0" marR="0" marT="0" marB="0"/>
                </a:tc>
                <a:tc>
                  <a:txBody>
                    <a:bodyPr/>
                    <a:lstStyle/>
                    <a:p>
                      <a:pPr marL="1968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0.0828</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973,008</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0.0820</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0.0820</a:t>
                      </a:r>
                      <a:endParaRPr sz="600">
                        <a:latin typeface="Calibri"/>
                        <a:cs typeface="Calibri"/>
                      </a:endParaRPr>
                    </a:p>
                  </a:txBody>
                  <a:tcPr marL="0" marR="0" marT="0" marB="0"/>
                </a:tc>
                <a:extLst>
                  <a:ext uri="{0D108BD9-81ED-4DB2-BD59-A6C34878D82A}">
                    <a16:rowId xmlns:a16="http://schemas.microsoft.com/office/drawing/2014/main" val="10006"/>
                  </a:ext>
                </a:extLst>
              </a:tr>
              <a:tr h="100292">
                <a:tc>
                  <a:txBody>
                    <a:bodyPr/>
                    <a:lstStyle/>
                    <a:p>
                      <a:pPr marL="20955">
                        <a:lnSpc>
                          <a:spcPts val="750"/>
                        </a:lnSpc>
                      </a:pPr>
                      <a:r>
                        <a:rPr sz="600" dirty="0">
                          <a:latin typeface="Calibri"/>
                          <a:cs typeface="Calibri"/>
                        </a:rPr>
                        <a:t>North</a:t>
                      </a:r>
                      <a:r>
                        <a:rPr sz="600" spc="40" dirty="0">
                          <a:latin typeface="Calibri"/>
                          <a:cs typeface="Calibri"/>
                        </a:rPr>
                        <a:t> </a:t>
                      </a:r>
                      <a:r>
                        <a:rPr sz="600" dirty="0">
                          <a:latin typeface="Calibri"/>
                          <a:cs typeface="Calibri"/>
                        </a:rPr>
                        <a:t>Montgomery</a:t>
                      </a:r>
                      <a:r>
                        <a:rPr sz="600" spc="50" dirty="0">
                          <a:latin typeface="Calibri"/>
                          <a:cs typeface="Calibri"/>
                        </a:rPr>
                        <a:t> </a:t>
                      </a:r>
                      <a:r>
                        <a:rPr sz="600" spc="-10" dirty="0">
                          <a:latin typeface="Calibri"/>
                          <a:cs typeface="Calibri"/>
                        </a:rPr>
                        <a:t>School</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866,472,659</a:t>
                      </a:r>
                      <a:endParaRPr sz="600">
                        <a:latin typeface="Calibri"/>
                        <a:cs typeface="Calibri"/>
                      </a:endParaRPr>
                    </a:p>
                  </a:txBody>
                  <a:tcPr marL="0" marR="0" marT="0" marB="0"/>
                </a:tc>
                <a:tc>
                  <a:txBody>
                    <a:bodyPr/>
                    <a:lstStyle/>
                    <a:p>
                      <a:pPr marL="49530">
                        <a:lnSpc>
                          <a:spcPts val="750"/>
                        </a:lnSpc>
                      </a:pPr>
                      <a:r>
                        <a:rPr sz="600" u="sng" spc="-10" dirty="0">
                          <a:uFill>
                            <a:solidFill>
                              <a:srgbClr val="000000"/>
                            </a:solidFill>
                          </a:uFill>
                          <a:latin typeface="Calibri"/>
                          <a:cs typeface="Calibri"/>
                        </a:rPr>
                        <a:t>0.9573</a:t>
                      </a:r>
                      <a:endParaRPr sz="600">
                        <a:latin typeface="Calibri"/>
                        <a:cs typeface="Calibri"/>
                      </a:endParaRPr>
                    </a:p>
                  </a:txBody>
                  <a:tcPr marL="0" marR="0" marT="0" marB="0"/>
                </a:tc>
                <a:tc>
                  <a:txBody>
                    <a:bodyPr/>
                    <a:lstStyle/>
                    <a:p>
                      <a:pPr marL="19685" algn="ctr">
                        <a:lnSpc>
                          <a:spcPts val="750"/>
                        </a:lnSpc>
                      </a:pPr>
                      <a:r>
                        <a:rPr sz="600" u="sng" spc="-10" dirty="0">
                          <a:uFill>
                            <a:solidFill>
                              <a:srgbClr val="000000"/>
                            </a:solidFill>
                          </a:uFill>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u="sng" spc="-10" dirty="0">
                          <a:uFill>
                            <a:solidFill>
                              <a:srgbClr val="000000"/>
                            </a:solidFill>
                          </a:uFill>
                          <a:latin typeface="Calibri"/>
                          <a:cs typeface="Calibri"/>
                        </a:rPr>
                        <a:t>0.9573</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973,008</a:t>
                      </a:r>
                      <a:endParaRPr sz="600">
                        <a:latin typeface="Calibri"/>
                        <a:cs typeface="Calibri"/>
                      </a:endParaRPr>
                    </a:p>
                  </a:txBody>
                  <a:tcPr marL="0" marR="0" marT="0" marB="0"/>
                </a:tc>
                <a:tc>
                  <a:txBody>
                    <a:bodyPr/>
                    <a:lstStyle/>
                    <a:p>
                      <a:pPr marR="65405" algn="r">
                        <a:lnSpc>
                          <a:spcPts val="750"/>
                        </a:lnSpc>
                      </a:pPr>
                      <a:r>
                        <a:rPr sz="600" u="sng" spc="-10" dirty="0">
                          <a:uFill>
                            <a:solidFill>
                              <a:srgbClr val="000000"/>
                            </a:solidFill>
                          </a:uFill>
                          <a:latin typeface="Calibri"/>
                          <a:cs typeface="Calibri"/>
                        </a:rPr>
                        <a:t>0.9562</a:t>
                      </a:r>
                      <a:endParaRPr sz="600">
                        <a:latin typeface="Calibri"/>
                        <a:cs typeface="Calibri"/>
                      </a:endParaRPr>
                    </a:p>
                  </a:txBody>
                  <a:tcPr marL="0" marR="0" marT="0" marB="0"/>
                </a:tc>
                <a:tc>
                  <a:txBody>
                    <a:bodyPr/>
                    <a:lstStyle/>
                    <a:p>
                      <a:pPr marL="1905" algn="ctr">
                        <a:lnSpc>
                          <a:spcPts val="750"/>
                        </a:lnSpc>
                      </a:pPr>
                      <a:r>
                        <a:rPr sz="600" u="sng" spc="-10" dirty="0">
                          <a:uFill>
                            <a:solidFill>
                              <a:srgbClr val="000000"/>
                            </a:solidFill>
                          </a:uFill>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u="sng" spc="-10" dirty="0">
                          <a:uFill>
                            <a:solidFill>
                              <a:srgbClr val="000000"/>
                            </a:solidFill>
                          </a:uFill>
                          <a:latin typeface="Calibri"/>
                          <a:cs typeface="Calibri"/>
                        </a:rPr>
                        <a:t>0.9562</a:t>
                      </a:r>
                      <a:endParaRPr sz="600">
                        <a:latin typeface="Calibri"/>
                        <a:cs typeface="Calibri"/>
                      </a:endParaRPr>
                    </a:p>
                  </a:txBody>
                  <a:tcPr marL="0" marR="0" marT="0" marB="0"/>
                </a:tc>
                <a:extLst>
                  <a:ext uri="{0D108BD9-81ED-4DB2-BD59-A6C34878D82A}">
                    <a16:rowId xmlns:a16="http://schemas.microsoft.com/office/drawing/2014/main" val="10007"/>
                  </a:ext>
                </a:extLst>
              </a:tr>
              <a:tr h="150719">
                <a:tc>
                  <a:txBody>
                    <a:bodyPr/>
                    <a:lstStyle/>
                    <a:p>
                      <a:pPr marL="620395">
                        <a:lnSpc>
                          <a:spcPts val="750"/>
                        </a:lnSpc>
                      </a:pPr>
                      <a:r>
                        <a:rPr sz="600" spc="-10" dirty="0">
                          <a:latin typeface="Calibri"/>
                          <a:cs typeface="Calibri"/>
                        </a:rPr>
                        <a:t>Total</a:t>
                      </a:r>
                      <a:endParaRPr sz="600">
                        <a:latin typeface="Calibri"/>
                        <a:cs typeface="Calibri"/>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marL="49530">
                        <a:lnSpc>
                          <a:spcPts val="750"/>
                        </a:lnSpc>
                      </a:pPr>
                      <a:r>
                        <a:rPr sz="600" u="sng" spc="-10" dirty="0">
                          <a:uFill>
                            <a:solidFill>
                              <a:srgbClr val="000000"/>
                            </a:solidFill>
                          </a:uFill>
                          <a:latin typeface="Calibri"/>
                          <a:cs typeface="Calibri"/>
                        </a:rPr>
                        <a:t>1.6260</a:t>
                      </a:r>
                      <a:endParaRPr sz="600">
                        <a:latin typeface="Calibri"/>
                        <a:cs typeface="Calibri"/>
                      </a:endParaRPr>
                    </a:p>
                  </a:txBody>
                  <a:tcPr marL="0" marR="0" marT="0" marB="0"/>
                </a:tc>
                <a:tc>
                  <a:txBody>
                    <a:bodyPr/>
                    <a:lstStyle/>
                    <a:p>
                      <a:pPr marL="25400" algn="ctr">
                        <a:lnSpc>
                          <a:spcPts val="750"/>
                        </a:lnSpc>
                      </a:pPr>
                      <a:r>
                        <a:rPr sz="600" u="sng" dirty="0">
                          <a:uFill>
                            <a:solidFill>
                              <a:srgbClr val="000000"/>
                            </a:solidFill>
                          </a:uFill>
                          <a:latin typeface="Calibri"/>
                          <a:cs typeface="Calibri"/>
                        </a:rPr>
                        <a:t>-</a:t>
                      </a:r>
                      <a:r>
                        <a:rPr sz="600" u="sng" spc="-10" dirty="0">
                          <a:uFill>
                            <a:solidFill>
                              <a:srgbClr val="000000"/>
                            </a:solidFill>
                          </a:uFill>
                          <a:latin typeface="Calibri"/>
                          <a:cs typeface="Calibri"/>
                        </a:rPr>
                        <a:t>0.0648</a:t>
                      </a:r>
                      <a:endParaRPr sz="600">
                        <a:latin typeface="Calibri"/>
                        <a:cs typeface="Calibri"/>
                      </a:endParaRPr>
                    </a:p>
                  </a:txBody>
                  <a:tcPr marL="0" marR="0" marT="0" marB="0"/>
                </a:tc>
                <a:tc>
                  <a:txBody>
                    <a:bodyPr/>
                    <a:lstStyle/>
                    <a:p>
                      <a:pPr marR="3810" algn="ctr">
                        <a:lnSpc>
                          <a:spcPts val="750"/>
                        </a:lnSpc>
                      </a:pPr>
                      <a:r>
                        <a:rPr sz="600" u="sng" spc="-10" dirty="0">
                          <a:uFill>
                            <a:solidFill>
                              <a:srgbClr val="000000"/>
                            </a:solidFill>
                          </a:uFill>
                          <a:latin typeface="Calibri"/>
                          <a:cs typeface="Calibri"/>
                        </a:rPr>
                        <a:t>1.5612</a:t>
                      </a:r>
                      <a:endParaRPr sz="600">
                        <a:latin typeface="Calibri"/>
                        <a:cs typeface="Calibri"/>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marR="65405" algn="r">
                        <a:lnSpc>
                          <a:spcPts val="750"/>
                        </a:lnSpc>
                      </a:pPr>
                      <a:r>
                        <a:rPr sz="600" u="sng" spc="-10" dirty="0">
                          <a:uFill>
                            <a:solidFill>
                              <a:srgbClr val="000000"/>
                            </a:solidFill>
                          </a:uFill>
                          <a:latin typeface="Calibri"/>
                          <a:cs typeface="Calibri"/>
                        </a:rPr>
                        <a:t>1.5587</a:t>
                      </a:r>
                      <a:endParaRPr sz="600">
                        <a:latin typeface="Calibri"/>
                        <a:cs typeface="Calibri"/>
                      </a:endParaRPr>
                    </a:p>
                  </a:txBody>
                  <a:tcPr marL="0" marR="0" marT="0" marB="0"/>
                </a:tc>
                <a:tc>
                  <a:txBody>
                    <a:bodyPr/>
                    <a:lstStyle/>
                    <a:p>
                      <a:pPr marL="1905" algn="ctr">
                        <a:lnSpc>
                          <a:spcPts val="750"/>
                        </a:lnSpc>
                      </a:pPr>
                      <a:r>
                        <a:rPr sz="600" u="sng" spc="-10" dirty="0">
                          <a:uFill>
                            <a:solidFill>
                              <a:srgbClr val="000000"/>
                            </a:solidFill>
                          </a:uFill>
                          <a:latin typeface="Calibri"/>
                          <a:cs typeface="Calibri"/>
                        </a:rPr>
                        <a:t>0.0648</a:t>
                      </a:r>
                      <a:endParaRPr sz="600">
                        <a:latin typeface="Calibri"/>
                        <a:cs typeface="Calibri"/>
                      </a:endParaRPr>
                    </a:p>
                  </a:txBody>
                  <a:tcPr marL="0" marR="0" marT="0" marB="0"/>
                </a:tc>
                <a:tc>
                  <a:txBody>
                    <a:bodyPr/>
                    <a:lstStyle/>
                    <a:p>
                      <a:pPr marL="7620" algn="ctr">
                        <a:lnSpc>
                          <a:spcPts val="750"/>
                        </a:lnSpc>
                      </a:pPr>
                      <a:r>
                        <a:rPr sz="600" u="sng" spc="-10" dirty="0">
                          <a:uFill>
                            <a:solidFill>
                              <a:srgbClr val="000000"/>
                            </a:solidFill>
                          </a:uFill>
                          <a:latin typeface="Calibri"/>
                          <a:cs typeface="Calibri"/>
                        </a:rPr>
                        <a:t>1.6235</a:t>
                      </a:r>
                      <a:endParaRPr sz="600">
                        <a:latin typeface="Calibri"/>
                        <a:cs typeface="Calibri"/>
                      </a:endParaRPr>
                    </a:p>
                  </a:txBody>
                  <a:tcPr marL="0" marR="0" marT="0" marB="0"/>
                </a:tc>
                <a:extLst>
                  <a:ext uri="{0D108BD9-81ED-4DB2-BD59-A6C34878D82A}">
                    <a16:rowId xmlns:a16="http://schemas.microsoft.com/office/drawing/2014/main" val="10008"/>
                  </a:ext>
                </a:extLst>
              </a:tr>
              <a:tr h="201146">
                <a:tc>
                  <a:txBody>
                    <a:bodyPr/>
                    <a:lstStyle/>
                    <a:p>
                      <a:pPr marL="20955">
                        <a:lnSpc>
                          <a:spcPct val="100000"/>
                        </a:lnSpc>
                        <a:spcBef>
                          <a:spcPts val="415"/>
                        </a:spcBef>
                      </a:pPr>
                      <a:r>
                        <a:rPr sz="600" u="sng" dirty="0">
                          <a:uFill>
                            <a:solidFill>
                              <a:srgbClr val="000000"/>
                            </a:solidFill>
                          </a:uFill>
                          <a:latin typeface="Calibri"/>
                          <a:cs typeface="Calibri"/>
                        </a:rPr>
                        <a:t>Taxing</a:t>
                      </a:r>
                      <a:r>
                        <a:rPr sz="600" u="sng" spc="40" dirty="0">
                          <a:uFill>
                            <a:solidFill>
                              <a:srgbClr val="000000"/>
                            </a:solidFill>
                          </a:uFill>
                          <a:latin typeface="Calibri"/>
                          <a:cs typeface="Calibri"/>
                        </a:rPr>
                        <a:t> </a:t>
                      </a:r>
                      <a:r>
                        <a:rPr sz="600" u="sng" dirty="0">
                          <a:uFill>
                            <a:solidFill>
                              <a:srgbClr val="000000"/>
                            </a:solidFill>
                          </a:uFill>
                          <a:latin typeface="Calibri"/>
                          <a:cs typeface="Calibri"/>
                        </a:rPr>
                        <a:t>District</a:t>
                      </a:r>
                      <a:r>
                        <a:rPr sz="600" u="sng" spc="45" dirty="0">
                          <a:uFill>
                            <a:solidFill>
                              <a:srgbClr val="000000"/>
                            </a:solidFill>
                          </a:uFill>
                          <a:latin typeface="Calibri"/>
                          <a:cs typeface="Calibri"/>
                        </a:rPr>
                        <a:t> </a:t>
                      </a:r>
                      <a:r>
                        <a:rPr sz="600" u="sng" spc="-25" dirty="0">
                          <a:uFill>
                            <a:solidFill>
                              <a:srgbClr val="000000"/>
                            </a:solidFill>
                          </a:uFill>
                          <a:latin typeface="Calibri"/>
                          <a:cs typeface="Calibri"/>
                        </a:rPr>
                        <a:t>032</a:t>
                      </a:r>
                      <a:endParaRPr sz="600">
                        <a:latin typeface="Calibri"/>
                        <a:cs typeface="Calibri"/>
                      </a:endParaRPr>
                    </a:p>
                  </a:txBody>
                  <a:tcPr marL="0" marR="0" marT="46504"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extLst>
                  <a:ext uri="{0D108BD9-81ED-4DB2-BD59-A6C34878D82A}">
                    <a16:rowId xmlns:a16="http://schemas.microsoft.com/office/drawing/2014/main" val="10009"/>
                  </a:ext>
                </a:extLst>
              </a:tr>
              <a:tr h="150719">
                <a:tc>
                  <a:txBody>
                    <a:bodyPr/>
                    <a:lstStyle/>
                    <a:p>
                      <a:pPr marL="220979">
                        <a:lnSpc>
                          <a:spcPct val="100000"/>
                        </a:lnSpc>
                        <a:spcBef>
                          <a:spcPts val="415"/>
                        </a:spcBef>
                      </a:pPr>
                      <a:r>
                        <a:rPr sz="600" spc="-10" dirty="0">
                          <a:latin typeface="Calibri"/>
                          <a:cs typeface="Calibri"/>
                        </a:rPr>
                        <a:t>Local</a:t>
                      </a:r>
                      <a:endParaRPr sz="600">
                        <a:latin typeface="Calibri"/>
                        <a:cs typeface="Calibri"/>
                      </a:endParaRPr>
                    </a:p>
                  </a:txBody>
                  <a:tcPr marL="0" marR="0" marT="46504" marB="0"/>
                </a:tc>
                <a:tc>
                  <a:txBody>
                    <a:bodyPr/>
                    <a:lstStyle/>
                    <a:p>
                      <a:pPr marR="24130" algn="ctr">
                        <a:lnSpc>
                          <a:spcPct val="100000"/>
                        </a:lnSpc>
                        <a:spcBef>
                          <a:spcPts val="415"/>
                        </a:spcBef>
                      </a:pPr>
                      <a:r>
                        <a:rPr sz="600" spc="-20" dirty="0">
                          <a:latin typeface="Calibri"/>
                          <a:cs typeface="Calibri"/>
                        </a:rPr>
                        <a:t>2022</a:t>
                      </a:r>
                      <a:endParaRPr sz="600">
                        <a:latin typeface="Calibri"/>
                        <a:cs typeface="Calibri"/>
                      </a:endParaRPr>
                    </a:p>
                  </a:txBody>
                  <a:tcPr marL="0" marR="0" marT="46504" marB="0"/>
                </a:tc>
                <a:tc>
                  <a:txBody>
                    <a:bodyPr/>
                    <a:lstStyle/>
                    <a:p>
                      <a:pPr marL="78105">
                        <a:lnSpc>
                          <a:spcPct val="100000"/>
                        </a:lnSpc>
                        <a:spcBef>
                          <a:spcPts val="415"/>
                        </a:spcBef>
                      </a:pPr>
                      <a:r>
                        <a:rPr sz="600" spc="-20" dirty="0">
                          <a:latin typeface="Calibri"/>
                          <a:cs typeface="Calibri"/>
                        </a:rPr>
                        <a:t>2022</a:t>
                      </a:r>
                      <a:endParaRPr sz="600">
                        <a:latin typeface="Calibri"/>
                        <a:cs typeface="Calibri"/>
                      </a:endParaRPr>
                    </a:p>
                  </a:txBody>
                  <a:tcPr marL="0" marR="0" marT="46504" marB="0"/>
                </a:tc>
                <a:tc>
                  <a:txBody>
                    <a:bodyPr/>
                    <a:lstStyle/>
                    <a:p>
                      <a:pPr marL="12700" algn="ctr">
                        <a:lnSpc>
                          <a:spcPct val="100000"/>
                        </a:lnSpc>
                        <a:spcBef>
                          <a:spcPts val="415"/>
                        </a:spcBef>
                      </a:pPr>
                      <a:r>
                        <a:rPr sz="600" spc="-20" dirty="0">
                          <a:latin typeface="Calibri"/>
                          <a:cs typeface="Calibri"/>
                        </a:rPr>
                        <a:t>2022</a:t>
                      </a:r>
                      <a:r>
                        <a:rPr sz="600" spc="-15" dirty="0">
                          <a:latin typeface="Calibri"/>
                          <a:cs typeface="Calibri"/>
                        </a:rPr>
                        <a:t> </a:t>
                      </a:r>
                      <a:r>
                        <a:rPr sz="600" spc="-20" dirty="0">
                          <a:latin typeface="Calibri"/>
                          <a:cs typeface="Calibri"/>
                        </a:rPr>
                        <a:t>Rate</a:t>
                      </a:r>
                      <a:endParaRPr sz="600">
                        <a:latin typeface="Calibri"/>
                        <a:cs typeface="Calibri"/>
                      </a:endParaRPr>
                    </a:p>
                  </a:txBody>
                  <a:tcPr marL="0" marR="0" marT="46504" marB="0"/>
                </a:tc>
                <a:tc>
                  <a:txBody>
                    <a:bodyPr/>
                    <a:lstStyle/>
                    <a:p>
                      <a:pPr marR="10160" algn="ctr">
                        <a:lnSpc>
                          <a:spcPct val="100000"/>
                        </a:lnSpc>
                        <a:spcBef>
                          <a:spcPts val="415"/>
                        </a:spcBef>
                      </a:pPr>
                      <a:r>
                        <a:rPr sz="600" spc="-20" dirty="0">
                          <a:latin typeface="Calibri"/>
                          <a:cs typeface="Calibri"/>
                        </a:rPr>
                        <a:t>2022</a:t>
                      </a:r>
                      <a:r>
                        <a:rPr sz="600" spc="-15" dirty="0">
                          <a:latin typeface="Calibri"/>
                          <a:cs typeface="Calibri"/>
                        </a:rPr>
                        <a:t> </a:t>
                      </a:r>
                      <a:r>
                        <a:rPr sz="600" spc="-25" dirty="0">
                          <a:latin typeface="Calibri"/>
                          <a:cs typeface="Calibri"/>
                        </a:rPr>
                        <a:t>AV</a:t>
                      </a:r>
                      <a:endParaRPr sz="600">
                        <a:latin typeface="Calibri"/>
                        <a:cs typeface="Calibri"/>
                      </a:endParaRPr>
                    </a:p>
                  </a:txBody>
                  <a:tcPr marL="0" marR="0" marT="46504" marB="0"/>
                </a:tc>
                <a:tc>
                  <a:txBody>
                    <a:bodyPr/>
                    <a:lstStyle/>
                    <a:p>
                      <a:pPr marR="52069" algn="r">
                        <a:lnSpc>
                          <a:spcPct val="100000"/>
                        </a:lnSpc>
                        <a:spcBef>
                          <a:spcPts val="415"/>
                        </a:spcBef>
                      </a:pPr>
                      <a:r>
                        <a:rPr sz="600" spc="-10" dirty="0">
                          <a:latin typeface="Calibri"/>
                          <a:cs typeface="Calibri"/>
                        </a:rPr>
                        <a:t>Potential</a:t>
                      </a:r>
                      <a:endParaRPr sz="600">
                        <a:latin typeface="Calibri"/>
                        <a:cs typeface="Calibri"/>
                      </a:endParaRPr>
                    </a:p>
                  </a:txBody>
                  <a:tcPr marL="0" marR="0" marT="46504" marB="0"/>
                </a:tc>
                <a:tc>
                  <a:txBody>
                    <a:bodyPr/>
                    <a:lstStyle/>
                    <a:p>
                      <a:pPr marR="12700" algn="r">
                        <a:lnSpc>
                          <a:spcPct val="100000"/>
                        </a:lnSpc>
                        <a:spcBef>
                          <a:spcPts val="415"/>
                        </a:spcBef>
                      </a:pPr>
                      <a:r>
                        <a:rPr sz="600" dirty="0">
                          <a:latin typeface="Calibri"/>
                          <a:cs typeface="Calibri"/>
                        </a:rPr>
                        <a:t>Rate</a:t>
                      </a:r>
                      <a:r>
                        <a:rPr sz="600" spc="25" dirty="0">
                          <a:latin typeface="Calibri"/>
                          <a:cs typeface="Calibri"/>
                        </a:rPr>
                        <a:t> </a:t>
                      </a:r>
                      <a:r>
                        <a:rPr sz="600" spc="-20" dirty="0">
                          <a:latin typeface="Calibri"/>
                          <a:cs typeface="Calibri"/>
                        </a:rPr>
                        <a:t>with</a:t>
                      </a:r>
                      <a:endParaRPr sz="600">
                        <a:latin typeface="Calibri"/>
                        <a:cs typeface="Calibri"/>
                      </a:endParaRPr>
                    </a:p>
                  </a:txBody>
                  <a:tcPr marL="0" marR="0" marT="46504" marB="0"/>
                </a:tc>
                <a:tc>
                  <a:txBody>
                    <a:bodyPr/>
                    <a:lstStyle/>
                    <a:p>
                      <a:pPr algn="ctr">
                        <a:lnSpc>
                          <a:spcPct val="100000"/>
                        </a:lnSpc>
                        <a:spcBef>
                          <a:spcPts val="415"/>
                        </a:spcBef>
                      </a:pPr>
                      <a:r>
                        <a:rPr sz="600" spc="-20" dirty="0">
                          <a:latin typeface="Calibri"/>
                          <a:cs typeface="Calibri"/>
                        </a:rPr>
                        <a:t>2022</a:t>
                      </a:r>
                      <a:r>
                        <a:rPr sz="600" spc="-15" dirty="0">
                          <a:latin typeface="Calibri"/>
                          <a:cs typeface="Calibri"/>
                        </a:rPr>
                        <a:t> </a:t>
                      </a:r>
                      <a:r>
                        <a:rPr sz="600" spc="-20" dirty="0">
                          <a:latin typeface="Calibri"/>
                          <a:cs typeface="Calibri"/>
                        </a:rPr>
                        <a:t>Rate</a:t>
                      </a:r>
                      <a:endParaRPr sz="600">
                        <a:latin typeface="Calibri"/>
                        <a:cs typeface="Calibri"/>
                      </a:endParaRPr>
                    </a:p>
                  </a:txBody>
                  <a:tcPr marL="0" marR="0" marT="46504" marB="0"/>
                </a:tc>
                <a:tc>
                  <a:txBody>
                    <a:bodyPr/>
                    <a:lstStyle/>
                    <a:p>
                      <a:pPr algn="ctr">
                        <a:lnSpc>
                          <a:spcPct val="100000"/>
                        </a:lnSpc>
                        <a:spcBef>
                          <a:spcPts val="415"/>
                        </a:spcBef>
                      </a:pPr>
                      <a:r>
                        <a:rPr sz="600" dirty="0">
                          <a:latin typeface="Calibri"/>
                          <a:cs typeface="Calibri"/>
                        </a:rPr>
                        <a:t>New</a:t>
                      </a:r>
                      <a:r>
                        <a:rPr sz="600" spc="60" dirty="0">
                          <a:latin typeface="Calibri"/>
                          <a:cs typeface="Calibri"/>
                        </a:rPr>
                        <a:t> </a:t>
                      </a:r>
                      <a:r>
                        <a:rPr sz="600" spc="-20" dirty="0">
                          <a:latin typeface="Calibri"/>
                          <a:cs typeface="Calibri"/>
                        </a:rPr>
                        <a:t>Rate</a:t>
                      </a:r>
                      <a:endParaRPr sz="600">
                        <a:latin typeface="Calibri"/>
                        <a:cs typeface="Calibri"/>
                      </a:endParaRPr>
                    </a:p>
                  </a:txBody>
                  <a:tcPr marL="0" marR="0" marT="46504" marB="0"/>
                </a:tc>
                <a:extLst>
                  <a:ext uri="{0D108BD9-81ED-4DB2-BD59-A6C34878D82A}">
                    <a16:rowId xmlns:a16="http://schemas.microsoft.com/office/drawing/2014/main" val="10010"/>
                  </a:ext>
                </a:extLst>
              </a:tr>
              <a:tr h="150719">
                <a:tc>
                  <a:txBody>
                    <a:bodyPr/>
                    <a:lstStyle/>
                    <a:p>
                      <a:pPr marL="232410">
                        <a:lnSpc>
                          <a:spcPts val="750"/>
                        </a:lnSpc>
                      </a:pPr>
                      <a:r>
                        <a:rPr sz="600" u="sng" spc="-20" dirty="0">
                          <a:uFill>
                            <a:solidFill>
                              <a:srgbClr val="000000"/>
                            </a:solidFill>
                          </a:uFill>
                          <a:latin typeface="Calibri"/>
                          <a:cs typeface="Calibri"/>
                        </a:rPr>
                        <a:t>Unit</a:t>
                      </a:r>
                      <a:endParaRPr sz="600">
                        <a:latin typeface="Calibri"/>
                        <a:cs typeface="Calibri"/>
                      </a:endParaRPr>
                    </a:p>
                  </a:txBody>
                  <a:tcPr marL="0" marR="0" marT="0" marB="0"/>
                </a:tc>
                <a:tc>
                  <a:txBody>
                    <a:bodyPr/>
                    <a:lstStyle/>
                    <a:p>
                      <a:pPr marR="24130" algn="ctr">
                        <a:lnSpc>
                          <a:spcPts val="750"/>
                        </a:lnSpc>
                      </a:pPr>
                      <a:r>
                        <a:rPr sz="600" u="sng" spc="-25" dirty="0">
                          <a:uFill>
                            <a:solidFill>
                              <a:srgbClr val="000000"/>
                            </a:solidFill>
                          </a:uFill>
                          <a:latin typeface="Calibri"/>
                          <a:cs typeface="Calibri"/>
                        </a:rPr>
                        <a:t>AV</a:t>
                      </a:r>
                      <a:endParaRPr sz="600">
                        <a:latin typeface="Calibri"/>
                        <a:cs typeface="Calibri"/>
                      </a:endParaRPr>
                    </a:p>
                  </a:txBody>
                  <a:tcPr marL="0" marR="0" marT="0" marB="0"/>
                </a:tc>
                <a:tc>
                  <a:txBody>
                    <a:bodyPr/>
                    <a:lstStyle/>
                    <a:p>
                      <a:pPr marL="78105">
                        <a:lnSpc>
                          <a:spcPts val="750"/>
                        </a:lnSpc>
                      </a:pPr>
                      <a:r>
                        <a:rPr sz="600" u="sng" spc="-20" dirty="0">
                          <a:uFill>
                            <a:solidFill>
                              <a:srgbClr val="000000"/>
                            </a:solidFill>
                          </a:uFill>
                          <a:latin typeface="Calibri"/>
                          <a:cs typeface="Calibri"/>
                        </a:rPr>
                        <a:t>Rate</a:t>
                      </a:r>
                      <a:endParaRPr sz="600">
                        <a:latin typeface="Calibri"/>
                        <a:cs typeface="Calibri"/>
                      </a:endParaRPr>
                    </a:p>
                  </a:txBody>
                  <a:tcPr marL="0" marR="0" marT="0" marB="0"/>
                </a:tc>
                <a:tc>
                  <a:txBody>
                    <a:bodyPr/>
                    <a:lstStyle/>
                    <a:p>
                      <a:pPr marL="13970" algn="ctr">
                        <a:lnSpc>
                          <a:spcPts val="750"/>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R="8890" algn="ctr">
                        <a:lnSpc>
                          <a:spcPts val="750"/>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L="106680">
                        <a:lnSpc>
                          <a:spcPts val="750"/>
                        </a:lnSpc>
                      </a:pPr>
                      <a:r>
                        <a:rPr sz="600" u="sng" dirty="0">
                          <a:uFill>
                            <a:solidFill>
                              <a:srgbClr val="000000"/>
                            </a:solidFill>
                          </a:uFill>
                          <a:latin typeface="Calibri"/>
                          <a:cs typeface="Calibri"/>
                        </a:rPr>
                        <a:t>TIF </a:t>
                      </a:r>
                      <a:r>
                        <a:rPr sz="600" u="sng" spc="-25" dirty="0">
                          <a:uFill>
                            <a:solidFill>
                              <a:srgbClr val="000000"/>
                            </a:solidFill>
                          </a:uFill>
                          <a:latin typeface="Calibri"/>
                          <a:cs typeface="Calibri"/>
                        </a:rPr>
                        <a:t>AV</a:t>
                      </a:r>
                      <a:endParaRPr sz="600">
                        <a:latin typeface="Calibri"/>
                        <a:cs typeface="Calibri"/>
                      </a:endParaRPr>
                    </a:p>
                  </a:txBody>
                  <a:tcPr marL="0" marR="0" marT="0" marB="0"/>
                </a:tc>
                <a:tc>
                  <a:txBody>
                    <a:bodyPr/>
                    <a:lstStyle/>
                    <a:p>
                      <a:pPr marR="38100" algn="r">
                        <a:lnSpc>
                          <a:spcPts val="750"/>
                        </a:lnSpc>
                      </a:pPr>
                      <a:r>
                        <a:rPr sz="600" u="sng" dirty="0">
                          <a:uFill>
                            <a:solidFill>
                              <a:srgbClr val="000000"/>
                            </a:solidFill>
                          </a:uFill>
                          <a:latin typeface="Calibri"/>
                          <a:cs typeface="Calibri"/>
                        </a:rPr>
                        <a:t>New</a:t>
                      </a:r>
                      <a:r>
                        <a:rPr sz="600" u="sng" spc="60" dirty="0">
                          <a:uFill>
                            <a:solidFill>
                              <a:srgbClr val="000000"/>
                            </a:solidFill>
                          </a:uFill>
                          <a:latin typeface="Calibri"/>
                          <a:cs typeface="Calibri"/>
                        </a:rPr>
                        <a:t> </a:t>
                      </a:r>
                      <a:r>
                        <a:rPr sz="600" u="sng" spc="-35" dirty="0">
                          <a:uFill>
                            <a:solidFill>
                              <a:srgbClr val="000000"/>
                            </a:solidFill>
                          </a:uFill>
                          <a:latin typeface="Calibri"/>
                          <a:cs typeface="Calibri"/>
                        </a:rPr>
                        <a:t>AV</a:t>
                      </a:r>
                      <a:endParaRPr sz="600">
                        <a:latin typeface="Calibri"/>
                        <a:cs typeface="Calibri"/>
                      </a:endParaRPr>
                    </a:p>
                  </a:txBody>
                  <a:tcPr marL="0" marR="0" marT="0" marB="0"/>
                </a:tc>
                <a:tc>
                  <a:txBody>
                    <a:bodyPr/>
                    <a:lstStyle/>
                    <a:p>
                      <a:pPr algn="ctr">
                        <a:lnSpc>
                          <a:spcPts val="750"/>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L="1905" algn="ctr">
                        <a:lnSpc>
                          <a:spcPts val="750"/>
                        </a:lnSpc>
                      </a:pPr>
                      <a:r>
                        <a:rPr sz="600" u="sng" dirty="0">
                          <a:uFill>
                            <a:solidFill>
                              <a:srgbClr val="000000"/>
                            </a:solidFill>
                          </a:uFill>
                          <a:latin typeface="Calibri"/>
                          <a:cs typeface="Calibri"/>
                        </a:rPr>
                        <a:t>W/</a:t>
                      </a:r>
                      <a:r>
                        <a:rPr sz="600" u="sng" spc="30" dirty="0">
                          <a:uFill>
                            <a:solidFill>
                              <a:srgbClr val="000000"/>
                            </a:solidFill>
                          </a:uFill>
                          <a:latin typeface="Calibri"/>
                          <a:cs typeface="Calibri"/>
                        </a:rPr>
                        <a:t> </a:t>
                      </a:r>
                      <a:r>
                        <a:rPr sz="600" u="sng" dirty="0">
                          <a:uFill>
                            <a:solidFill>
                              <a:srgbClr val="000000"/>
                            </a:solidFill>
                          </a:uFill>
                          <a:latin typeface="Calibri"/>
                          <a:cs typeface="Calibri"/>
                        </a:rPr>
                        <a:t>Driven</a:t>
                      </a:r>
                      <a:r>
                        <a:rPr sz="600" u="sng" spc="25" dirty="0">
                          <a:uFill>
                            <a:solidFill>
                              <a:srgbClr val="000000"/>
                            </a:solidFill>
                          </a:uFill>
                          <a:latin typeface="Calibri"/>
                          <a:cs typeface="Calibri"/>
                        </a:rPr>
                        <a:t> </a:t>
                      </a:r>
                      <a:r>
                        <a:rPr sz="600" u="sng" spc="-10" dirty="0">
                          <a:uFill>
                            <a:solidFill>
                              <a:srgbClr val="000000"/>
                            </a:solidFill>
                          </a:uFill>
                          <a:latin typeface="Calibri"/>
                          <a:cs typeface="Calibri"/>
                        </a:rPr>
                        <a:t>Funds</a:t>
                      </a:r>
                      <a:endParaRPr sz="600">
                        <a:latin typeface="Calibri"/>
                        <a:cs typeface="Calibri"/>
                      </a:endParaRPr>
                    </a:p>
                  </a:txBody>
                  <a:tcPr marL="0" marR="0" marT="0" marB="0"/>
                </a:tc>
                <a:extLst>
                  <a:ext uri="{0D108BD9-81ED-4DB2-BD59-A6C34878D82A}">
                    <a16:rowId xmlns:a16="http://schemas.microsoft.com/office/drawing/2014/main" val="10011"/>
                  </a:ext>
                </a:extLst>
              </a:tr>
              <a:tr h="150719">
                <a:tc>
                  <a:txBody>
                    <a:bodyPr/>
                    <a:lstStyle/>
                    <a:p>
                      <a:pPr marL="20955">
                        <a:lnSpc>
                          <a:spcPct val="100000"/>
                        </a:lnSpc>
                        <a:spcBef>
                          <a:spcPts val="415"/>
                        </a:spcBef>
                      </a:pPr>
                      <a:r>
                        <a:rPr sz="600" dirty="0">
                          <a:latin typeface="Calibri"/>
                          <a:cs typeface="Calibri"/>
                        </a:rPr>
                        <a:t>Montgomery</a:t>
                      </a:r>
                      <a:r>
                        <a:rPr sz="600" spc="55" dirty="0">
                          <a:latin typeface="Calibri"/>
                          <a:cs typeface="Calibri"/>
                        </a:rPr>
                        <a:t> </a:t>
                      </a:r>
                      <a:r>
                        <a:rPr sz="600" spc="-10" dirty="0">
                          <a:latin typeface="Calibri"/>
                          <a:cs typeface="Calibri"/>
                        </a:rPr>
                        <a:t>County</a:t>
                      </a:r>
                      <a:endParaRPr sz="600">
                        <a:latin typeface="Calibri"/>
                        <a:cs typeface="Calibri"/>
                      </a:endParaRPr>
                    </a:p>
                  </a:txBody>
                  <a:tcPr marL="0" marR="0" marT="46504" marB="0"/>
                </a:tc>
                <a:tc>
                  <a:txBody>
                    <a:bodyPr/>
                    <a:lstStyle/>
                    <a:p>
                      <a:pPr marR="41910" algn="r">
                        <a:lnSpc>
                          <a:spcPct val="100000"/>
                        </a:lnSpc>
                        <a:spcBef>
                          <a:spcPts val="415"/>
                        </a:spcBef>
                      </a:pPr>
                      <a:r>
                        <a:rPr sz="600" spc="-10" dirty="0">
                          <a:latin typeface="Calibri"/>
                          <a:cs typeface="Calibri"/>
                        </a:rPr>
                        <a:t>2,193,369,152</a:t>
                      </a:r>
                      <a:endParaRPr sz="600">
                        <a:latin typeface="Calibri"/>
                        <a:cs typeface="Calibri"/>
                      </a:endParaRPr>
                    </a:p>
                  </a:txBody>
                  <a:tcPr marL="0" marR="0" marT="46504" marB="0"/>
                </a:tc>
                <a:tc>
                  <a:txBody>
                    <a:bodyPr/>
                    <a:lstStyle/>
                    <a:p>
                      <a:pPr marL="49530">
                        <a:lnSpc>
                          <a:spcPct val="100000"/>
                        </a:lnSpc>
                        <a:spcBef>
                          <a:spcPts val="415"/>
                        </a:spcBef>
                      </a:pPr>
                      <a:r>
                        <a:rPr sz="600" spc="-10" dirty="0">
                          <a:latin typeface="Calibri"/>
                          <a:cs typeface="Calibri"/>
                        </a:rPr>
                        <a:t>0.4813</a:t>
                      </a:r>
                      <a:endParaRPr sz="600">
                        <a:latin typeface="Calibri"/>
                        <a:cs typeface="Calibri"/>
                      </a:endParaRPr>
                    </a:p>
                  </a:txBody>
                  <a:tcPr marL="0" marR="0" marT="46504" marB="0"/>
                </a:tc>
                <a:tc>
                  <a:txBody>
                    <a:bodyPr/>
                    <a:lstStyle/>
                    <a:p>
                      <a:pPr marL="25400" algn="ctr">
                        <a:lnSpc>
                          <a:spcPct val="100000"/>
                        </a:lnSpc>
                        <a:spcBef>
                          <a:spcPts val="415"/>
                        </a:spcBef>
                      </a:pPr>
                      <a:r>
                        <a:rPr sz="600" dirty="0">
                          <a:latin typeface="Calibri"/>
                          <a:cs typeface="Calibri"/>
                        </a:rPr>
                        <a:t>-</a:t>
                      </a:r>
                      <a:r>
                        <a:rPr sz="600" spc="-10" dirty="0">
                          <a:latin typeface="Calibri"/>
                          <a:cs typeface="Calibri"/>
                        </a:rPr>
                        <a:t>0.0333</a:t>
                      </a:r>
                      <a:endParaRPr sz="600">
                        <a:latin typeface="Calibri"/>
                        <a:cs typeface="Calibri"/>
                      </a:endParaRPr>
                    </a:p>
                  </a:txBody>
                  <a:tcPr marL="0" marR="0" marT="46504" marB="0"/>
                </a:tc>
                <a:tc>
                  <a:txBody>
                    <a:bodyPr/>
                    <a:lstStyle/>
                    <a:p>
                      <a:pPr marR="3810" algn="ctr">
                        <a:lnSpc>
                          <a:spcPct val="100000"/>
                        </a:lnSpc>
                        <a:spcBef>
                          <a:spcPts val="415"/>
                        </a:spcBef>
                      </a:pPr>
                      <a:r>
                        <a:rPr sz="600" spc="-10" dirty="0">
                          <a:latin typeface="Calibri"/>
                          <a:cs typeface="Calibri"/>
                        </a:rPr>
                        <a:t>0.4480</a:t>
                      </a:r>
                      <a:endParaRPr sz="600">
                        <a:latin typeface="Calibri"/>
                        <a:cs typeface="Calibri"/>
                      </a:endParaRPr>
                    </a:p>
                  </a:txBody>
                  <a:tcPr marL="0" marR="0" marT="46504" marB="0"/>
                </a:tc>
                <a:tc>
                  <a:txBody>
                    <a:bodyPr/>
                    <a:lstStyle/>
                    <a:p>
                      <a:pPr marR="21590" algn="r">
                        <a:lnSpc>
                          <a:spcPct val="100000"/>
                        </a:lnSpc>
                        <a:spcBef>
                          <a:spcPts val="415"/>
                        </a:spcBef>
                      </a:pPr>
                      <a:r>
                        <a:rPr sz="600" spc="-10" dirty="0">
                          <a:latin typeface="Calibri"/>
                          <a:cs typeface="Calibri"/>
                        </a:rPr>
                        <a:t>230,926</a:t>
                      </a:r>
                      <a:endParaRPr sz="600">
                        <a:latin typeface="Calibri"/>
                        <a:cs typeface="Calibri"/>
                      </a:endParaRPr>
                    </a:p>
                  </a:txBody>
                  <a:tcPr marL="0" marR="0" marT="46504" marB="0"/>
                </a:tc>
                <a:tc>
                  <a:txBody>
                    <a:bodyPr/>
                    <a:lstStyle/>
                    <a:p>
                      <a:pPr marR="65405" algn="r">
                        <a:lnSpc>
                          <a:spcPct val="100000"/>
                        </a:lnSpc>
                        <a:spcBef>
                          <a:spcPts val="415"/>
                        </a:spcBef>
                      </a:pPr>
                      <a:r>
                        <a:rPr sz="600" spc="-10" dirty="0">
                          <a:latin typeface="Calibri"/>
                          <a:cs typeface="Calibri"/>
                        </a:rPr>
                        <a:t>0.4480</a:t>
                      </a:r>
                      <a:endParaRPr sz="600">
                        <a:latin typeface="Calibri"/>
                        <a:cs typeface="Calibri"/>
                      </a:endParaRPr>
                    </a:p>
                  </a:txBody>
                  <a:tcPr marL="0" marR="0" marT="46504" marB="0"/>
                </a:tc>
                <a:tc>
                  <a:txBody>
                    <a:bodyPr/>
                    <a:lstStyle/>
                    <a:p>
                      <a:pPr marL="1905" algn="ctr">
                        <a:lnSpc>
                          <a:spcPct val="100000"/>
                        </a:lnSpc>
                        <a:spcBef>
                          <a:spcPts val="415"/>
                        </a:spcBef>
                      </a:pPr>
                      <a:r>
                        <a:rPr sz="600" spc="-10" dirty="0">
                          <a:latin typeface="Calibri"/>
                          <a:cs typeface="Calibri"/>
                        </a:rPr>
                        <a:t>0.0333</a:t>
                      </a:r>
                      <a:endParaRPr sz="600">
                        <a:latin typeface="Calibri"/>
                        <a:cs typeface="Calibri"/>
                      </a:endParaRPr>
                    </a:p>
                  </a:txBody>
                  <a:tcPr marL="0" marR="0" marT="46504" marB="0"/>
                </a:tc>
                <a:tc>
                  <a:txBody>
                    <a:bodyPr/>
                    <a:lstStyle/>
                    <a:p>
                      <a:pPr marL="7620" algn="ctr">
                        <a:lnSpc>
                          <a:spcPct val="100000"/>
                        </a:lnSpc>
                        <a:spcBef>
                          <a:spcPts val="415"/>
                        </a:spcBef>
                      </a:pPr>
                      <a:r>
                        <a:rPr sz="600" spc="-10" dirty="0">
                          <a:latin typeface="Calibri"/>
                          <a:cs typeface="Calibri"/>
                        </a:rPr>
                        <a:t>0.4813</a:t>
                      </a:r>
                      <a:endParaRPr sz="600">
                        <a:latin typeface="Calibri"/>
                        <a:cs typeface="Calibri"/>
                      </a:endParaRPr>
                    </a:p>
                  </a:txBody>
                  <a:tcPr marL="0" marR="0" marT="46504" marB="0"/>
                </a:tc>
                <a:extLst>
                  <a:ext uri="{0D108BD9-81ED-4DB2-BD59-A6C34878D82A}">
                    <a16:rowId xmlns:a16="http://schemas.microsoft.com/office/drawing/2014/main" val="10012"/>
                  </a:ext>
                </a:extLst>
              </a:tr>
              <a:tr h="100292">
                <a:tc>
                  <a:txBody>
                    <a:bodyPr/>
                    <a:lstStyle/>
                    <a:p>
                      <a:pPr marL="20955">
                        <a:lnSpc>
                          <a:spcPts val="750"/>
                        </a:lnSpc>
                      </a:pPr>
                      <a:r>
                        <a:rPr sz="600" dirty="0">
                          <a:latin typeface="Calibri"/>
                          <a:cs typeface="Calibri"/>
                        </a:rPr>
                        <a:t>Walnut</a:t>
                      </a:r>
                      <a:r>
                        <a:rPr sz="600" spc="30" dirty="0">
                          <a:latin typeface="Calibri"/>
                          <a:cs typeface="Calibri"/>
                        </a:rPr>
                        <a:t> </a:t>
                      </a:r>
                      <a:r>
                        <a:rPr sz="600" spc="-10" dirty="0">
                          <a:latin typeface="Calibri"/>
                          <a:cs typeface="Calibri"/>
                        </a:rPr>
                        <a:t>Township</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83,870,505</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0.0231</a:t>
                      </a:r>
                      <a:endParaRPr sz="600">
                        <a:latin typeface="Calibri"/>
                        <a:cs typeface="Calibri"/>
                      </a:endParaRPr>
                    </a:p>
                  </a:txBody>
                  <a:tcPr marL="0" marR="0" marT="0" marB="0"/>
                </a:tc>
                <a:tc>
                  <a:txBody>
                    <a:bodyPr/>
                    <a:lstStyle/>
                    <a:p>
                      <a:pPr marL="1968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0.0231</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230,926</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0.0230</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0.0230</a:t>
                      </a:r>
                      <a:endParaRPr sz="600">
                        <a:latin typeface="Calibri"/>
                        <a:cs typeface="Calibri"/>
                      </a:endParaRPr>
                    </a:p>
                  </a:txBody>
                  <a:tcPr marL="0" marR="0" marT="0" marB="0"/>
                </a:tc>
                <a:extLst>
                  <a:ext uri="{0D108BD9-81ED-4DB2-BD59-A6C34878D82A}">
                    <a16:rowId xmlns:a16="http://schemas.microsoft.com/office/drawing/2014/main" val="10013"/>
                  </a:ext>
                </a:extLst>
              </a:tr>
              <a:tr h="100292">
                <a:tc>
                  <a:txBody>
                    <a:bodyPr/>
                    <a:lstStyle/>
                    <a:p>
                      <a:pPr marL="20955">
                        <a:lnSpc>
                          <a:spcPts val="750"/>
                        </a:lnSpc>
                      </a:pPr>
                      <a:r>
                        <a:rPr sz="600" dirty="0">
                          <a:latin typeface="Calibri"/>
                          <a:cs typeface="Calibri"/>
                        </a:rPr>
                        <a:t>Walnut</a:t>
                      </a:r>
                      <a:r>
                        <a:rPr sz="600" spc="55" dirty="0">
                          <a:latin typeface="Calibri"/>
                          <a:cs typeface="Calibri"/>
                        </a:rPr>
                        <a:t> </a:t>
                      </a:r>
                      <a:r>
                        <a:rPr sz="600" dirty="0">
                          <a:latin typeface="Calibri"/>
                          <a:cs typeface="Calibri"/>
                        </a:rPr>
                        <a:t>Township</a:t>
                      </a:r>
                      <a:r>
                        <a:rPr sz="600" spc="60" dirty="0">
                          <a:latin typeface="Calibri"/>
                          <a:cs typeface="Calibri"/>
                        </a:rPr>
                        <a:t> </a:t>
                      </a:r>
                      <a:r>
                        <a:rPr sz="600" spc="-20" dirty="0">
                          <a:latin typeface="Calibri"/>
                          <a:cs typeface="Calibri"/>
                        </a:rPr>
                        <a:t>Fire</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77,579,264</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0.0397</a:t>
                      </a:r>
                      <a:endParaRPr sz="600">
                        <a:latin typeface="Calibri"/>
                        <a:cs typeface="Calibri"/>
                      </a:endParaRPr>
                    </a:p>
                  </a:txBody>
                  <a:tcPr marL="0" marR="0" marT="0" marB="0"/>
                </a:tc>
                <a:tc>
                  <a:txBody>
                    <a:bodyPr/>
                    <a:lstStyle/>
                    <a:p>
                      <a:pPr marL="25400" algn="ctr">
                        <a:lnSpc>
                          <a:spcPts val="750"/>
                        </a:lnSpc>
                      </a:pPr>
                      <a:r>
                        <a:rPr sz="600" dirty="0">
                          <a:latin typeface="Calibri"/>
                          <a:cs typeface="Calibri"/>
                        </a:rPr>
                        <a:t>-</a:t>
                      </a:r>
                      <a:r>
                        <a:rPr sz="600" spc="-10" dirty="0">
                          <a:latin typeface="Calibri"/>
                          <a:cs typeface="Calibri"/>
                        </a:rPr>
                        <a:t>0.0130</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0.0267</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230,926</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0.0266</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0.0130</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0.0396</a:t>
                      </a:r>
                      <a:endParaRPr sz="600">
                        <a:latin typeface="Calibri"/>
                        <a:cs typeface="Calibri"/>
                      </a:endParaRPr>
                    </a:p>
                  </a:txBody>
                  <a:tcPr marL="0" marR="0" marT="0" marB="0"/>
                </a:tc>
                <a:extLst>
                  <a:ext uri="{0D108BD9-81ED-4DB2-BD59-A6C34878D82A}">
                    <a16:rowId xmlns:a16="http://schemas.microsoft.com/office/drawing/2014/main" val="10014"/>
                  </a:ext>
                </a:extLst>
              </a:tr>
              <a:tr h="100292">
                <a:tc>
                  <a:txBody>
                    <a:bodyPr/>
                    <a:lstStyle/>
                    <a:p>
                      <a:pPr marL="20955">
                        <a:lnSpc>
                          <a:spcPts val="750"/>
                        </a:lnSpc>
                      </a:pPr>
                      <a:r>
                        <a:rPr sz="600" dirty="0">
                          <a:latin typeface="Calibri"/>
                          <a:cs typeface="Calibri"/>
                        </a:rPr>
                        <a:t>South</a:t>
                      </a:r>
                      <a:r>
                        <a:rPr sz="600" spc="40" dirty="0">
                          <a:latin typeface="Calibri"/>
                          <a:cs typeface="Calibri"/>
                        </a:rPr>
                        <a:t> </a:t>
                      </a:r>
                      <a:r>
                        <a:rPr sz="600" dirty="0">
                          <a:latin typeface="Calibri"/>
                          <a:cs typeface="Calibri"/>
                        </a:rPr>
                        <a:t>Montgomery</a:t>
                      </a:r>
                      <a:r>
                        <a:rPr sz="600" spc="55" dirty="0">
                          <a:latin typeface="Calibri"/>
                          <a:cs typeface="Calibri"/>
                        </a:rPr>
                        <a:t> </a:t>
                      </a:r>
                      <a:r>
                        <a:rPr sz="600" spc="-10" dirty="0">
                          <a:latin typeface="Calibri"/>
                          <a:cs typeface="Calibri"/>
                        </a:rPr>
                        <a:t>School</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884,887,157</a:t>
                      </a:r>
                      <a:endParaRPr sz="600">
                        <a:latin typeface="Calibri"/>
                        <a:cs typeface="Calibri"/>
                      </a:endParaRPr>
                    </a:p>
                  </a:txBody>
                  <a:tcPr marL="0" marR="0" marT="0" marB="0"/>
                </a:tc>
                <a:tc>
                  <a:txBody>
                    <a:bodyPr/>
                    <a:lstStyle/>
                    <a:p>
                      <a:pPr marL="49530">
                        <a:lnSpc>
                          <a:spcPts val="750"/>
                        </a:lnSpc>
                      </a:pPr>
                      <a:r>
                        <a:rPr sz="600" u="sng" spc="-10" dirty="0">
                          <a:uFill>
                            <a:solidFill>
                              <a:srgbClr val="000000"/>
                            </a:solidFill>
                          </a:uFill>
                          <a:latin typeface="Calibri"/>
                          <a:cs typeface="Calibri"/>
                        </a:rPr>
                        <a:t>0.9623</a:t>
                      </a:r>
                      <a:endParaRPr sz="600">
                        <a:latin typeface="Calibri"/>
                        <a:cs typeface="Calibri"/>
                      </a:endParaRPr>
                    </a:p>
                  </a:txBody>
                  <a:tcPr marL="0" marR="0" marT="0" marB="0"/>
                </a:tc>
                <a:tc>
                  <a:txBody>
                    <a:bodyPr/>
                    <a:lstStyle/>
                    <a:p>
                      <a:pPr marL="19685" algn="ctr">
                        <a:lnSpc>
                          <a:spcPts val="750"/>
                        </a:lnSpc>
                      </a:pPr>
                      <a:r>
                        <a:rPr sz="600" u="sng" spc="-10" dirty="0">
                          <a:uFill>
                            <a:solidFill>
                              <a:srgbClr val="000000"/>
                            </a:solidFill>
                          </a:uFill>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u="sng" spc="-10" dirty="0">
                          <a:uFill>
                            <a:solidFill>
                              <a:srgbClr val="000000"/>
                            </a:solidFill>
                          </a:uFill>
                          <a:latin typeface="Calibri"/>
                          <a:cs typeface="Calibri"/>
                        </a:rPr>
                        <a:t>0.9623</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230,926</a:t>
                      </a:r>
                      <a:endParaRPr sz="600">
                        <a:latin typeface="Calibri"/>
                        <a:cs typeface="Calibri"/>
                      </a:endParaRPr>
                    </a:p>
                  </a:txBody>
                  <a:tcPr marL="0" marR="0" marT="0" marB="0"/>
                </a:tc>
                <a:tc>
                  <a:txBody>
                    <a:bodyPr/>
                    <a:lstStyle/>
                    <a:p>
                      <a:pPr marR="65405" algn="r">
                        <a:lnSpc>
                          <a:spcPts val="750"/>
                        </a:lnSpc>
                      </a:pPr>
                      <a:r>
                        <a:rPr sz="600" u="sng" spc="-10" dirty="0">
                          <a:uFill>
                            <a:solidFill>
                              <a:srgbClr val="000000"/>
                            </a:solidFill>
                          </a:uFill>
                          <a:latin typeface="Calibri"/>
                          <a:cs typeface="Calibri"/>
                        </a:rPr>
                        <a:t>0.9620</a:t>
                      </a:r>
                      <a:endParaRPr sz="600">
                        <a:latin typeface="Calibri"/>
                        <a:cs typeface="Calibri"/>
                      </a:endParaRPr>
                    </a:p>
                  </a:txBody>
                  <a:tcPr marL="0" marR="0" marT="0" marB="0"/>
                </a:tc>
                <a:tc>
                  <a:txBody>
                    <a:bodyPr/>
                    <a:lstStyle/>
                    <a:p>
                      <a:pPr marL="1905" algn="ctr">
                        <a:lnSpc>
                          <a:spcPts val="750"/>
                        </a:lnSpc>
                      </a:pPr>
                      <a:r>
                        <a:rPr sz="600" u="sng" spc="-10" dirty="0">
                          <a:uFill>
                            <a:solidFill>
                              <a:srgbClr val="000000"/>
                            </a:solidFill>
                          </a:uFill>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u="sng" spc="-10" dirty="0">
                          <a:uFill>
                            <a:solidFill>
                              <a:srgbClr val="000000"/>
                            </a:solidFill>
                          </a:uFill>
                          <a:latin typeface="Calibri"/>
                          <a:cs typeface="Calibri"/>
                        </a:rPr>
                        <a:t>0.9620</a:t>
                      </a:r>
                      <a:endParaRPr sz="600">
                        <a:latin typeface="Calibri"/>
                        <a:cs typeface="Calibri"/>
                      </a:endParaRPr>
                    </a:p>
                  </a:txBody>
                  <a:tcPr marL="0" marR="0" marT="0" marB="0"/>
                </a:tc>
                <a:extLst>
                  <a:ext uri="{0D108BD9-81ED-4DB2-BD59-A6C34878D82A}">
                    <a16:rowId xmlns:a16="http://schemas.microsoft.com/office/drawing/2014/main" val="10015"/>
                  </a:ext>
                </a:extLst>
              </a:tr>
              <a:tr h="150719">
                <a:tc>
                  <a:txBody>
                    <a:bodyPr/>
                    <a:lstStyle/>
                    <a:p>
                      <a:pPr marL="620395">
                        <a:lnSpc>
                          <a:spcPts val="750"/>
                        </a:lnSpc>
                      </a:pPr>
                      <a:r>
                        <a:rPr sz="600" spc="-10" dirty="0">
                          <a:latin typeface="Calibri"/>
                          <a:cs typeface="Calibri"/>
                        </a:rPr>
                        <a:t>Total</a:t>
                      </a:r>
                      <a:endParaRPr sz="600">
                        <a:latin typeface="Calibri"/>
                        <a:cs typeface="Calibri"/>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marL="49530">
                        <a:lnSpc>
                          <a:spcPts val="750"/>
                        </a:lnSpc>
                      </a:pPr>
                      <a:r>
                        <a:rPr sz="600" u="sng" spc="-10" dirty="0">
                          <a:uFill>
                            <a:solidFill>
                              <a:srgbClr val="000000"/>
                            </a:solidFill>
                          </a:uFill>
                          <a:latin typeface="Calibri"/>
                          <a:cs typeface="Calibri"/>
                        </a:rPr>
                        <a:t>1.5064</a:t>
                      </a:r>
                      <a:endParaRPr sz="600">
                        <a:latin typeface="Calibri"/>
                        <a:cs typeface="Calibri"/>
                      </a:endParaRPr>
                    </a:p>
                  </a:txBody>
                  <a:tcPr marL="0" marR="0" marT="0" marB="0"/>
                </a:tc>
                <a:tc>
                  <a:txBody>
                    <a:bodyPr/>
                    <a:lstStyle/>
                    <a:p>
                      <a:pPr marL="25400" algn="ctr">
                        <a:lnSpc>
                          <a:spcPts val="750"/>
                        </a:lnSpc>
                      </a:pPr>
                      <a:r>
                        <a:rPr sz="600" u="sng" dirty="0">
                          <a:uFill>
                            <a:solidFill>
                              <a:srgbClr val="000000"/>
                            </a:solidFill>
                          </a:uFill>
                          <a:latin typeface="Calibri"/>
                          <a:cs typeface="Calibri"/>
                        </a:rPr>
                        <a:t>-</a:t>
                      </a:r>
                      <a:r>
                        <a:rPr sz="600" u="sng" spc="-10" dirty="0">
                          <a:uFill>
                            <a:solidFill>
                              <a:srgbClr val="000000"/>
                            </a:solidFill>
                          </a:uFill>
                          <a:latin typeface="Calibri"/>
                          <a:cs typeface="Calibri"/>
                        </a:rPr>
                        <a:t>0.0463</a:t>
                      </a:r>
                      <a:endParaRPr sz="600">
                        <a:latin typeface="Calibri"/>
                        <a:cs typeface="Calibri"/>
                      </a:endParaRPr>
                    </a:p>
                  </a:txBody>
                  <a:tcPr marL="0" marR="0" marT="0" marB="0"/>
                </a:tc>
                <a:tc>
                  <a:txBody>
                    <a:bodyPr/>
                    <a:lstStyle/>
                    <a:p>
                      <a:pPr marR="3810" algn="ctr">
                        <a:lnSpc>
                          <a:spcPts val="750"/>
                        </a:lnSpc>
                      </a:pPr>
                      <a:r>
                        <a:rPr sz="600" u="sng" spc="-10" dirty="0">
                          <a:uFill>
                            <a:solidFill>
                              <a:srgbClr val="000000"/>
                            </a:solidFill>
                          </a:uFill>
                          <a:latin typeface="Calibri"/>
                          <a:cs typeface="Calibri"/>
                        </a:rPr>
                        <a:t>1.4601</a:t>
                      </a:r>
                      <a:endParaRPr sz="600">
                        <a:latin typeface="Calibri"/>
                        <a:cs typeface="Calibri"/>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marR="65405" algn="r">
                        <a:lnSpc>
                          <a:spcPts val="750"/>
                        </a:lnSpc>
                      </a:pPr>
                      <a:r>
                        <a:rPr sz="600" u="sng" spc="-10" dirty="0">
                          <a:uFill>
                            <a:solidFill>
                              <a:srgbClr val="000000"/>
                            </a:solidFill>
                          </a:uFill>
                          <a:latin typeface="Calibri"/>
                          <a:cs typeface="Calibri"/>
                        </a:rPr>
                        <a:t>1.4597</a:t>
                      </a:r>
                      <a:endParaRPr sz="600">
                        <a:latin typeface="Calibri"/>
                        <a:cs typeface="Calibri"/>
                      </a:endParaRPr>
                    </a:p>
                  </a:txBody>
                  <a:tcPr marL="0" marR="0" marT="0" marB="0"/>
                </a:tc>
                <a:tc>
                  <a:txBody>
                    <a:bodyPr/>
                    <a:lstStyle/>
                    <a:p>
                      <a:pPr marL="1905" algn="ctr">
                        <a:lnSpc>
                          <a:spcPts val="750"/>
                        </a:lnSpc>
                      </a:pPr>
                      <a:r>
                        <a:rPr sz="600" u="sng" spc="-10" dirty="0">
                          <a:uFill>
                            <a:solidFill>
                              <a:srgbClr val="000000"/>
                            </a:solidFill>
                          </a:uFill>
                          <a:latin typeface="Calibri"/>
                          <a:cs typeface="Calibri"/>
                        </a:rPr>
                        <a:t>0.0463</a:t>
                      </a:r>
                      <a:endParaRPr sz="600">
                        <a:latin typeface="Calibri"/>
                        <a:cs typeface="Calibri"/>
                      </a:endParaRPr>
                    </a:p>
                  </a:txBody>
                  <a:tcPr marL="0" marR="0" marT="0" marB="0"/>
                </a:tc>
                <a:tc>
                  <a:txBody>
                    <a:bodyPr/>
                    <a:lstStyle/>
                    <a:p>
                      <a:pPr marL="7620" algn="ctr">
                        <a:lnSpc>
                          <a:spcPts val="750"/>
                        </a:lnSpc>
                      </a:pPr>
                      <a:r>
                        <a:rPr sz="600" u="sng" spc="-10" dirty="0">
                          <a:uFill>
                            <a:solidFill>
                              <a:srgbClr val="000000"/>
                            </a:solidFill>
                          </a:uFill>
                          <a:latin typeface="Calibri"/>
                          <a:cs typeface="Calibri"/>
                        </a:rPr>
                        <a:t>1.5060</a:t>
                      </a:r>
                      <a:endParaRPr sz="600">
                        <a:latin typeface="Calibri"/>
                        <a:cs typeface="Calibri"/>
                      </a:endParaRPr>
                    </a:p>
                  </a:txBody>
                  <a:tcPr marL="0" marR="0" marT="0" marB="0"/>
                </a:tc>
                <a:extLst>
                  <a:ext uri="{0D108BD9-81ED-4DB2-BD59-A6C34878D82A}">
                    <a16:rowId xmlns:a16="http://schemas.microsoft.com/office/drawing/2014/main" val="10016"/>
                  </a:ext>
                </a:extLst>
              </a:tr>
              <a:tr h="201146">
                <a:tc>
                  <a:txBody>
                    <a:bodyPr/>
                    <a:lstStyle/>
                    <a:p>
                      <a:pPr marL="20955">
                        <a:lnSpc>
                          <a:spcPct val="100000"/>
                        </a:lnSpc>
                        <a:spcBef>
                          <a:spcPts val="415"/>
                        </a:spcBef>
                      </a:pPr>
                      <a:r>
                        <a:rPr sz="600" u="sng" dirty="0">
                          <a:uFill>
                            <a:solidFill>
                              <a:srgbClr val="000000"/>
                            </a:solidFill>
                          </a:uFill>
                          <a:latin typeface="Calibri"/>
                          <a:cs typeface="Calibri"/>
                        </a:rPr>
                        <a:t>Taxing</a:t>
                      </a:r>
                      <a:r>
                        <a:rPr sz="600" u="sng" spc="40" dirty="0">
                          <a:uFill>
                            <a:solidFill>
                              <a:srgbClr val="000000"/>
                            </a:solidFill>
                          </a:uFill>
                          <a:latin typeface="Calibri"/>
                          <a:cs typeface="Calibri"/>
                        </a:rPr>
                        <a:t> </a:t>
                      </a:r>
                      <a:r>
                        <a:rPr sz="600" u="sng" dirty="0">
                          <a:uFill>
                            <a:solidFill>
                              <a:srgbClr val="000000"/>
                            </a:solidFill>
                          </a:uFill>
                          <a:latin typeface="Calibri"/>
                          <a:cs typeface="Calibri"/>
                        </a:rPr>
                        <a:t>District</a:t>
                      </a:r>
                      <a:r>
                        <a:rPr sz="600" u="sng" spc="45" dirty="0">
                          <a:uFill>
                            <a:solidFill>
                              <a:srgbClr val="000000"/>
                            </a:solidFill>
                          </a:uFill>
                          <a:latin typeface="Calibri"/>
                          <a:cs typeface="Calibri"/>
                        </a:rPr>
                        <a:t> </a:t>
                      </a:r>
                      <a:r>
                        <a:rPr sz="600" u="sng" spc="-25" dirty="0">
                          <a:uFill>
                            <a:solidFill>
                              <a:srgbClr val="000000"/>
                            </a:solidFill>
                          </a:uFill>
                          <a:latin typeface="Calibri"/>
                          <a:cs typeface="Calibri"/>
                        </a:rPr>
                        <a:t>024</a:t>
                      </a:r>
                      <a:endParaRPr sz="600">
                        <a:latin typeface="Calibri"/>
                        <a:cs typeface="Calibri"/>
                      </a:endParaRPr>
                    </a:p>
                  </a:txBody>
                  <a:tcPr marL="0" marR="0" marT="46504"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extLst>
                  <a:ext uri="{0D108BD9-81ED-4DB2-BD59-A6C34878D82A}">
                    <a16:rowId xmlns:a16="http://schemas.microsoft.com/office/drawing/2014/main" val="10017"/>
                  </a:ext>
                </a:extLst>
              </a:tr>
              <a:tr h="150719">
                <a:tc>
                  <a:txBody>
                    <a:bodyPr/>
                    <a:lstStyle/>
                    <a:p>
                      <a:pPr marL="220979">
                        <a:lnSpc>
                          <a:spcPct val="100000"/>
                        </a:lnSpc>
                        <a:spcBef>
                          <a:spcPts val="415"/>
                        </a:spcBef>
                      </a:pPr>
                      <a:r>
                        <a:rPr sz="600" spc="-10" dirty="0">
                          <a:latin typeface="Calibri"/>
                          <a:cs typeface="Calibri"/>
                        </a:rPr>
                        <a:t>Local</a:t>
                      </a:r>
                      <a:endParaRPr sz="600">
                        <a:latin typeface="Calibri"/>
                        <a:cs typeface="Calibri"/>
                      </a:endParaRPr>
                    </a:p>
                  </a:txBody>
                  <a:tcPr marL="0" marR="0" marT="46504" marB="0"/>
                </a:tc>
                <a:tc>
                  <a:txBody>
                    <a:bodyPr/>
                    <a:lstStyle/>
                    <a:p>
                      <a:pPr marR="24130" algn="ctr">
                        <a:lnSpc>
                          <a:spcPct val="100000"/>
                        </a:lnSpc>
                        <a:spcBef>
                          <a:spcPts val="415"/>
                        </a:spcBef>
                      </a:pPr>
                      <a:r>
                        <a:rPr sz="600" spc="-20" dirty="0">
                          <a:latin typeface="Calibri"/>
                          <a:cs typeface="Calibri"/>
                        </a:rPr>
                        <a:t>2022</a:t>
                      </a:r>
                      <a:endParaRPr sz="600">
                        <a:latin typeface="Calibri"/>
                        <a:cs typeface="Calibri"/>
                      </a:endParaRPr>
                    </a:p>
                  </a:txBody>
                  <a:tcPr marL="0" marR="0" marT="46504" marB="0"/>
                </a:tc>
                <a:tc>
                  <a:txBody>
                    <a:bodyPr/>
                    <a:lstStyle/>
                    <a:p>
                      <a:pPr marL="78105">
                        <a:lnSpc>
                          <a:spcPct val="100000"/>
                        </a:lnSpc>
                        <a:spcBef>
                          <a:spcPts val="415"/>
                        </a:spcBef>
                      </a:pPr>
                      <a:r>
                        <a:rPr sz="600" spc="-20" dirty="0">
                          <a:latin typeface="Calibri"/>
                          <a:cs typeface="Calibri"/>
                        </a:rPr>
                        <a:t>2022</a:t>
                      </a:r>
                      <a:endParaRPr sz="600">
                        <a:latin typeface="Calibri"/>
                        <a:cs typeface="Calibri"/>
                      </a:endParaRPr>
                    </a:p>
                  </a:txBody>
                  <a:tcPr marL="0" marR="0" marT="46504" marB="0"/>
                </a:tc>
                <a:tc>
                  <a:txBody>
                    <a:bodyPr/>
                    <a:lstStyle/>
                    <a:p>
                      <a:pPr marL="12700" algn="ctr">
                        <a:lnSpc>
                          <a:spcPct val="100000"/>
                        </a:lnSpc>
                        <a:spcBef>
                          <a:spcPts val="415"/>
                        </a:spcBef>
                      </a:pPr>
                      <a:r>
                        <a:rPr sz="600" spc="-20" dirty="0">
                          <a:latin typeface="Calibri"/>
                          <a:cs typeface="Calibri"/>
                        </a:rPr>
                        <a:t>2022</a:t>
                      </a:r>
                      <a:r>
                        <a:rPr sz="600" spc="-15" dirty="0">
                          <a:latin typeface="Calibri"/>
                          <a:cs typeface="Calibri"/>
                        </a:rPr>
                        <a:t> </a:t>
                      </a:r>
                      <a:r>
                        <a:rPr sz="600" spc="-20" dirty="0">
                          <a:latin typeface="Calibri"/>
                          <a:cs typeface="Calibri"/>
                        </a:rPr>
                        <a:t>Rate</a:t>
                      </a:r>
                      <a:endParaRPr sz="600">
                        <a:latin typeface="Calibri"/>
                        <a:cs typeface="Calibri"/>
                      </a:endParaRPr>
                    </a:p>
                  </a:txBody>
                  <a:tcPr marL="0" marR="0" marT="46504" marB="0"/>
                </a:tc>
                <a:tc>
                  <a:txBody>
                    <a:bodyPr/>
                    <a:lstStyle/>
                    <a:p>
                      <a:pPr marR="10160" algn="ctr">
                        <a:lnSpc>
                          <a:spcPct val="100000"/>
                        </a:lnSpc>
                        <a:spcBef>
                          <a:spcPts val="415"/>
                        </a:spcBef>
                      </a:pPr>
                      <a:r>
                        <a:rPr sz="600" spc="-20" dirty="0">
                          <a:latin typeface="Calibri"/>
                          <a:cs typeface="Calibri"/>
                        </a:rPr>
                        <a:t>2022</a:t>
                      </a:r>
                      <a:r>
                        <a:rPr sz="600" spc="-15" dirty="0">
                          <a:latin typeface="Calibri"/>
                          <a:cs typeface="Calibri"/>
                        </a:rPr>
                        <a:t> </a:t>
                      </a:r>
                      <a:r>
                        <a:rPr sz="600" spc="-25" dirty="0">
                          <a:latin typeface="Calibri"/>
                          <a:cs typeface="Calibri"/>
                        </a:rPr>
                        <a:t>AV</a:t>
                      </a:r>
                      <a:endParaRPr sz="600">
                        <a:latin typeface="Calibri"/>
                        <a:cs typeface="Calibri"/>
                      </a:endParaRPr>
                    </a:p>
                  </a:txBody>
                  <a:tcPr marL="0" marR="0" marT="46504" marB="0"/>
                </a:tc>
                <a:tc>
                  <a:txBody>
                    <a:bodyPr/>
                    <a:lstStyle/>
                    <a:p>
                      <a:pPr marR="52069" algn="r">
                        <a:lnSpc>
                          <a:spcPct val="100000"/>
                        </a:lnSpc>
                        <a:spcBef>
                          <a:spcPts val="415"/>
                        </a:spcBef>
                      </a:pPr>
                      <a:r>
                        <a:rPr sz="600" spc="-10" dirty="0">
                          <a:latin typeface="Calibri"/>
                          <a:cs typeface="Calibri"/>
                        </a:rPr>
                        <a:t>Potential</a:t>
                      </a:r>
                      <a:endParaRPr sz="600">
                        <a:latin typeface="Calibri"/>
                        <a:cs typeface="Calibri"/>
                      </a:endParaRPr>
                    </a:p>
                  </a:txBody>
                  <a:tcPr marL="0" marR="0" marT="46504" marB="0"/>
                </a:tc>
                <a:tc>
                  <a:txBody>
                    <a:bodyPr/>
                    <a:lstStyle/>
                    <a:p>
                      <a:pPr marR="12700" algn="r">
                        <a:lnSpc>
                          <a:spcPct val="100000"/>
                        </a:lnSpc>
                        <a:spcBef>
                          <a:spcPts val="415"/>
                        </a:spcBef>
                      </a:pPr>
                      <a:r>
                        <a:rPr sz="600" dirty="0">
                          <a:latin typeface="Calibri"/>
                          <a:cs typeface="Calibri"/>
                        </a:rPr>
                        <a:t>Rate</a:t>
                      </a:r>
                      <a:r>
                        <a:rPr sz="600" spc="25" dirty="0">
                          <a:latin typeface="Calibri"/>
                          <a:cs typeface="Calibri"/>
                        </a:rPr>
                        <a:t> </a:t>
                      </a:r>
                      <a:r>
                        <a:rPr sz="600" spc="-20" dirty="0">
                          <a:latin typeface="Calibri"/>
                          <a:cs typeface="Calibri"/>
                        </a:rPr>
                        <a:t>with</a:t>
                      </a:r>
                      <a:endParaRPr sz="600">
                        <a:latin typeface="Calibri"/>
                        <a:cs typeface="Calibri"/>
                      </a:endParaRPr>
                    </a:p>
                  </a:txBody>
                  <a:tcPr marL="0" marR="0" marT="46504" marB="0"/>
                </a:tc>
                <a:tc>
                  <a:txBody>
                    <a:bodyPr/>
                    <a:lstStyle/>
                    <a:p>
                      <a:pPr algn="ctr">
                        <a:lnSpc>
                          <a:spcPct val="100000"/>
                        </a:lnSpc>
                        <a:spcBef>
                          <a:spcPts val="415"/>
                        </a:spcBef>
                      </a:pPr>
                      <a:r>
                        <a:rPr sz="600" spc="-20" dirty="0">
                          <a:latin typeface="Calibri"/>
                          <a:cs typeface="Calibri"/>
                        </a:rPr>
                        <a:t>2022</a:t>
                      </a:r>
                      <a:r>
                        <a:rPr sz="600" spc="-15" dirty="0">
                          <a:latin typeface="Calibri"/>
                          <a:cs typeface="Calibri"/>
                        </a:rPr>
                        <a:t> </a:t>
                      </a:r>
                      <a:r>
                        <a:rPr sz="600" spc="-20" dirty="0">
                          <a:latin typeface="Calibri"/>
                          <a:cs typeface="Calibri"/>
                        </a:rPr>
                        <a:t>Rate</a:t>
                      </a:r>
                      <a:endParaRPr sz="600">
                        <a:latin typeface="Calibri"/>
                        <a:cs typeface="Calibri"/>
                      </a:endParaRPr>
                    </a:p>
                  </a:txBody>
                  <a:tcPr marL="0" marR="0" marT="46504" marB="0"/>
                </a:tc>
                <a:tc>
                  <a:txBody>
                    <a:bodyPr/>
                    <a:lstStyle/>
                    <a:p>
                      <a:pPr algn="ctr">
                        <a:lnSpc>
                          <a:spcPct val="100000"/>
                        </a:lnSpc>
                        <a:spcBef>
                          <a:spcPts val="415"/>
                        </a:spcBef>
                      </a:pPr>
                      <a:r>
                        <a:rPr sz="600" dirty="0">
                          <a:latin typeface="Calibri"/>
                          <a:cs typeface="Calibri"/>
                        </a:rPr>
                        <a:t>New</a:t>
                      </a:r>
                      <a:r>
                        <a:rPr sz="600" spc="60" dirty="0">
                          <a:latin typeface="Calibri"/>
                          <a:cs typeface="Calibri"/>
                        </a:rPr>
                        <a:t> </a:t>
                      </a:r>
                      <a:r>
                        <a:rPr sz="600" spc="-20" dirty="0">
                          <a:latin typeface="Calibri"/>
                          <a:cs typeface="Calibri"/>
                        </a:rPr>
                        <a:t>Rate</a:t>
                      </a:r>
                      <a:endParaRPr sz="600">
                        <a:latin typeface="Calibri"/>
                        <a:cs typeface="Calibri"/>
                      </a:endParaRPr>
                    </a:p>
                  </a:txBody>
                  <a:tcPr marL="0" marR="0" marT="46504" marB="0"/>
                </a:tc>
                <a:extLst>
                  <a:ext uri="{0D108BD9-81ED-4DB2-BD59-A6C34878D82A}">
                    <a16:rowId xmlns:a16="http://schemas.microsoft.com/office/drawing/2014/main" val="10018"/>
                  </a:ext>
                </a:extLst>
              </a:tr>
              <a:tr h="150719">
                <a:tc>
                  <a:txBody>
                    <a:bodyPr/>
                    <a:lstStyle/>
                    <a:p>
                      <a:pPr marL="232410">
                        <a:lnSpc>
                          <a:spcPts val="750"/>
                        </a:lnSpc>
                      </a:pPr>
                      <a:r>
                        <a:rPr sz="600" u="sng" spc="-20" dirty="0">
                          <a:uFill>
                            <a:solidFill>
                              <a:srgbClr val="000000"/>
                            </a:solidFill>
                          </a:uFill>
                          <a:latin typeface="Calibri"/>
                          <a:cs typeface="Calibri"/>
                        </a:rPr>
                        <a:t>Unit</a:t>
                      </a:r>
                      <a:endParaRPr sz="600">
                        <a:latin typeface="Calibri"/>
                        <a:cs typeface="Calibri"/>
                      </a:endParaRPr>
                    </a:p>
                  </a:txBody>
                  <a:tcPr marL="0" marR="0" marT="0" marB="0"/>
                </a:tc>
                <a:tc>
                  <a:txBody>
                    <a:bodyPr/>
                    <a:lstStyle/>
                    <a:p>
                      <a:pPr marR="24130" algn="ctr">
                        <a:lnSpc>
                          <a:spcPts val="750"/>
                        </a:lnSpc>
                      </a:pPr>
                      <a:r>
                        <a:rPr sz="600" u="sng" spc="-25" dirty="0">
                          <a:uFill>
                            <a:solidFill>
                              <a:srgbClr val="000000"/>
                            </a:solidFill>
                          </a:uFill>
                          <a:latin typeface="Calibri"/>
                          <a:cs typeface="Calibri"/>
                        </a:rPr>
                        <a:t>AV</a:t>
                      </a:r>
                      <a:endParaRPr sz="600">
                        <a:latin typeface="Calibri"/>
                        <a:cs typeface="Calibri"/>
                      </a:endParaRPr>
                    </a:p>
                  </a:txBody>
                  <a:tcPr marL="0" marR="0" marT="0" marB="0"/>
                </a:tc>
                <a:tc>
                  <a:txBody>
                    <a:bodyPr/>
                    <a:lstStyle/>
                    <a:p>
                      <a:pPr marL="78105">
                        <a:lnSpc>
                          <a:spcPts val="750"/>
                        </a:lnSpc>
                      </a:pPr>
                      <a:r>
                        <a:rPr sz="600" u="sng" spc="-20" dirty="0">
                          <a:uFill>
                            <a:solidFill>
                              <a:srgbClr val="000000"/>
                            </a:solidFill>
                          </a:uFill>
                          <a:latin typeface="Calibri"/>
                          <a:cs typeface="Calibri"/>
                        </a:rPr>
                        <a:t>Rate</a:t>
                      </a:r>
                      <a:endParaRPr sz="600">
                        <a:latin typeface="Calibri"/>
                        <a:cs typeface="Calibri"/>
                      </a:endParaRPr>
                    </a:p>
                  </a:txBody>
                  <a:tcPr marL="0" marR="0" marT="0" marB="0"/>
                </a:tc>
                <a:tc>
                  <a:txBody>
                    <a:bodyPr/>
                    <a:lstStyle/>
                    <a:p>
                      <a:pPr marL="13970" algn="ctr">
                        <a:lnSpc>
                          <a:spcPts val="750"/>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R="8890" algn="ctr">
                        <a:lnSpc>
                          <a:spcPts val="750"/>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L="106680">
                        <a:lnSpc>
                          <a:spcPts val="750"/>
                        </a:lnSpc>
                      </a:pPr>
                      <a:r>
                        <a:rPr sz="600" u="sng" dirty="0">
                          <a:uFill>
                            <a:solidFill>
                              <a:srgbClr val="000000"/>
                            </a:solidFill>
                          </a:uFill>
                          <a:latin typeface="Calibri"/>
                          <a:cs typeface="Calibri"/>
                        </a:rPr>
                        <a:t>TIF </a:t>
                      </a:r>
                      <a:r>
                        <a:rPr sz="600" u="sng" spc="-25" dirty="0">
                          <a:uFill>
                            <a:solidFill>
                              <a:srgbClr val="000000"/>
                            </a:solidFill>
                          </a:uFill>
                          <a:latin typeface="Calibri"/>
                          <a:cs typeface="Calibri"/>
                        </a:rPr>
                        <a:t>AV</a:t>
                      </a:r>
                      <a:endParaRPr sz="600">
                        <a:latin typeface="Calibri"/>
                        <a:cs typeface="Calibri"/>
                      </a:endParaRPr>
                    </a:p>
                  </a:txBody>
                  <a:tcPr marL="0" marR="0" marT="0" marB="0"/>
                </a:tc>
                <a:tc>
                  <a:txBody>
                    <a:bodyPr/>
                    <a:lstStyle/>
                    <a:p>
                      <a:pPr marR="38100" algn="r">
                        <a:lnSpc>
                          <a:spcPts val="750"/>
                        </a:lnSpc>
                      </a:pPr>
                      <a:r>
                        <a:rPr sz="600" u="sng" dirty="0">
                          <a:uFill>
                            <a:solidFill>
                              <a:srgbClr val="000000"/>
                            </a:solidFill>
                          </a:uFill>
                          <a:latin typeface="Calibri"/>
                          <a:cs typeface="Calibri"/>
                        </a:rPr>
                        <a:t>New</a:t>
                      </a:r>
                      <a:r>
                        <a:rPr sz="600" u="sng" spc="60" dirty="0">
                          <a:uFill>
                            <a:solidFill>
                              <a:srgbClr val="000000"/>
                            </a:solidFill>
                          </a:uFill>
                          <a:latin typeface="Calibri"/>
                          <a:cs typeface="Calibri"/>
                        </a:rPr>
                        <a:t> </a:t>
                      </a:r>
                      <a:r>
                        <a:rPr sz="600" u="sng" spc="-35" dirty="0">
                          <a:uFill>
                            <a:solidFill>
                              <a:srgbClr val="000000"/>
                            </a:solidFill>
                          </a:uFill>
                          <a:latin typeface="Calibri"/>
                          <a:cs typeface="Calibri"/>
                        </a:rPr>
                        <a:t>AV</a:t>
                      </a:r>
                      <a:endParaRPr sz="600">
                        <a:latin typeface="Calibri"/>
                        <a:cs typeface="Calibri"/>
                      </a:endParaRPr>
                    </a:p>
                  </a:txBody>
                  <a:tcPr marL="0" marR="0" marT="0" marB="0"/>
                </a:tc>
                <a:tc>
                  <a:txBody>
                    <a:bodyPr/>
                    <a:lstStyle/>
                    <a:p>
                      <a:pPr algn="ctr">
                        <a:lnSpc>
                          <a:spcPts val="750"/>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L="1905" algn="ctr">
                        <a:lnSpc>
                          <a:spcPts val="750"/>
                        </a:lnSpc>
                      </a:pPr>
                      <a:r>
                        <a:rPr sz="600" u="sng" dirty="0">
                          <a:uFill>
                            <a:solidFill>
                              <a:srgbClr val="000000"/>
                            </a:solidFill>
                          </a:uFill>
                          <a:latin typeface="Calibri"/>
                          <a:cs typeface="Calibri"/>
                        </a:rPr>
                        <a:t>W/</a:t>
                      </a:r>
                      <a:r>
                        <a:rPr sz="600" u="sng" spc="30" dirty="0">
                          <a:uFill>
                            <a:solidFill>
                              <a:srgbClr val="000000"/>
                            </a:solidFill>
                          </a:uFill>
                          <a:latin typeface="Calibri"/>
                          <a:cs typeface="Calibri"/>
                        </a:rPr>
                        <a:t> </a:t>
                      </a:r>
                      <a:r>
                        <a:rPr sz="600" u="sng" dirty="0">
                          <a:uFill>
                            <a:solidFill>
                              <a:srgbClr val="000000"/>
                            </a:solidFill>
                          </a:uFill>
                          <a:latin typeface="Calibri"/>
                          <a:cs typeface="Calibri"/>
                        </a:rPr>
                        <a:t>Driven</a:t>
                      </a:r>
                      <a:r>
                        <a:rPr sz="600" u="sng" spc="25" dirty="0">
                          <a:uFill>
                            <a:solidFill>
                              <a:srgbClr val="000000"/>
                            </a:solidFill>
                          </a:uFill>
                          <a:latin typeface="Calibri"/>
                          <a:cs typeface="Calibri"/>
                        </a:rPr>
                        <a:t> </a:t>
                      </a:r>
                      <a:r>
                        <a:rPr sz="600" u="sng" spc="-10" dirty="0">
                          <a:uFill>
                            <a:solidFill>
                              <a:srgbClr val="000000"/>
                            </a:solidFill>
                          </a:uFill>
                          <a:latin typeface="Calibri"/>
                          <a:cs typeface="Calibri"/>
                        </a:rPr>
                        <a:t>Funds</a:t>
                      </a:r>
                      <a:endParaRPr sz="600">
                        <a:latin typeface="Calibri"/>
                        <a:cs typeface="Calibri"/>
                      </a:endParaRPr>
                    </a:p>
                  </a:txBody>
                  <a:tcPr marL="0" marR="0" marT="0" marB="0"/>
                </a:tc>
                <a:extLst>
                  <a:ext uri="{0D108BD9-81ED-4DB2-BD59-A6C34878D82A}">
                    <a16:rowId xmlns:a16="http://schemas.microsoft.com/office/drawing/2014/main" val="10019"/>
                  </a:ext>
                </a:extLst>
              </a:tr>
              <a:tr h="150719">
                <a:tc>
                  <a:txBody>
                    <a:bodyPr/>
                    <a:lstStyle/>
                    <a:p>
                      <a:pPr marL="20955">
                        <a:lnSpc>
                          <a:spcPct val="100000"/>
                        </a:lnSpc>
                        <a:spcBef>
                          <a:spcPts val="415"/>
                        </a:spcBef>
                      </a:pPr>
                      <a:r>
                        <a:rPr sz="600" dirty="0">
                          <a:latin typeface="Calibri"/>
                          <a:cs typeface="Calibri"/>
                        </a:rPr>
                        <a:t>Montgomery</a:t>
                      </a:r>
                      <a:r>
                        <a:rPr sz="600" spc="55" dirty="0">
                          <a:latin typeface="Calibri"/>
                          <a:cs typeface="Calibri"/>
                        </a:rPr>
                        <a:t> </a:t>
                      </a:r>
                      <a:r>
                        <a:rPr sz="600" spc="-10" dirty="0">
                          <a:latin typeface="Calibri"/>
                          <a:cs typeface="Calibri"/>
                        </a:rPr>
                        <a:t>County</a:t>
                      </a:r>
                      <a:endParaRPr sz="600">
                        <a:latin typeface="Calibri"/>
                        <a:cs typeface="Calibri"/>
                      </a:endParaRPr>
                    </a:p>
                  </a:txBody>
                  <a:tcPr marL="0" marR="0" marT="46504" marB="0"/>
                </a:tc>
                <a:tc>
                  <a:txBody>
                    <a:bodyPr/>
                    <a:lstStyle/>
                    <a:p>
                      <a:pPr marR="41910" algn="r">
                        <a:lnSpc>
                          <a:spcPct val="100000"/>
                        </a:lnSpc>
                        <a:spcBef>
                          <a:spcPts val="415"/>
                        </a:spcBef>
                      </a:pPr>
                      <a:r>
                        <a:rPr sz="600" spc="-10" dirty="0">
                          <a:latin typeface="Calibri"/>
                          <a:cs typeface="Calibri"/>
                        </a:rPr>
                        <a:t>2,193,369,152</a:t>
                      </a:r>
                      <a:endParaRPr sz="600">
                        <a:latin typeface="Calibri"/>
                        <a:cs typeface="Calibri"/>
                      </a:endParaRPr>
                    </a:p>
                  </a:txBody>
                  <a:tcPr marL="0" marR="0" marT="46504" marB="0"/>
                </a:tc>
                <a:tc>
                  <a:txBody>
                    <a:bodyPr/>
                    <a:lstStyle/>
                    <a:p>
                      <a:pPr marL="49530">
                        <a:lnSpc>
                          <a:spcPct val="100000"/>
                        </a:lnSpc>
                        <a:spcBef>
                          <a:spcPts val="415"/>
                        </a:spcBef>
                      </a:pPr>
                      <a:r>
                        <a:rPr sz="600" spc="-10" dirty="0">
                          <a:latin typeface="Calibri"/>
                          <a:cs typeface="Calibri"/>
                        </a:rPr>
                        <a:t>0.4813</a:t>
                      </a:r>
                      <a:endParaRPr sz="600">
                        <a:latin typeface="Calibri"/>
                        <a:cs typeface="Calibri"/>
                      </a:endParaRPr>
                    </a:p>
                  </a:txBody>
                  <a:tcPr marL="0" marR="0" marT="46504" marB="0"/>
                </a:tc>
                <a:tc>
                  <a:txBody>
                    <a:bodyPr/>
                    <a:lstStyle/>
                    <a:p>
                      <a:pPr marL="25400" algn="ctr">
                        <a:lnSpc>
                          <a:spcPct val="100000"/>
                        </a:lnSpc>
                        <a:spcBef>
                          <a:spcPts val="415"/>
                        </a:spcBef>
                      </a:pPr>
                      <a:r>
                        <a:rPr sz="600" dirty="0">
                          <a:latin typeface="Calibri"/>
                          <a:cs typeface="Calibri"/>
                        </a:rPr>
                        <a:t>-</a:t>
                      </a:r>
                      <a:r>
                        <a:rPr sz="600" spc="-10" dirty="0">
                          <a:latin typeface="Calibri"/>
                          <a:cs typeface="Calibri"/>
                        </a:rPr>
                        <a:t>0.0333</a:t>
                      </a:r>
                      <a:endParaRPr sz="600">
                        <a:latin typeface="Calibri"/>
                        <a:cs typeface="Calibri"/>
                      </a:endParaRPr>
                    </a:p>
                  </a:txBody>
                  <a:tcPr marL="0" marR="0" marT="46504" marB="0"/>
                </a:tc>
                <a:tc>
                  <a:txBody>
                    <a:bodyPr/>
                    <a:lstStyle/>
                    <a:p>
                      <a:pPr marR="3810" algn="ctr">
                        <a:lnSpc>
                          <a:spcPct val="100000"/>
                        </a:lnSpc>
                        <a:spcBef>
                          <a:spcPts val="415"/>
                        </a:spcBef>
                      </a:pPr>
                      <a:r>
                        <a:rPr sz="600" spc="-10" dirty="0">
                          <a:latin typeface="Calibri"/>
                          <a:cs typeface="Calibri"/>
                        </a:rPr>
                        <a:t>0.4480</a:t>
                      </a:r>
                      <a:endParaRPr sz="600">
                        <a:latin typeface="Calibri"/>
                        <a:cs typeface="Calibri"/>
                      </a:endParaRPr>
                    </a:p>
                  </a:txBody>
                  <a:tcPr marL="0" marR="0" marT="46504" marB="0"/>
                </a:tc>
                <a:tc>
                  <a:txBody>
                    <a:bodyPr/>
                    <a:lstStyle/>
                    <a:p>
                      <a:pPr marR="21590" algn="r">
                        <a:lnSpc>
                          <a:spcPct val="100000"/>
                        </a:lnSpc>
                        <a:spcBef>
                          <a:spcPts val="415"/>
                        </a:spcBef>
                      </a:pPr>
                      <a:r>
                        <a:rPr sz="600" spc="-10" dirty="0">
                          <a:latin typeface="Calibri"/>
                          <a:cs typeface="Calibri"/>
                        </a:rPr>
                        <a:t>268,525</a:t>
                      </a:r>
                      <a:endParaRPr sz="600">
                        <a:latin typeface="Calibri"/>
                        <a:cs typeface="Calibri"/>
                      </a:endParaRPr>
                    </a:p>
                  </a:txBody>
                  <a:tcPr marL="0" marR="0" marT="46504" marB="0"/>
                </a:tc>
                <a:tc>
                  <a:txBody>
                    <a:bodyPr/>
                    <a:lstStyle/>
                    <a:p>
                      <a:pPr marR="65405" algn="r">
                        <a:lnSpc>
                          <a:spcPct val="100000"/>
                        </a:lnSpc>
                        <a:spcBef>
                          <a:spcPts val="415"/>
                        </a:spcBef>
                      </a:pPr>
                      <a:r>
                        <a:rPr sz="600" spc="-10" dirty="0">
                          <a:latin typeface="Calibri"/>
                          <a:cs typeface="Calibri"/>
                        </a:rPr>
                        <a:t>0.4479</a:t>
                      </a:r>
                      <a:endParaRPr sz="600">
                        <a:latin typeface="Calibri"/>
                        <a:cs typeface="Calibri"/>
                      </a:endParaRPr>
                    </a:p>
                  </a:txBody>
                  <a:tcPr marL="0" marR="0" marT="46504" marB="0"/>
                </a:tc>
                <a:tc>
                  <a:txBody>
                    <a:bodyPr/>
                    <a:lstStyle/>
                    <a:p>
                      <a:pPr marL="1905" algn="ctr">
                        <a:lnSpc>
                          <a:spcPct val="100000"/>
                        </a:lnSpc>
                        <a:spcBef>
                          <a:spcPts val="415"/>
                        </a:spcBef>
                      </a:pPr>
                      <a:r>
                        <a:rPr sz="600" spc="-10" dirty="0">
                          <a:latin typeface="Calibri"/>
                          <a:cs typeface="Calibri"/>
                        </a:rPr>
                        <a:t>0.0333</a:t>
                      </a:r>
                      <a:endParaRPr sz="600">
                        <a:latin typeface="Calibri"/>
                        <a:cs typeface="Calibri"/>
                      </a:endParaRPr>
                    </a:p>
                  </a:txBody>
                  <a:tcPr marL="0" marR="0" marT="46504" marB="0"/>
                </a:tc>
                <a:tc>
                  <a:txBody>
                    <a:bodyPr/>
                    <a:lstStyle/>
                    <a:p>
                      <a:pPr marL="7620" algn="ctr">
                        <a:lnSpc>
                          <a:spcPct val="100000"/>
                        </a:lnSpc>
                        <a:spcBef>
                          <a:spcPts val="415"/>
                        </a:spcBef>
                      </a:pPr>
                      <a:r>
                        <a:rPr sz="600" spc="-10" dirty="0">
                          <a:latin typeface="Calibri"/>
                          <a:cs typeface="Calibri"/>
                        </a:rPr>
                        <a:t>0.4812</a:t>
                      </a:r>
                      <a:endParaRPr sz="600">
                        <a:latin typeface="Calibri"/>
                        <a:cs typeface="Calibri"/>
                      </a:endParaRPr>
                    </a:p>
                  </a:txBody>
                  <a:tcPr marL="0" marR="0" marT="46504" marB="0"/>
                </a:tc>
                <a:extLst>
                  <a:ext uri="{0D108BD9-81ED-4DB2-BD59-A6C34878D82A}">
                    <a16:rowId xmlns:a16="http://schemas.microsoft.com/office/drawing/2014/main" val="10020"/>
                  </a:ext>
                </a:extLst>
              </a:tr>
              <a:tr h="100292">
                <a:tc>
                  <a:txBody>
                    <a:bodyPr/>
                    <a:lstStyle/>
                    <a:p>
                      <a:pPr marL="20955">
                        <a:lnSpc>
                          <a:spcPts val="750"/>
                        </a:lnSpc>
                      </a:pPr>
                      <a:r>
                        <a:rPr sz="600" dirty="0">
                          <a:latin typeface="Calibri"/>
                          <a:cs typeface="Calibri"/>
                        </a:rPr>
                        <a:t>Union</a:t>
                      </a:r>
                      <a:r>
                        <a:rPr sz="600" spc="25" dirty="0">
                          <a:latin typeface="Calibri"/>
                          <a:cs typeface="Calibri"/>
                        </a:rPr>
                        <a:t> </a:t>
                      </a:r>
                      <a:r>
                        <a:rPr sz="600" spc="-10" dirty="0">
                          <a:latin typeface="Calibri"/>
                          <a:cs typeface="Calibri"/>
                        </a:rPr>
                        <a:t>Township</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1,343,829,672</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0.0265</a:t>
                      </a:r>
                      <a:endParaRPr sz="600">
                        <a:latin typeface="Calibri"/>
                        <a:cs typeface="Calibri"/>
                      </a:endParaRPr>
                    </a:p>
                  </a:txBody>
                  <a:tcPr marL="0" marR="0" marT="0" marB="0"/>
                </a:tc>
                <a:tc>
                  <a:txBody>
                    <a:bodyPr/>
                    <a:lstStyle/>
                    <a:p>
                      <a:pPr marL="1968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0.0265</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268,525</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0.0265</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0.0265</a:t>
                      </a:r>
                      <a:endParaRPr sz="600">
                        <a:latin typeface="Calibri"/>
                        <a:cs typeface="Calibri"/>
                      </a:endParaRPr>
                    </a:p>
                  </a:txBody>
                  <a:tcPr marL="0" marR="0" marT="0" marB="0"/>
                </a:tc>
                <a:extLst>
                  <a:ext uri="{0D108BD9-81ED-4DB2-BD59-A6C34878D82A}">
                    <a16:rowId xmlns:a16="http://schemas.microsoft.com/office/drawing/2014/main" val="10021"/>
                  </a:ext>
                </a:extLst>
              </a:tr>
              <a:tr h="100292">
                <a:tc>
                  <a:txBody>
                    <a:bodyPr/>
                    <a:lstStyle/>
                    <a:p>
                      <a:pPr marL="20955">
                        <a:lnSpc>
                          <a:spcPts val="750"/>
                        </a:lnSpc>
                      </a:pPr>
                      <a:r>
                        <a:rPr sz="600" dirty="0">
                          <a:latin typeface="Calibri"/>
                          <a:cs typeface="Calibri"/>
                        </a:rPr>
                        <a:t>Union</a:t>
                      </a:r>
                      <a:r>
                        <a:rPr sz="600" spc="55" dirty="0">
                          <a:latin typeface="Calibri"/>
                          <a:cs typeface="Calibri"/>
                        </a:rPr>
                        <a:t> </a:t>
                      </a:r>
                      <a:r>
                        <a:rPr sz="600" dirty="0">
                          <a:latin typeface="Calibri"/>
                          <a:cs typeface="Calibri"/>
                        </a:rPr>
                        <a:t>Township</a:t>
                      </a:r>
                      <a:r>
                        <a:rPr sz="600" spc="55" dirty="0">
                          <a:latin typeface="Calibri"/>
                          <a:cs typeface="Calibri"/>
                        </a:rPr>
                        <a:t> </a:t>
                      </a:r>
                      <a:r>
                        <a:rPr sz="600" spc="-20" dirty="0">
                          <a:latin typeface="Calibri"/>
                          <a:cs typeface="Calibri"/>
                        </a:rPr>
                        <a:t>Fire</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699,543,292</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0.0470</a:t>
                      </a:r>
                      <a:endParaRPr sz="600">
                        <a:latin typeface="Calibri"/>
                        <a:cs typeface="Calibri"/>
                      </a:endParaRPr>
                    </a:p>
                  </a:txBody>
                  <a:tcPr marL="0" marR="0" marT="0" marB="0"/>
                </a:tc>
                <a:tc>
                  <a:txBody>
                    <a:bodyPr/>
                    <a:lstStyle/>
                    <a:p>
                      <a:pPr marL="25400" algn="ctr">
                        <a:lnSpc>
                          <a:spcPts val="750"/>
                        </a:lnSpc>
                      </a:pPr>
                      <a:r>
                        <a:rPr sz="600" dirty="0">
                          <a:latin typeface="Calibri"/>
                          <a:cs typeface="Calibri"/>
                        </a:rPr>
                        <a:t>-</a:t>
                      </a:r>
                      <a:r>
                        <a:rPr sz="600" spc="-10" dirty="0">
                          <a:latin typeface="Calibri"/>
                          <a:cs typeface="Calibri"/>
                        </a:rPr>
                        <a:t>0.0217</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0.0253</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268,525</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0.0253</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0.0217</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0.0470</a:t>
                      </a:r>
                      <a:endParaRPr sz="600">
                        <a:latin typeface="Calibri"/>
                        <a:cs typeface="Calibri"/>
                      </a:endParaRPr>
                    </a:p>
                  </a:txBody>
                  <a:tcPr marL="0" marR="0" marT="0" marB="0"/>
                </a:tc>
                <a:extLst>
                  <a:ext uri="{0D108BD9-81ED-4DB2-BD59-A6C34878D82A}">
                    <a16:rowId xmlns:a16="http://schemas.microsoft.com/office/drawing/2014/main" val="10022"/>
                  </a:ext>
                </a:extLst>
              </a:tr>
              <a:tr h="100292">
                <a:tc>
                  <a:txBody>
                    <a:bodyPr/>
                    <a:lstStyle/>
                    <a:p>
                      <a:pPr marL="20955">
                        <a:lnSpc>
                          <a:spcPts val="750"/>
                        </a:lnSpc>
                      </a:pPr>
                      <a:r>
                        <a:rPr sz="600" dirty="0">
                          <a:latin typeface="Calibri"/>
                          <a:cs typeface="Calibri"/>
                        </a:rPr>
                        <a:t>Crawfordsville</a:t>
                      </a:r>
                      <a:r>
                        <a:rPr sz="600" spc="155" dirty="0">
                          <a:latin typeface="Calibri"/>
                          <a:cs typeface="Calibri"/>
                        </a:rPr>
                        <a:t> </a:t>
                      </a:r>
                      <a:r>
                        <a:rPr sz="600" dirty="0">
                          <a:latin typeface="Calibri"/>
                          <a:cs typeface="Calibri"/>
                        </a:rPr>
                        <a:t>Public</a:t>
                      </a:r>
                      <a:r>
                        <a:rPr sz="600" spc="85" dirty="0">
                          <a:latin typeface="Calibri"/>
                          <a:cs typeface="Calibri"/>
                        </a:rPr>
                        <a:t> </a:t>
                      </a:r>
                      <a:r>
                        <a:rPr sz="600" spc="-10" dirty="0">
                          <a:latin typeface="Calibri"/>
                          <a:cs typeface="Calibri"/>
                        </a:rPr>
                        <a:t>Library</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1,343,829,672</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0.1374</a:t>
                      </a:r>
                      <a:endParaRPr sz="600">
                        <a:latin typeface="Calibri"/>
                        <a:cs typeface="Calibri"/>
                      </a:endParaRPr>
                    </a:p>
                  </a:txBody>
                  <a:tcPr marL="0" marR="0" marT="0" marB="0"/>
                </a:tc>
                <a:tc>
                  <a:txBody>
                    <a:bodyPr/>
                    <a:lstStyle/>
                    <a:p>
                      <a:pPr marL="1968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0.1374</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268,525</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0.1374</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0.1374</a:t>
                      </a:r>
                      <a:endParaRPr sz="600">
                        <a:latin typeface="Calibri"/>
                        <a:cs typeface="Calibri"/>
                      </a:endParaRPr>
                    </a:p>
                  </a:txBody>
                  <a:tcPr marL="0" marR="0" marT="0" marB="0"/>
                </a:tc>
                <a:extLst>
                  <a:ext uri="{0D108BD9-81ED-4DB2-BD59-A6C34878D82A}">
                    <a16:rowId xmlns:a16="http://schemas.microsoft.com/office/drawing/2014/main" val="10023"/>
                  </a:ext>
                </a:extLst>
              </a:tr>
              <a:tr h="100292">
                <a:tc>
                  <a:txBody>
                    <a:bodyPr/>
                    <a:lstStyle/>
                    <a:p>
                      <a:pPr marL="20955">
                        <a:lnSpc>
                          <a:spcPts val="750"/>
                        </a:lnSpc>
                      </a:pPr>
                      <a:r>
                        <a:rPr sz="600" dirty="0">
                          <a:latin typeface="Calibri"/>
                          <a:cs typeface="Calibri"/>
                        </a:rPr>
                        <a:t>North</a:t>
                      </a:r>
                      <a:r>
                        <a:rPr sz="600" spc="40" dirty="0">
                          <a:latin typeface="Calibri"/>
                          <a:cs typeface="Calibri"/>
                        </a:rPr>
                        <a:t> </a:t>
                      </a:r>
                      <a:r>
                        <a:rPr sz="600" dirty="0">
                          <a:latin typeface="Calibri"/>
                          <a:cs typeface="Calibri"/>
                        </a:rPr>
                        <a:t>Montgomery</a:t>
                      </a:r>
                      <a:r>
                        <a:rPr sz="600" spc="50" dirty="0">
                          <a:latin typeface="Calibri"/>
                          <a:cs typeface="Calibri"/>
                        </a:rPr>
                        <a:t> </a:t>
                      </a:r>
                      <a:r>
                        <a:rPr sz="600" spc="-10" dirty="0">
                          <a:latin typeface="Calibri"/>
                          <a:cs typeface="Calibri"/>
                        </a:rPr>
                        <a:t>School</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866,472,659</a:t>
                      </a:r>
                      <a:endParaRPr sz="600">
                        <a:latin typeface="Calibri"/>
                        <a:cs typeface="Calibri"/>
                      </a:endParaRPr>
                    </a:p>
                  </a:txBody>
                  <a:tcPr marL="0" marR="0" marT="0" marB="0"/>
                </a:tc>
                <a:tc>
                  <a:txBody>
                    <a:bodyPr/>
                    <a:lstStyle/>
                    <a:p>
                      <a:pPr marL="49530">
                        <a:lnSpc>
                          <a:spcPts val="750"/>
                        </a:lnSpc>
                      </a:pPr>
                      <a:r>
                        <a:rPr sz="600" u="sng" spc="-10" dirty="0">
                          <a:uFill>
                            <a:solidFill>
                              <a:srgbClr val="000000"/>
                            </a:solidFill>
                          </a:uFill>
                          <a:latin typeface="Calibri"/>
                          <a:cs typeface="Calibri"/>
                        </a:rPr>
                        <a:t>0.9573</a:t>
                      </a:r>
                      <a:endParaRPr sz="600">
                        <a:latin typeface="Calibri"/>
                        <a:cs typeface="Calibri"/>
                      </a:endParaRPr>
                    </a:p>
                  </a:txBody>
                  <a:tcPr marL="0" marR="0" marT="0" marB="0"/>
                </a:tc>
                <a:tc>
                  <a:txBody>
                    <a:bodyPr/>
                    <a:lstStyle/>
                    <a:p>
                      <a:pPr marL="19685" algn="ctr">
                        <a:lnSpc>
                          <a:spcPts val="750"/>
                        </a:lnSpc>
                      </a:pPr>
                      <a:r>
                        <a:rPr sz="600" u="sng" spc="-10" dirty="0">
                          <a:uFill>
                            <a:solidFill>
                              <a:srgbClr val="000000"/>
                            </a:solidFill>
                          </a:uFill>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u="sng" spc="-10" dirty="0">
                          <a:uFill>
                            <a:solidFill>
                              <a:srgbClr val="000000"/>
                            </a:solidFill>
                          </a:uFill>
                          <a:latin typeface="Calibri"/>
                          <a:cs typeface="Calibri"/>
                        </a:rPr>
                        <a:t>0.9573</a:t>
                      </a:r>
                      <a:endParaRPr sz="600">
                        <a:latin typeface="Calibri"/>
                        <a:cs typeface="Calibri"/>
                      </a:endParaRPr>
                    </a:p>
                  </a:txBody>
                  <a:tcPr marL="0" marR="0" marT="0" marB="0"/>
                </a:tc>
                <a:tc>
                  <a:txBody>
                    <a:bodyPr/>
                    <a:lstStyle/>
                    <a:p>
                      <a:pPr marR="21590" algn="r">
                        <a:lnSpc>
                          <a:spcPts val="750"/>
                        </a:lnSpc>
                      </a:pPr>
                      <a:r>
                        <a:rPr sz="600" spc="-10" dirty="0">
                          <a:latin typeface="Calibri"/>
                          <a:cs typeface="Calibri"/>
                        </a:rPr>
                        <a:t>268,525</a:t>
                      </a:r>
                      <a:endParaRPr sz="600">
                        <a:latin typeface="Calibri"/>
                        <a:cs typeface="Calibri"/>
                      </a:endParaRPr>
                    </a:p>
                  </a:txBody>
                  <a:tcPr marL="0" marR="0" marT="0" marB="0"/>
                </a:tc>
                <a:tc>
                  <a:txBody>
                    <a:bodyPr/>
                    <a:lstStyle/>
                    <a:p>
                      <a:pPr marR="65405" algn="r">
                        <a:lnSpc>
                          <a:spcPts val="750"/>
                        </a:lnSpc>
                      </a:pPr>
                      <a:r>
                        <a:rPr sz="600" u="sng" spc="-10" dirty="0">
                          <a:uFill>
                            <a:solidFill>
                              <a:srgbClr val="000000"/>
                            </a:solidFill>
                          </a:uFill>
                          <a:latin typeface="Calibri"/>
                          <a:cs typeface="Calibri"/>
                        </a:rPr>
                        <a:t>0.9570</a:t>
                      </a:r>
                      <a:endParaRPr sz="600">
                        <a:latin typeface="Calibri"/>
                        <a:cs typeface="Calibri"/>
                      </a:endParaRPr>
                    </a:p>
                  </a:txBody>
                  <a:tcPr marL="0" marR="0" marT="0" marB="0"/>
                </a:tc>
                <a:tc>
                  <a:txBody>
                    <a:bodyPr/>
                    <a:lstStyle/>
                    <a:p>
                      <a:pPr marL="1905" algn="ctr">
                        <a:lnSpc>
                          <a:spcPts val="750"/>
                        </a:lnSpc>
                      </a:pPr>
                      <a:r>
                        <a:rPr sz="600" u="sng" spc="-10" dirty="0">
                          <a:uFill>
                            <a:solidFill>
                              <a:srgbClr val="000000"/>
                            </a:solidFill>
                          </a:uFill>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u="sng" spc="-10" dirty="0">
                          <a:uFill>
                            <a:solidFill>
                              <a:srgbClr val="000000"/>
                            </a:solidFill>
                          </a:uFill>
                          <a:latin typeface="Calibri"/>
                          <a:cs typeface="Calibri"/>
                        </a:rPr>
                        <a:t>0.9570</a:t>
                      </a:r>
                      <a:endParaRPr sz="600">
                        <a:latin typeface="Calibri"/>
                        <a:cs typeface="Calibri"/>
                      </a:endParaRPr>
                    </a:p>
                  </a:txBody>
                  <a:tcPr marL="0" marR="0" marT="0" marB="0"/>
                </a:tc>
                <a:extLst>
                  <a:ext uri="{0D108BD9-81ED-4DB2-BD59-A6C34878D82A}">
                    <a16:rowId xmlns:a16="http://schemas.microsoft.com/office/drawing/2014/main" val="10024"/>
                  </a:ext>
                </a:extLst>
              </a:tr>
              <a:tr h="150719">
                <a:tc>
                  <a:txBody>
                    <a:bodyPr/>
                    <a:lstStyle/>
                    <a:p>
                      <a:pPr marL="620395">
                        <a:lnSpc>
                          <a:spcPts val="750"/>
                        </a:lnSpc>
                      </a:pPr>
                      <a:r>
                        <a:rPr sz="600" spc="-10" dirty="0">
                          <a:latin typeface="Calibri"/>
                          <a:cs typeface="Calibri"/>
                        </a:rPr>
                        <a:t>Total</a:t>
                      </a:r>
                      <a:endParaRPr sz="600">
                        <a:latin typeface="Calibri"/>
                        <a:cs typeface="Calibri"/>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marL="49530">
                        <a:lnSpc>
                          <a:spcPts val="750"/>
                        </a:lnSpc>
                      </a:pPr>
                      <a:r>
                        <a:rPr sz="600" u="sng" spc="-10" dirty="0">
                          <a:uFill>
                            <a:solidFill>
                              <a:srgbClr val="000000"/>
                            </a:solidFill>
                          </a:uFill>
                          <a:latin typeface="Calibri"/>
                          <a:cs typeface="Calibri"/>
                        </a:rPr>
                        <a:t>1.6495</a:t>
                      </a:r>
                      <a:endParaRPr sz="600">
                        <a:latin typeface="Calibri"/>
                        <a:cs typeface="Calibri"/>
                      </a:endParaRPr>
                    </a:p>
                  </a:txBody>
                  <a:tcPr marL="0" marR="0" marT="0" marB="0"/>
                </a:tc>
                <a:tc>
                  <a:txBody>
                    <a:bodyPr/>
                    <a:lstStyle/>
                    <a:p>
                      <a:pPr marL="25400" algn="ctr">
                        <a:lnSpc>
                          <a:spcPts val="750"/>
                        </a:lnSpc>
                      </a:pPr>
                      <a:r>
                        <a:rPr sz="600" u="sng" dirty="0">
                          <a:uFill>
                            <a:solidFill>
                              <a:srgbClr val="000000"/>
                            </a:solidFill>
                          </a:uFill>
                          <a:latin typeface="Calibri"/>
                          <a:cs typeface="Calibri"/>
                        </a:rPr>
                        <a:t>-</a:t>
                      </a:r>
                      <a:r>
                        <a:rPr sz="600" u="sng" spc="-10" dirty="0">
                          <a:uFill>
                            <a:solidFill>
                              <a:srgbClr val="000000"/>
                            </a:solidFill>
                          </a:uFill>
                          <a:latin typeface="Calibri"/>
                          <a:cs typeface="Calibri"/>
                        </a:rPr>
                        <a:t>0.0550</a:t>
                      </a:r>
                      <a:endParaRPr sz="600">
                        <a:latin typeface="Calibri"/>
                        <a:cs typeface="Calibri"/>
                      </a:endParaRPr>
                    </a:p>
                  </a:txBody>
                  <a:tcPr marL="0" marR="0" marT="0" marB="0"/>
                </a:tc>
                <a:tc>
                  <a:txBody>
                    <a:bodyPr/>
                    <a:lstStyle/>
                    <a:p>
                      <a:pPr marR="3810" algn="ctr">
                        <a:lnSpc>
                          <a:spcPts val="750"/>
                        </a:lnSpc>
                      </a:pPr>
                      <a:r>
                        <a:rPr sz="600" u="sng" spc="-10" dirty="0">
                          <a:uFill>
                            <a:solidFill>
                              <a:srgbClr val="000000"/>
                            </a:solidFill>
                          </a:uFill>
                          <a:latin typeface="Calibri"/>
                          <a:cs typeface="Calibri"/>
                        </a:rPr>
                        <a:t>1.5945</a:t>
                      </a:r>
                      <a:endParaRPr sz="600">
                        <a:latin typeface="Calibri"/>
                        <a:cs typeface="Calibri"/>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marR="65405" algn="r">
                        <a:lnSpc>
                          <a:spcPts val="750"/>
                        </a:lnSpc>
                      </a:pPr>
                      <a:r>
                        <a:rPr sz="600" u="sng" spc="-10" dirty="0">
                          <a:uFill>
                            <a:solidFill>
                              <a:srgbClr val="000000"/>
                            </a:solidFill>
                          </a:uFill>
                          <a:latin typeface="Calibri"/>
                          <a:cs typeface="Calibri"/>
                        </a:rPr>
                        <a:t>1.5941</a:t>
                      </a:r>
                      <a:endParaRPr sz="600">
                        <a:latin typeface="Calibri"/>
                        <a:cs typeface="Calibri"/>
                      </a:endParaRPr>
                    </a:p>
                  </a:txBody>
                  <a:tcPr marL="0" marR="0" marT="0" marB="0"/>
                </a:tc>
                <a:tc>
                  <a:txBody>
                    <a:bodyPr/>
                    <a:lstStyle/>
                    <a:p>
                      <a:pPr marL="1905" algn="ctr">
                        <a:lnSpc>
                          <a:spcPts val="750"/>
                        </a:lnSpc>
                      </a:pPr>
                      <a:r>
                        <a:rPr sz="600" u="sng" spc="-10" dirty="0">
                          <a:uFill>
                            <a:solidFill>
                              <a:srgbClr val="000000"/>
                            </a:solidFill>
                          </a:uFill>
                          <a:latin typeface="Calibri"/>
                          <a:cs typeface="Calibri"/>
                        </a:rPr>
                        <a:t>0.0550</a:t>
                      </a:r>
                      <a:endParaRPr sz="600">
                        <a:latin typeface="Calibri"/>
                        <a:cs typeface="Calibri"/>
                      </a:endParaRPr>
                    </a:p>
                  </a:txBody>
                  <a:tcPr marL="0" marR="0" marT="0" marB="0"/>
                </a:tc>
                <a:tc>
                  <a:txBody>
                    <a:bodyPr/>
                    <a:lstStyle/>
                    <a:p>
                      <a:pPr marL="7620" algn="ctr">
                        <a:lnSpc>
                          <a:spcPts val="750"/>
                        </a:lnSpc>
                      </a:pPr>
                      <a:r>
                        <a:rPr sz="600" u="sng" spc="-10" dirty="0">
                          <a:uFill>
                            <a:solidFill>
                              <a:srgbClr val="000000"/>
                            </a:solidFill>
                          </a:uFill>
                          <a:latin typeface="Calibri"/>
                          <a:cs typeface="Calibri"/>
                        </a:rPr>
                        <a:t>1.6491</a:t>
                      </a:r>
                      <a:endParaRPr sz="600">
                        <a:latin typeface="Calibri"/>
                        <a:cs typeface="Calibri"/>
                      </a:endParaRPr>
                    </a:p>
                  </a:txBody>
                  <a:tcPr marL="0" marR="0" marT="0" marB="0"/>
                </a:tc>
                <a:extLst>
                  <a:ext uri="{0D108BD9-81ED-4DB2-BD59-A6C34878D82A}">
                    <a16:rowId xmlns:a16="http://schemas.microsoft.com/office/drawing/2014/main" val="10025"/>
                  </a:ext>
                </a:extLst>
              </a:tr>
              <a:tr h="201146">
                <a:tc>
                  <a:txBody>
                    <a:bodyPr/>
                    <a:lstStyle/>
                    <a:p>
                      <a:pPr marL="20955">
                        <a:lnSpc>
                          <a:spcPct val="100000"/>
                        </a:lnSpc>
                        <a:spcBef>
                          <a:spcPts val="415"/>
                        </a:spcBef>
                      </a:pPr>
                      <a:r>
                        <a:rPr sz="600" u="sng" dirty="0">
                          <a:uFill>
                            <a:solidFill>
                              <a:srgbClr val="000000"/>
                            </a:solidFill>
                          </a:uFill>
                          <a:latin typeface="Calibri"/>
                          <a:cs typeface="Calibri"/>
                        </a:rPr>
                        <a:t>Taxing</a:t>
                      </a:r>
                      <a:r>
                        <a:rPr sz="600" u="sng" spc="40" dirty="0">
                          <a:uFill>
                            <a:solidFill>
                              <a:srgbClr val="000000"/>
                            </a:solidFill>
                          </a:uFill>
                          <a:latin typeface="Calibri"/>
                          <a:cs typeface="Calibri"/>
                        </a:rPr>
                        <a:t> </a:t>
                      </a:r>
                      <a:r>
                        <a:rPr sz="600" u="sng" dirty="0">
                          <a:uFill>
                            <a:solidFill>
                              <a:srgbClr val="000000"/>
                            </a:solidFill>
                          </a:uFill>
                          <a:latin typeface="Calibri"/>
                          <a:cs typeface="Calibri"/>
                        </a:rPr>
                        <a:t>District</a:t>
                      </a:r>
                      <a:r>
                        <a:rPr sz="600" u="sng" spc="45" dirty="0">
                          <a:uFill>
                            <a:solidFill>
                              <a:srgbClr val="000000"/>
                            </a:solidFill>
                          </a:uFill>
                          <a:latin typeface="Calibri"/>
                          <a:cs typeface="Calibri"/>
                        </a:rPr>
                        <a:t> </a:t>
                      </a:r>
                      <a:r>
                        <a:rPr sz="600" u="sng" spc="-25" dirty="0">
                          <a:uFill>
                            <a:solidFill>
                              <a:srgbClr val="000000"/>
                            </a:solidFill>
                          </a:uFill>
                          <a:latin typeface="Calibri"/>
                          <a:cs typeface="Calibri"/>
                        </a:rPr>
                        <a:t>025</a:t>
                      </a:r>
                      <a:endParaRPr sz="600">
                        <a:latin typeface="Calibri"/>
                        <a:cs typeface="Calibri"/>
                      </a:endParaRPr>
                    </a:p>
                  </a:txBody>
                  <a:tcPr marL="0" marR="0" marT="46504"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tc>
                  <a:txBody>
                    <a:bodyPr/>
                    <a:lstStyle/>
                    <a:p>
                      <a:pPr>
                        <a:lnSpc>
                          <a:spcPct val="100000"/>
                        </a:lnSpc>
                      </a:pPr>
                      <a:endParaRPr sz="500">
                        <a:latin typeface="Times New Roman"/>
                        <a:cs typeface="Times New Roman"/>
                      </a:endParaRPr>
                    </a:p>
                  </a:txBody>
                  <a:tcPr marL="0" marR="0" marT="0" marB="0"/>
                </a:tc>
                <a:extLst>
                  <a:ext uri="{0D108BD9-81ED-4DB2-BD59-A6C34878D82A}">
                    <a16:rowId xmlns:a16="http://schemas.microsoft.com/office/drawing/2014/main" val="10026"/>
                  </a:ext>
                </a:extLst>
              </a:tr>
              <a:tr h="150719">
                <a:tc>
                  <a:txBody>
                    <a:bodyPr/>
                    <a:lstStyle/>
                    <a:p>
                      <a:pPr marL="220979">
                        <a:lnSpc>
                          <a:spcPct val="100000"/>
                        </a:lnSpc>
                        <a:spcBef>
                          <a:spcPts val="415"/>
                        </a:spcBef>
                      </a:pPr>
                      <a:r>
                        <a:rPr sz="600" spc="-10" dirty="0">
                          <a:latin typeface="Calibri"/>
                          <a:cs typeface="Calibri"/>
                        </a:rPr>
                        <a:t>Local</a:t>
                      </a:r>
                      <a:endParaRPr sz="600">
                        <a:latin typeface="Calibri"/>
                        <a:cs typeface="Calibri"/>
                      </a:endParaRPr>
                    </a:p>
                  </a:txBody>
                  <a:tcPr marL="0" marR="0" marT="46504" marB="0"/>
                </a:tc>
                <a:tc>
                  <a:txBody>
                    <a:bodyPr/>
                    <a:lstStyle/>
                    <a:p>
                      <a:pPr marR="24130" algn="ctr">
                        <a:lnSpc>
                          <a:spcPct val="100000"/>
                        </a:lnSpc>
                        <a:spcBef>
                          <a:spcPts val="415"/>
                        </a:spcBef>
                      </a:pPr>
                      <a:r>
                        <a:rPr sz="600" spc="-20" dirty="0">
                          <a:latin typeface="Calibri"/>
                          <a:cs typeface="Calibri"/>
                        </a:rPr>
                        <a:t>2022</a:t>
                      </a:r>
                      <a:endParaRPr sz="600">
                        <a:latin typeface="Calibri"/>
                        <a:cs typeface="Calibri"/>
                      </a:endParaRPr>
                    </a:p>
                  </a:txBody>
                  <a:tcPr marL="0" marR="0" marT="46504" marB="0"/>
                </a:tc>
                <a:tc>
                  <a:txBody>
                    <a:bodyPr/>
                    <a:lstStyle/>
                    <a:p>
                      <a:pPr marL="78105">
                        <a:lnSpc>
                          <a:spcPct val="100000"/>
                        </a:lnSpc>
                        <a:spcBef>
                          <a:spcPts val="415"/>
                        </a:spcBef>
                      </a:pPr>
                      <a:r>
                        <a:rPr sz="600" spc="-20" dirty="0">
                          <a:latin typeface="Calibri"/>
                          <a:cs typeface="Calibri"/>
                        </a:rPr>
                        <a:t>2022</a:t>
                      </a:r>
                      <a:endParaRPr sz="600">
                        <a:latin typeface="Calibri"/>
                        <a:cs typeface="Calibri"/>
                      </a:endParaRPr>
                    </a:p>
                  </a:txBody>
                  <a:tcPr marL="0" marR="0" marT="46504" marB="0"/>
                </a:tc>
                <a:tc>
                  <a:txBody>
                    <a:bodyPr/>
                    <a:lstStyle/>
                    <a:p>
                      <a:pPr marL="12700" algn="ctr">
                        <a:lnSpc>
                          <a:spcPct val="100000"/>
                        </a:lnSpc>
                        <a:spcBef>
                          <a:spcPts val="415"/>
                        </a:spcBef>
                      </a:pPr>
                      <a:r>
                        <a:rPr sz="600" spc="-20" dirty="0">
                          <a:latin typeface="Calibri"/>
                          <a:cs typeface="Calibri"/>
                        </a:rPr>
                        <a:t>2022</a:t>
                      </a:r>
                      <a:r>
                        <a:rPr sz="600" spc="-15" dirty="0">
                          <a:latin typeface="Calibri"/>
                          <a:cs typeface="Calibri"/>
                        </a:rPr>
                        <a:t> </a:t>
                      </a:r>
                      <a:r>
                        <a:rPr sz="600" spc="-20" dirty="0">
                          <a:latin typeface="Calibri"/>
                          <a:cs typeface="Calibri"/>
                        </a:rPr>
                        <a:t>Rate</a:t>
                      </a:r>
                      <a:endParaRPr sz="600">
                        <a:latin typeface="Calibri"/>
                        <a:cs typeface="Calibri"/>
                      </a:endParaRPr>
                    </a:p>
                  </a:txBody>
                  <a:tcPr marL="0" marR="0" marT="46504" marB="0"/>
                </a:tc>
                <a:tc>
                  <a:txBody>
                    <a:bodyPr/>
                    <a:lstStyle/>
                    <a:p>
                      <a:pPr marR="10160" algn="ctr">
                        <a:lnSpc>
                          <a:spcPct val="100000"/>
                        </a:lnSpc>
                        <a:spcBef>
                          <a:spcPts val="415"/>
                        </a:spcBef>
                      </a:pPr>
                      <a:r>
                        <a:rPr sz="600" spc="-20" dirty="0">
                          <a:latin typeface="Calibri"/>
                          <a:cs typeface="Calibri"/>
                        </a:rPr>
                        <a:t>2022</a:t>
                      </a:r>
                      <a:r>
                        <a:rPr sz="600" spc="-15" dirty="0">
                          <a:latin typeface="Calibri"/>
                          <a:cs typeface="Calibri"/>
                        </a:rPr>
                        <a:t> </a:t>
                      </a:r>
                      <a:r>
                        <a:rPr sz="600" spc="-25" dirty="0">
                          <a:latin typeface="Calibri"/>
                          <a:cs typeface="Calibri"/>
                        </a:rPr>
                        <a:t>AV</a:t>
                      </a:r>
                      <a:endParaRPr sz="600">
                        <a:latin typeface="Calibri"/>
                        <a:cs typeface="Calibri"/>
                      </a:endParaRPr>
                    </a:p>
                  </a:txBody>
                  <a:tcPr marL="0" marR="0" marT="46504" marB="0"/>
                </a:tc>
                <a:tc>
                  <a:txBody>
                    <a:bodyPr/>
                    <a:lstStyle/>
                    <a:p>
                      <a:pPr marR="52069" algn="r">
                        <a:lnSpc>
                          <a:spcPct val="100000"/>
                        </a:lnSpc>
                        <a:spcBef>
                          <a:spcPts val="415"/>
                        </a:spcBef>
                      </a:pPr>
                      <a:r>
                        <a:rPr sz="600" spc="-10" dirty="0">
                          <a:latin typeface="Calibri"/>
                          <a:cs typeface="Calibri"/>
                        </a:rPr>
                        <a:t>Potential</a:t>
                      </a:r>
                      <a:endParaRPr sz="600">
                        <a:latin typeface="Calibri"/>
                        <a:cs typeface="Calibri"/>
                      </a:endParaRPr>
                    </a:p>
                  </a:txBody>
                  <a:tcPr marL="0" marR="0" marT="46504" marB="0"/>
                </a:tc>
                <a:tc>
                  <a:txBody>
                    <a:bodyPr/>
                    <a:lstStyle/>
                    <a:p>
                      <a:pPr marR="12700" algn="r">
                        <a:lnSpc>
                          <a:spcPct val="100000"/>
                        </a:lnSpc>
                        <a:spcBef>
                          <a:spcPts val="415"/>
                        </a:spcBef>
                      </a:pPr>
                      <a:r>
                        <a:rPr sz="600" dirty="0">
                          <a:latin typeface="Calibri"/>
                          <a:cs typeface="Calibri"/>
                        </a:rPr>
                        <a:t>Rate</a:t>
                      </a:r>
                      <a:r>
                        <a:rPr sz="600" spc="25" dirty="0">
                          <a:latin typeface="Calibri"/>
                          <a:cs typeface="Calibri"/>
                        </a:rPr>
                        <a:t> </a:t>
                      </a:r>
                      <a:r>
                        <a:rPr sz="600" spc="-20" dirty="0">
                          <a:latin typeface="Calibri"/>
                          <a:cs typeface="Calibri"/>
                        </a:rPr>
                        <a:t>with</a:t>
                      </a:r>
                      <a:endParaRPr sz="600">
                        <a:latin typeface="Calibri"/>
                        <a:cs typeface="Calibri"/>
                      </a:endParaRPr>
                    </a:p>
                  </a:txBody>
                  <a:tcPr marL="0" marR="0" marT="46504" marB="0"/>
                </a:tc>
                <a:tc>
                  <a:txBody>
                    <a:bodyPr/>
                    <a:lstStyle/>
                    <a:p>
                      <a:pPr algn="ctr">
                        <a:lnSpc>
                          <a:spcPct val="100000"/>
                        </a:lnSpc>
                        <a:spcBef>
                          <a:spcPts val="415"/>
                        </a:spcBef>
                      </a:pPr>
                      <a:r>
                        <a:rPr sz="600" spc="-20" dirty="0">
                          <a:latin typeface="Calibri"/>
                          <a:cs typeface="Calibri"/>
                        </a:rPr>
                        <a:t>2022</a:t>
                      </a:r>
                      <a:r>
                        <a:rPr sz="600" spc="-15" dirty="0">
                          <a:latin typeface="Calibri"/>
                          <a:cs typeface="Calibri"/>
                        </a:rPr>
                        <a:t> </a:t>
                      </a:r>
                      <a:r>
                        <a:rPr sz="600" spc="-20" dirty="0">
                          <a:latin typeface="Calibri"/>
                          <a:cs typeface="Calibri"/>
                        </a:rPr>
                        <a:t>Rate</a:t>
                      </a:r>
                      <a:endParaRPr sz="600">
                        <a:latin typeface="Calibri"/>
                        <a:cs typeface="Calibri"/>
                      </a:endParaRPr>
                    </a:p>
                  </a:txBody>
                  <a:tcPr marL="0" marR="0" marT="46504" marB="0"/>
                </a:tc>
                <a:tc>
                  <a:txBody>
                    <a:bodyPr/>
                    <a:lstStyle/>
                    <a:p>
                      <a:pPr algn="ctr">
                        <a:lnSpc>
                          <a:spcPct val="100000"/>
                        </a:lnSpc>
                        <a:spcBef>
                          <a:spcPts val="415"/>
                        </a:spcBef>
                      </a:pPr>
                      <a:r>
                        <a:rPr sz="600" dirty="0">
                          <a:latin typeface="Calibri"/>
                          <a:cs typeface="Calibri"/>
                        </a:rPr>
                        <a:t>New</a:t>
                      </a:r>
                      <a:r>
                        <a:rPr sz="600" spc="60" dirty="0">
                          <a:latin typeface="Calibri"/>
                          <a:cs typeface="Calibri"/>
                        </a:rPr>
                        <a:t> </a:t>
                      </a:r>
                      <a:r>
                        <a:rPr sz="600" spc="-20" dirty="0">
                          <a:latin typeface="Calibri"/>
                          <a:cs typeface="Calibri"/>
                        </a:rPr>
                        <a:t>Rate</a:t>
                      </a:r>
                      <a:endParaRPr sz="600">
                        <a:latin typeface="Calibri"/>
                        <a:cs typeface="Calibri"/>
                      </a:endParaRPr>
                    </a:p>
                  </a:txBody>
                  <a:tcPr marL="0" marR="0" marT="46504" marB="0"/>
                </a:tc>
                <a:extLst>
                  <a:ext uri="{0D108BD9-81ED-4DB2-BD59-A6C34878D82A}">
                    <a16:rowId xmlns:a16="http://schemas.microsoft.com/office/drawing/2014/main" val="10027"/>
                  </a:ext>
                </a:extLst>
              </a:tr>
              <a:tr h="150719">
                <a:tc>
                  <a:txBody>
                    <a:bodyPr/>
                    <a:lstStyle/>
                    <a:p>
                      <a:pPr marL="232410">
                        <a:lnSpc>
                          <a:spcPts val="750"/>
                        </a:lnSpc>
                      </a:pPr>
                      <a:r>
                        <a:rPr sz="600" u="sng" spc="-20" dirty="0">
                          <a:uFill>
                            <a:solidFill>
                              <a:srgbClr val="000000"/>
                            </a:solidFill>
                          </a:uFill>
                          <a:latin typeface="Calibri"/>
                          <a:cs typeface="Calibri"/>
                        </a:rPr>
                        <a:t>Unit</a:t>
                      </a:r>
                      <a:endParaRPr sz="600">
                        <a:latin typeface="Calibri"/>
                        <a:cs typeface="Calibri"/>
                      </a:endParaRPr>
                    </a:p>
                  </a:txBody>
                  <a:tcPr marL="0" marR="0" marT="0" marB="0"/>
                </a:tc>
                <a:tc>
                  <a:txBody>
                    <a:bodyPr/>
                    <a:lstStyle/>
                    <a:p>
                      <a:pPr marR="24130" algn="ctr">
                        <a:lnSpc>
                          <a:spcPts val="750"/>
                        </a:lnSpc>
                      </a:pPr>
                      <a:r>
                        <a:rPr sz="600" u="sng" spc="-25" dirty="0">
                          <a:uFill>
                            <a:solidFill>
                              <a:srgbClr val="000000"/>
                            </a:solidFill>
                          </a:uFill>
                          <a:latin typeface="Calibri"/>
                          <a:cs typeface="Calibri"/>
                        </a:rPr>
                        <a:t>AV</a:t>
                      </a:r>
                      <a:endParaRPr sz="600">
                        <a:latin typeface="Calibri"/>
                        <a:cs typeface="Calibri"/>
                      </a:endParaRPr>
                    </a:p>
                  </a:txBody>
                  <a:tcPr marL="0" marR="0" marT="0" marB="0"/>
                </a:tc>
                <a:tc>
                  <a:txBody>
                    <a:bodyPr/>
                    <a:lstStyle/>
                    <a:p>
                      <a:pPr marL="78105">
                        <a:lnSpc>
                          <a:spcPts val="750"/>
                        </a:lnSpc>
                      </a:pPr>
                      <a:r>
                        <a:rPr sz="600" u="sng" spc="-20" dirty="0">
                          <a:uFill>
                            <a:solidFill>
                              <a:srgbClr val="000000"/>
                            </a:solidFill>
                          </a:uFill>
                          <a:latin typeface="Calibri"/>
                          <a:cs typeface="Calibri"/>
                        </a:rPr>
                        <a:t>Rate</a:t>
                      </a:r>
                      <a:endParaRPr sz="600">
                        <a:latin typeface="Calibri"/>
                        <a:cs typeface="Calibri"/>
                      </a:endParaRPr>
                    </a:p>
                  </a:txBody>
                  <a:tcPr marL="0" marR="0" marT="0" marB="0"/>
                </a:tc>
                <a:tc>
                  <a:txBody>
                    <a:bodyPr/>
                    <a:lstStyle/>
                    <a:p>
                      <a:pPr marL="13970" algn="ctr">
                        <a:lnSpc>
                          <a:spcPts val="750"/>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R="8890" algn="ctr">
                        <a:lnSpc>
                          <a:spcPts val="750"/>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L="106680">
                        <a:lnSpc>
                          <a:spcPts val="750"/>
                        </a:lnSpc>
                      </a:pPr>
                      <a:r>
                        <a:rPr sz="600" u="sng" dirty="0">
                          <a:uFill>
                            <a:solidFill>
                              <a:srgbClr val="000000"/>
                            </a:solidFill>
                          </a:uFill>
                          <a:latin typeface="Calibri"/>
                          <a:cs typeface="Calibri"/>
                        </a:rPr>
                        <a:t>TIF </a:t>
                      </a:r>
                      <a:r>
                        <a:rPr sz="600" u="sng" spc="-25" dirty="0">
                          <a:uFill>
                            <a:solidFill>
                              <a:srgbClr val="000000"/>
                            </a:solidFill>
                          </a:uFill>
                          <a:latin typeface="Calibri"/>
                          <a:cs typeface="Calibri"/>
                        </a:rPr>
                        <a:t>AV</a:t>
                      </a:r>
                      <a:endParaRPr sz="600">
                        <a:latin typeface="Calibri"/>
                        <a:cs typeface="Calibri"/>
                      </a:endParaRPr>
                    </a:p>
                  </a:txBody>
                  <a:tcPr marL="0" marR="0" marT="0" marB="0"/>
                </a:tc>
                <a:tc>
                  <a:txBody>
                    <a:bodyPr/>
                    <a:lstStyle/>
                    <a:p>
                      <a:pPr marR="38100" algn="r">
                        <a:lnSpc>
                          <a:spcPts val="750"/>
                        </a:lnSpc>
                      </a:pPr>
                      <a:r>
                        <a:rPr sz="600" u="sng" dirty="0">
                          <a:uFill>
                            <a:solidFill>
                              <a:srgbClr val="000000"/>
                            </a:solidFill>
                          </a:uFill>
                          <a:latin typeface="Calibri"/>
                          <a:cs typeface="Calibri"/>
                        </a:rPr>
                        <a:t>New</a:t>
                      </a:r>
                      <a:r>
                        <a:rPr sz="600" u="sng" spc="60" dirty="0">
                          <a:uFill>
                            <a:solidFill>
                              <a:srgbClr val="000000"/>
                            </a:solidFill>
                          </a:uFill>
                          <a:latin typeface="Calibri"/>
                          <a:cs typeface="Calibri"/>
                        </a:rPr>
                        <a:t> </a:t>
                      </a:r>
                      <a:r>
                        <a:rPr sz="600" u="sng" spc="-35" dirty="0">
                          <a:uFill>
                            <a:solidFill>
                              <a:srgbClr val="000000"/>
                            </a:solidFill>
                          </a:uFill>
                          <a:latin typeface="Calibri"/>
                          <a:cs typeface="Calibri"/>
                        </a:rPr>
                        <a:t>AV</a:t>
                      </a:r>
                      <a:endParaRPr sz="600">
                        <a:latin typeface="Calibri"/>
                        <a:cs typeface="Calibri"/>
                      </a:endParaRPr>
                    </a:p>
                  </a:txBody>
                  <a:tcPr marL="0" marR="0" marT="0" marB="0"/>
                </a:tc>
                <a:tc>
                  <a:txBody>
                    <a:bodyPr/>
                    <a:lstStyle/>
                    <a:p>
                      <a:pPr algn="ctr">
                        <a:lnSpc>
                          <a:spcPts val="750"/>
                        </a:lnSpc>
                      </a:pPr>
                      <a:r>
                        <a:rPr sz="600" u="sng" dirty="0">
                          <a:uFill>
                            <a:solidFill>
                              <a:srgbClr val="000000"/>
                            </a:solidFill>
                          </a:uFill>
                          <a:latin typeface="Calibri"/>
                          <a:cs typeface="Calibri"/>
                        </a:rPr>
                        <a:t>Driven</a:t>
                      </a:r>
                      <a:r>
                        <a:rPr sz="600" u="sng" spc="55" dirty="0">
                          <a:uFill>
                            <a:solidFill>
                              <a:srgbClr val="000000"/>
                            </a:solidFill>
                          </a:uFill>
                          <a:latin typeface="Calibri"/>
                          <a:cs typeface="Calibri"/>
                        </a:rPr>
                        <a:t> </a:t>
                      </a:r>
                      <a:r>
                        <a:rPr sz="600" u="sng" spc="-20" dirty="0">
                          <a:uFill>
                            <a:solidFill>
                              <a:srgbClr val="000000"/>
                            </a:solidFill>
                          </a:uFill>
                          <a:latin typeface="Calibri"/>
                          <a:cs typeface="Calibri"/>
                        </a:rPr>
                        <a:t>Funds</a:t>
                      </a:r>
                      <a:endParaRPr sz="600">
                        <a:latin typeface="Calibri"/>
                        <a:cs typeface="Calibri"/>
                      </a:endParaRPr>
                    </a:p>
                  </a:txBody>
                  <a:tcPr marL="0" marR="0" marT="0" marB="0"/>
                </a:tc>
                <a:tc>
                  <a:txBody>
                    <a:bodyPr/>
                    <a:lstStyle/>
                    <a:p>
                      <a:pPr marL="1905" algn="ctr">
                        <a:lnSpc>
                          <a:spcPts val="750"/>
                        </a:lnSpc>
                      </a:pPr>
                      <a:r>
                        <a:rPr sz="600" u="sng" dirty="0">
                          <a:uFill>
                            <a:solidFill>
                              <a:srgbClr val="000000"/>
                            </a:solidFill>
                          </a:uFill>
                          <a:latin typeface="Calibri"/>
                          <a:cs typeface="Calibri"/>
                        </a:rPr>
                        <a:t>W/</a:t>
                      </a:r>
                      <a:r>
                        <a:rPr sz="600" u="sng" spc="30" dirty="0">
                          <a:uFill>
                            <a:solidFill>
                              <a:srgbClr val="000000"/>
                            </a:solidFill>
                          </a:uFill>
                          <a:latin typeface="Calibri"/>
                          <a:cs typeface="Calibri"/>
                        </a:rPr>
                        <a:t> </a:t>
                      </a:r>
                      <a:r>
                        <a:rPr sz="600" u="sng" dirty="0">
                          <a:uFill>
                            <a:solidFill>
                              <a:srgbClr val="000000"/>
                            </a:solidFill>
                          </a:uFill>
                          <a:latin typeface="Calibri"/>
                          <a:cs typeface="Calibri"/>
                        </a:rPr>
                        <a:t>Driven</a:t>
                      </a:r>
                      <a:r>
                        <a:rPr sz="600" u="sng" spc="25" dirty="0">
                          <a:uFill>
                            <a:solidFill>
                              <a:srgbClr val="000000"/>
                            </a:solidFill>
                          </a:uFill>
                          <a:latin typeface="Calibri"/>
                          <a:cs typeface="Calibri"/>
                        </a:rPr>
                        <a:t> </a:t>
                      </a:r>
                      <a:r>
                        <a:rPr sz="600" u="sng" spc="-10" dirty="0">
                          <a:uFill>
                            <a:solidFill>
                              <a:srgbClr val="000000"/>
                            </a:solidFill>
                          </a:uFill>
                          <a:latin typeface="Calibri"/>
                          <a:cs typeface="Calibri"/>
                        </a:rPr>
                        <a:t>Funds</a:t>
                      </a:r>
                      <a:endParaRPr sz="600">
                        <a:latin typeface="Calibri"/>
                        <a:cs typeface="Calibri"/>
                      </a:endParaRPr>
                    </a:p>
                  </a:txBody>
                  <a:tcPr marL="0" marR="0" marT="0" marB="0"/>
                </a:tc>
                <a:extLst>
                  <a:ext uri="{0D108BD9-81ED-4DB2-BD59-A6C34878D82A}">
                    <a16:rowId xmlns:a16="http://schemas.microsoft.com/office/drawing/2014/main" val="10028"/>
                  </a:ext>
                </a:extLst>
              </a:tr>
              <a:tr h="150719">
                <a:tc>
                  <a:txBody>
                    <a:bodyPr/>
                    <a:lstStyle/>
                    <a:p>
                      <a:pPr marL="20955">
                        <a:lnSpc>
                          <a:spcPct val="100000"/>
                        </a:lnSpc>
                        <a:spcBef>
                          <a:spcPts val="415"/>
                        </a:spcBef>
                      </a:pPr>
                      <a:r>
                        <a:rPr sz="600" dirty="0">
                          <a:latin typeface="Calibri"/>
                          <a:cs typeface="Calibri"/>
                        </a:rPr>
                        <a:t>Montgomery</a:t>
                      </a:r>
                      <a:r>
                        <a:rPr sz="600" spc="55" dirty="0">
                          <a:latin typeface="Calibri"/>
                          <a:cs typeface="Calibri"/>
                        </a:rPr>
                        <a:t> </a:t>
                      </a:r>
                      <a:r>
                        <a:rPr sz="600" spc="-10" dirty="0">
                          <a:latin typeface="Calibri"/>
                          <a:cs typeface="Calibri"/>
                        </a:rPr>
                        <a:t>County</a:t>
                      </a:r>
                      <a:endParaRPr sz="600">
                        <a:latin typeface="Calibri"/>
                        <a:cs typeface="Calibri"/>
                      </a:endParaRPr>
                    </a:p>
                  </a:txBody>
                  <a:tcPr marL="0" marR="0" marT="46504" marB="0"/>
                </a:tc>
                <a:tc>
                  <a:txBody>
                    <a:bodyPr/>
                    <a:lstStyle/>
                    <a:p>
                      <a:pPr marR="41910" algn="r">
                        <a:lnSpc>
                          <a:spcPct val="100000"/>
                        </a:lnSpc>
                        <a:spcBef>
                          <a:spcPts val="415"/>
                        </a:spcBef>
                      </a:pPr>
                      <a:r>
                        <a:rPr sz="600" spc="-10" dirty="0">
                          <a:latin typeface="Calibri"/>
                          <a:cs typeface="Calibri"/>
                        </a:rPr>
                        <a:t>2,193,369,152</a:t>
                      </a:r>
                      <a:endParaRPr sz="600">
                        <a:latin typeface="Calibri"/>
                        <a:cs typeface="Calibri"/>
                      </a:endParaRPr>
                    </a:p>
                  </a:txBody>
                  <a:tcPr marL="0" marR="0" marT="46504" marB="0"/>
                </a:tc>
                <a:tc>
                  <a:txBody>
                    <a:bodyPr/>
                    <a:lstStyle/>
                    <a:p>
                      <a:pPr marL="49530">
                        <a:lnSpc>
                          <a:spcPct val="100000"/>
                        </a:lnSpc>
                        <a:spcBef>
                          <a:spcPts val="415"/>
                        </a:spcBef>
                      </a:pPr>
                      <a:r>
                        <a:rPr sz="600" spc="-10" dirty="0">
                          <a:latin typeface="Calibri"/>
                          <a:cs typeface="Calibri"/>
                        </a:rPr>
                        <a:t>0.4813</a:t>
                      </a:r>
                      <a:endParaRPr sz="600">
                        <a:latin typeface="Calibri"/>
                        <a:cs typeface="Calibri"/>
                      </a:endParaRPr>
                    </a:p>
                  </a:txBody>
                  <a:tcPr marL="0" marR="0" marT="46504" marB="0"/>
                </a:tc>
                <a:tc>
                  <a:txBody>
                    <a:bodyPr/>
                    <a:lstStyle/>
                    <a:p>
                      <a:pPr marL="25400" algn="ctr">
                        <a:lnSpc>
                          <a:spcPct val="100000"/>
                        </a:lnSpc>
                        <a:spcBef>
                          <a:spcPts val="415"/>
                        </a:spcBef>
                      </a:pPr>
                      <a:r>
                        <a:rPr sz="600" dirty="0">
                          <a:latin typeface="Calibri"/>
                          <a:cs typeface="Calibri"/>
                        </a:rPr>
                        <a:t>-</a:t>
                      </a:r>
                      <a:r>
                        <a:rPr sz="600" spc="-10" dirty="0">
                          <a:latin typeface="Calibri"/>
                          <a:cs typeface="Calibri"/>
                        </a:rPr>
                        <a:t>0.0333</a:t>
                      </a:r>
                      <a:endParaRPr sz="600">
                        <a:latin typeface="Calibri"/>
                        <a:cs typeface="Calibri"/>
                      </a:endParaRPr>
                    </a:p>
                  </a:txBody>
                  <a:tcPr marL="0" marR="0" marT="46504" marB="0"/>
                </a:tc>
                <a:tc>
                  <a:txBody>
                    <a:bodyPr/>
                    <a:lstStyle/>
                    <a:p>
                      <a:pPr marR="3810" algn="ctr">
                        <a:lnSpc>
                          <a:spcPct val="100000"/>
                        </a:lnSpc>
                        <a:spcBef>
                          <a:spcPts val="415"/>
                        </a:spcBef>
                      </a:pPr>
                      <a:r>
                        <a:rPr sz="600" spc="-10" dirty="0">
                          <a:latin typeface="Calibri"/>
                          <a:cs typeface="Calibri"/>
                        </a:rPr>
                        <a:t>0.4480</a:t>
                      </a:r>
                      <a:endParaRPr sz="600">
                        <a:latin typeface="Calibri"/>
                        <a:cs typeface="Calibri"/>
                      </a:endParaRPr>
                    </a:p>
                  </a:txBody>
                  <a:tcPr marL="0" marR="0" marT="46504" marB="0"/>
                </a:tc>
                <a:tc>
                  <a:txBody>
                    <a:bodyPr/>
                    <a:lstStyle/>
                    <a:p>
                      <a:pPr marR="22225" algn="r">
                        <a:lnSpc>
                          <a:spcPct val="100000"/>
                        </a:lnSpc>
                        <a:spcBef>
                          <a:spcPts val="415"/>
                        </a:spcBef>
                      </a:pPr>
                      <a:r>
                        <a:rPr sz="600" spc="-10" dirty="0">
                          <a:latin typeface="Calibri"/>
                          <a:cs typeface="Calibri"/>
                        </a:rPr>
                        <a:t>87,928,571</a:t>
                      </a:r>
                      <a:endParaRPr sz="600">
                        <a:latin typeface="Calibri"/>
                        <a:cs typeface="Calibri"/>
                      </a:endParaRPr>
                    </a:p>
                  </a:txBody>
                  <a:tcPr marL="0" marR="0" marT="46504" marB="0"/>
                </a:tc>
                <a:tc>
                  <a:txBody>
                    <a:bodyPr/>
                    <a:lstStyle/>
                    <a:p>
                      <a:pPr marR="65405" algn="r">
                        <a:lnSpc>
                          <a:spcPct val="100000"/>
                        </a:lnSpc>
                        <a:spcBef>
                          <a:spcPts val="415"/>
                        </a:spcBef>
                      </a:pPr>
                      <a:r>
                        <a:rPr sz="600" spc="-10" dirty="0">
                          <a:latin typeface="Calibri"/>
                          <a:cs typeface="Calibri"/>
                        </a:rPr>
                        <a:t>0.4300</a:t>
                      </a:r>
                      <a:endParaRPr sz="600">
                        <a:latin typeface="Calibri"/>
                        <a:cs typeface="Calibri"/>
                      </a:endParaRPr>
                    </a:p>
                  </a:txBody>
                  <a:tcPr marL="0" marR="0" marT="46504" marB="0"/>
                </a:tc>
                <a:tc>
                  <a:txBody>
                    <a:bodyPr/>
                    <a:lstStyle/>
                    <a:p>
                      <a:pPr marL="1905" algn="ctr">
                        <a:lnSpc>
                          <a:spcPct val="100000"/>
                        </a:lnSpc>
                        <a:spcBef>
                          <a:spcPts val="415"/>
                        </a:spcBef>
                      </a:pPr>
                      <a:r>
                        <a:rPr sz="600" spc="-10" dirty="0">
                          <a:latin typeface="Calibri"/>
                          <a:cs typeface="Calibri"/>
                        </a:rPr>
                        <a:t>0.0333</a:t>
                      </a:r>
                      <a:endParaRPr sz="600">
                        <a:latin typeface="Calibri"/>
                        <a:cs typeface="Calibri"/>
                      </a:endParaRPr>
                    </a:p>
                  </a:txBody>
                  <a:tcPr marL="0" marR="0" marT="46504" marB="0"/>
                </a:tc>
                <a:tc>
                  <a:txBody>
                    <a:bodyPr/>
                    <a:lstStyle/>
                    <a:p>
                      <a:pPr marL="7620" algn="ctr">
                        <a:lnSpc>
                          <a:spcPct val="100000"/>
                        </a:lnSpc>
                        <a:spcBef>
                          <a:spcPts val="415"/>
                        </a:spcBef>
                      </a:pPr>
                      <a:r>
                        <a:rPr sz="600" spc="-10" dirty="0">
                          <a:latin typeface="Calibri"/>
                          <a:cs typeface="Calibri"/>
                        </a:rPr>
                        <a:t>0.4633</a:t>
                      </a:r>
                      <a:endParaRPr sz="600">
                        <a:latin typeface="Calibri"/>
                        <a:cs typeface="Calibri"/>
                      </a:endParaRPr>
                    </a:p>
                  </a:txBody>
                  <a:tcPr marL="0" marR="0" marT="46504" marB="0"/>
                </a:tc>
                <a:extLst>
                  <a:ext uri="{0D108BD9-81ED-4DB2-BD59-A6C34878D82A}">
                    <a16:rowId xmlns:a16="http://schemas.microsoft.com/office/drawing/2014/main" val="10029"/>
                  </a:ext>
                </a:extLst>
              </a:tr>
              <a:tr h="100292">
                <a:tc>
                  <a:txBody>
                    <a:bodyPr/>
                    <a:lstStyle/>
                    <a:p>
                      <a:pPr marL="20955">
                        <a:lnSpc>
                          <a:spcPts val="750"/>
                        </a:lnSpc>
                      </a:pPr>
                      <a:r>
                        <a:rPr sz="600" dirty="0">
                          <a:latin typeface="Calibri"/>
                          <a:cs typeface="Calibri"/>
                        </a:rPr>
                        <a:t>Union</a:t>
                      </a:r>
                      <a:r>
                        <a:rPr sz="600" spc="25" dirty="0">
                          <a:latin typeface="Calibri"/>
                          <a:cs typeface="Calibri"/>
                        </a:rPr>
                        <a:t> </a:t>
                      </a:r>
                      <a:r>
                        <a:rPr sz="600" spc="-10" dirty="0">
                          <a:latin typeface="Calibri"/>
                          <a:cs typeface="Calibri"/>
                        </a:rPr>
                        <a:t>Township</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1,343,829,672</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0.0265</a:t>
                      </a:r>
                      <a:endParaRPr sz="600">
                        <a:latin typeface="Calibri"/>
                        <a:cs typeface="Calibri"/>
                      </a:endParaRPr>
                    </a:p>
                  </a:txBody>
                  <a:tcPr marL="0" marR="0" marT="0" marB="0"/>
                </a:tc>
                <a:tc>
                  <a:txBody>
                    <a:bodyPr/>
                    <a:lstStyle/>
                    <a:p>
                      <a:pPr marL="1968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0.0265</a:t>
                      </a:r>
                      <a:endParaRPr sz="600">
                        <a:latin typeface="Calibri"/>
                        <a:cs typeface="Calibri"/>
                      </a:endParaRPr>
                    </a:p>
                  </a:txBody>
                  <a:tcPr marL="0" marR="0" marT="0" marB="0"/>
                </a:tc>
                <a:tc>
                  <a:txBody>
                    <a:bodyPr/>
                    <a:lstStyle/>
                    <a:p>
                      <a:pPr marR="22225" algn="r">
                        <a:lnSpc>
                          <a:spcPts val="750"/>
                        </a:lnSpc>
                      </a:pPr>
                      <a:r>
                        <a:rPr sz="600" spc="-10" dirty="0">
                          <a:latin typeface="Calibri"/>
                          <a:cs typeface="Calibri"/>
                        </a:rPr>
                        <a:t>87,928,571</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0.0248</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0.0248</a:t>
                      </a:r>
                      <a:endParaRPr sz="600">
                        <a:latin typeface="Calibri"/>
                        <a:cs typeface="Calibri"/>
                      </a:endParaRPr>
                    </a:p>
                  </a:txBody>
                  <a:tcPr marL="0" marR="0" marT="0" marB="0"/>
                </a:tc>
                <a:extLst>
                  <a:ext uri="{0D108BD9-81ED-4DB2-BD59-A6C34878D82A}">
                    <a16:rowId xmlns:a16="http://schemas.microsoft.com/office/drawing/2014/main" val="10030"/>
                  </a:ext>
                </a:extLst>
              </a:tr>
              <a:tr h="100292">
                <a:tc>
                  <a:txBody>
                    <a:bodyPr/>
                    <a:lstStyle/>
                    <a:p>
                      <a:pPr marL="20955">
                        <a:lnSpc>
                          <a:spcPts val="750"/>
                        </a:lnSpc>
                      </a:pPr>
                      <a:r>
                        <a:rPr sz="600" dirty="0">
                          <a:latin typeface="Calibri"/>
                          <a:cs typeface="Calibri"/>
                        </a:rPr>
                        <a:t>Union</a:t>
                      </a:r>
                      <a:r>
                        <a:rPr sz="600" spc="55" dirty="0">
                          <a:latin typeface="Calibri"/>
                          <a:cs typeface="Calibri"/>
                        </a:rPr>
                        <a:t> </a:t>
                      </a:r>
                      <a:r>
                        <a:rPr sz="600" dirty="0">
                          <a:latin typeface="Calibri"/>
                          <a:cs typeface="Calibri"/>
                        </a:rPr>
                        <a:t>Township</a:t>
                      </a:r>
                      <a:r>
                        <a:rPr sz="600" spc="55" dirty="0">
                          <a:latin typeface="Calibri"/>
                          <a:cs typeface="Calibri"/>
                        </a:rPr>
                        <a:t> </a:t>
                      </a:r>
                      <a:r>
                        <a:rPr sz="600" spc="-20" dirty="0">
                          <a:latin typeface="Calibri"/>
                          <a:cs typeface="Calibri"/>
                        </a:rPr>
                        <a:t>Fire</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699,543,292</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0.0470</a:t>
                      </a:r>
                      <a:endParaRPr sz="600">
                        <a:latin typeface="Calibri"/>
                        <a:cs typeface="Calibri"/>
                      </a:endParaRPr>
                    </a:p>
                  </a:txBody>
                  <a:tcPr marL="0" marR="0" marT="0" marB="0"/>
                </a:tc>
                <a:tc>
                  <a:txBody>
                    <a:bodyPr/>
                    <a:lstStyle/>
                    <a:p>
                      <a:pPr marL="25400" algn="ctr">
                        <a:lnSpc>
                          <a:spcPts val="750"/>
                        </a:lnSpc>
                      </a:pPr>
                      <a:r>
                        <a:rPr sz="600" dirty="0">
                          <a:latin typeface="Calibri"/>
                          <a:cs typeface="Calibri"/>
                        </a:rPr>
                        <a:t>-</a:t>
                      </a:r>
                      <a:r>
                        <a:rPr sz="600" spc="-10" dirty="0">
                          <a:latin typeface="Calibri"/>
                          <a:cs typeface="Calibri"/>
                        </a:rPr>
                        <a:t>0.0217</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0.0253</a:t>
                      </a:r>
                      <a:endParaRPr sz="600">
                        <a:latin typeface="Calibri"/>
                        <a:cs typeface="Calibri"/>
                      </a:endParaRPr>
                    </a:p>
                  </a:txBody>
                  <a:tcPr marL="0" marR="0" marT="0" marB="0"/>
                </a:tc>
                <a:tc>
                  <a:txBody>
                    <a:bodyPr/>
                    <a:lstStyle/>
                    <a:p>
                      <a:pPr marR="22225" algn="r">
                        <a:lnSpc>
                          <a:spcPts val="750"/>
                        </a:lnSpc>
                      </a:pPr>
                      <a:r>
                        <a:rPr sz="600" spc="-10" dirty="0">
                          <a:latin typeface="Calibri"/>
                          <a:cs typeface="Calibri"/>
                        </a:rPr>
                        <a:t>87,928,571</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0.0221</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0.0217</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0.0438</a:t>
                      </a:r>
                      <a:endParaRPr sz="600">
                        <a:latin typeface="Calibri"/>
                        <a:cs typeface="Calibri"/>
                      </a:endParaRPr>
                    </a:p>
                  </a:txBody>
                  <a:tcPr marL="0" marR="0" marT="0" marB="0"/>
                </a:tc>
                <a:extLst>
                  <a:ext uri="{0D108BD9-81ED-4DB2-BD59-A6C34878D82A}">
                    <a16:rowId xmlns:a16="http://schemas.microsoft.com/office/drawing/2014/main" val="10031"/>
                  </a:ext>
                </a:extLst>
              </a:tr>
              <a:tr h="100292">
                <a:tc>
                  <a:txBody>
                    <a:bodyPr/>
                    <a:lstStyle/>
                    <a:p>
                      <a:pPr marL="20955">
                        <a:lnSpc>
                          <a:spcPts val="750"/>
                        </a:lnSpc>
                      </a:pPr>
                      <a:r>
                        <a:rPr sz="600" dirty="0">
                          <a:latin typeface="Calibri"/>
                          <a:cs typeface="Calibri"/>
                        </a:rPr>
                        <a:t>Crawfordsville</a:t>
                      </a:r>
                      <a:r>
                        <a:rPr sz="600" spc="155" dirty="0">
                          <a:latin typeface="Calibri"/>
                          <a:cs typeface="Calibri"/>
                        </a:rPr>
                        <a:t> </a:t>
                      </a:r>
                      <a:r>
                        <a:rPr sz="600" dirty="0">
                          <a:latin typeface="Calibri"/>
                          <a:cs typeface="Calibri"/>
                        </a:rPr>
                        <a:t>Public</a:t>
                      </a:r>
                      <a:r>
                        <a:rPr sz="600" spc="85" dirty="0">
                          <a:latin typeface="Calibri"/>
                          <a:cs typeface="Calibri"/>
                        </a:rPr>
                        <a:t> </a:t>
                      </a:r>
                      <a:r>
                        <a:rPr sz="600" spc="-10" dirty="0">
                          <a:latin typeface="Calibri"/>
                          <a:cs typeface="Calibri"/>
                        </a:rPr>
                        <a:t>Library</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1,343,829,672</a:t>
                      </a:r>
                      <a:endParaRPr sz="600">
                        <a:latin typeface="Calibri"/>
                        <a:cs typeface="Calibri"/>
                      </a:endParaRPr>
                    </a:p>
                  </a:txBody>
                  <a:tcPr marL="0" marR="0" marT="0" marB="0"/>
                </a:tc>
                <a:tc>
                  <a:txBody>
                    <a:bodyPr/>
                    <a:lstStyle/>
                    <a:p>
                      <a:pPr marL="49530">
                        <a:lnSpc>
                          <a:spcPts val="750"/>
                        </a:lnSpc>
                      </a:pPr>
                      <a:r>
                        <a:rPr sz="600" spc="-10" dirty="0">
                          <a:latin typeface="Calibri"/>
                          <a:cs typeface="Calibri"/>
                        </a:rPr>
                        <a:t>0.1374</a:t>
                      </a:r>
                      <a:endParaRPr sz="600">
                        <a:latin typeface="Calibri"/>
                        <a:cs typeface="Calibri"/>
                      </a:endParaRPr>
                    </a:p>
                  </a:txBody>
                  <a:tcPr marL="0" marR="0" marT="0" marB="0"/>
                </a:tc>
                <a:tc>
                  <a:txBody>
                    <a:bodyPr/>
                    <a:lstStyle/>
                    <a:p>
                      <a:pPr marL="1968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spc="-10" dirty="0">
                          <a:latin typeface="Calibri"/>
                          <a:cs typeface="Calibri"/>
                        </a:rPr>
                        <a:t>0.1374</a:t>
                      </a:r>
                      <a:endParaRPr sz="600">
                        <a:latin typeface="Calibri"/>
                        <a:cs typeface="Calibri"/>
                      </a:endParaRPr>
                    </a:p>
                  </a:txBody>
                  <a:tcPr marL="0" marR="0" marT="0" marB="0"/>
                </a:tc>
                <a:tc>
                  <a:txBody>
                    <a:bodyPr/>
                    <a:lstStyle/>
                    <a:p>
                      <a:pPr marR="22225" algn="r">
                        <a:lnSpc>
                          <a:spcPts val="750"/>
                        </a:lnSpc>
                      </a:pPr>
                      <a:r>
                        <a:rPr sz="600" spc="-10" dirty="0">
                          <a:latin typeface="Calibri"/>
                          <a:cs typeface="Calibri"/>
                        </a:rPr>
                        <a:t>87,928,571</a:t>
                      </a:r>
                      <a:endParaRPr sz="600">
                        <a:latin typeface="Calibri"/>
                        <a:cs typeface="Calibri"/>
                      </a:endParaRPr>
                    </a:p>
                  </a:txBody>
                  <a:tcPr marL="0" marR="0" marT="0" marB="0"/>
                </a:tc>
                <a:tc>
                  <a:txBody>
                    <a:bodyPr/>
                    <a:lstStyle/>
                    <a:p>
                      <a:pPr marR="65405" algn="r">
                        <a:lnSpc>
                          <a:spcPts val="750"/>
                        </a:lnSpc>
                      </a:pPr>
                      <a:r>
                        <a:rPr sz="600" spc="-10" dirty="0">
                          <a:latin typeface="Calibri"/>
                          <a:cs typeface="Calibri"/>
                        </a:rPr>
                        <a:t>0.1284</a:t>
                      </a:r>
                      <a:endParaRPr sz="600">
                        <a:latin typeface="Calibri"/>
                        <a:cs typeface="Calibri"/>
                      </a:endParaRPr>
                    </a:p>
                  </a:txBody>
                  <a:tcPr marL="0" marR="0" marT="0" marB="0"/>
                </a:tc>
                <a:tc>
                  <a:txBody>
                    <a:bodyPr/>
                    <a:lstStyle/>
                    <a:p>
                      <a:pPr marL="1905" algn="ctr">
                        <a:lnSpc>
                          <a:spcPts val="750"/>
                        </a:lnSpc>
                      </a:pPr>
                      <a:r>
                        <a:rPr sz="600" spc="-10" dirty="0">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spc="-10" dirty="0">
                          <a:latin typeface="Calibri"/>
                          <a:cs typeface="Calibri"/>
                        </a:rPr>
                        <a:t>0.1284</a:t>
                      </a:r>
                      <a:endParaRPr sz="600">
                        <a:latin typeface="Calibri"/>
                        <a:cs typeface="Calibri"/>
                      </a:endParaRPr>
                    </a:p>
                  </a:txBody>
                  <a:tcPr marL="0" marR="0" marT="0" marB="0"/>
                </a:tc>
                <a:extLst>
                  <a:ext uri="{0D108BD9-81ED-4DB2-BD59-A6C34878D82A}">
                    <a16:rowId xmlns:a16="http://schemas.microsoft.com/office/drawing/2014/main" val="10032"/>
                  </a:ext>
                </a:extLst>
              </a:tr>
              <a:tr h="100292">
                <a:tc>
                  <a:txBody>
                    <a:bodyPr/>
                    <a:lstStyle/>
                    <a:p>
                      <a:pPr marL="20955">
                        <a:lnSpc>
                          <a:spcPts val="750"/>
                        </a:lnSpc>
                      </a:pPr>
                      <a:r>
                        <a:rPr sz="600" dirty="0">
                          <a:latin typeface="Calibri"/>
                          <a:cs typeface="Calibri"/>
                        </a:rPr>
                        <a:t>South</a:t>
                      </a:r>
                      <a:r>
                        <a:rPr sz="600" spc="40" dirty="0">
                          <a:latin typeface="Calibri"/>
                          <a:cs typeface="Calibri"/>
                        </a:rPr>
                        <a:t> </a:t>
                      </a:r>
                      <a:r>
                        <a:rPr sz="600" dirty="0">
                          <a:latin typeface="Calibri"/>
                          <a:cs typeface="Calibri"/>
                        </a:rPr>
                        <a:t>Montgomery</a:t>
                      </a:r>
                      <a:r>
                        <a:rPr sz="600" spc="55" dirty="0">
                          <a:latin typeface="Calibri"/>
                          <a:cs typeface="Calibri"/>
                        </a:rPr>
                        <a:t> </a:t>
                      </a:r>
                      <a:r>
                        <a:rPr sz="600" spc="-10" dirty="0">
                          <a:latin typeface="Calibri"/>
                          <a:cs typeface="Calibri"/>
                        </a:rPr>
                        <a:t>School</a:t>
                      </a:r>
                      <a:endParaRPr sz="600">
                        <a:latin typeface="Calibri"/>
                        <a:cs typeface="Calibri"/>
                      </a:endParaRPr>
                    </a:p>
                  </a:txBody>
                  <a:tcPr marL="0" marR="0" marT="0" marB="0"/>
                </a:tc>
                <a:tc>
                  <a:txBody>
                    <a:bodyPr/>
                    <a:lstStyle/>
                    <a:p>
                      <a:pPr marR="41910" algn="r">
                        <a:lnSpc>
                          <a:spcPts val="750"/>
                        </a:lnSpc>
                      </a:pPr>
                      <a:r>
                        <a:rPr sz="600" spc="-10" dirty="0">
                          <a:latin typeface="Calibri"/>
                          <a:cs typeface="Calibri"/>
                        </a:rPr>
                        <a:t>884,887,157</a:t>
                      </a:r>
                      <a:endParaRPr sz="600">
                        <a:latin typeface="Calibri"/>
                        <a:cs typeface="Calibri"/>
                      </a:endParaRPr>
                    </a:p>
                  </a:txBody>
                  <a:tcPr marL="0" marR="0" marT="0" marB="0"/>
                </a:tc>
                <a:tc>
                  <a:txBody>
                    <a:bodyPr/>
                    <a:lstStyle/>
                    <a:p>
                      <a:pPr marL="49530">
                        <a:lnSpc>
                          <a:spcPts val="750"/>
                        </a:lnSpc>
                      </a:pPr>
                      <a:r>
                        <a:rPr sz="600" u="sng" spc="-10" dirty="0">
                          <a:uFill>
                            <a:solidFill>
                              <a:srgbClr val="000000"/>
                            </a:solidFill>
                          </a:uFill>
                          <a:latin typeface="Calibri"/>
                          <a:cs typeface="Calibri"/>
                        </a:rPr>
                        <a:t>0.9623</a:t>
                      </a:r>
                      <a:endParaRPr sz="600">
                        <a:latin typeface="Calibri"/>
                        <a:cs typeface="Calibri"/>
                      </a:endParaRPr>
                    </a:p>
                  </a:txBody>
                  <a:tcPr marL="0" marR="0" marT="0" marB="0"/>
                </a:tc>
                <a:tc>
                  <a:txBody>
                    <a:bodyPr/>
                    <a:lstStyle/>
                    <a:p>
                      <a:pPr marL="19685" algn="ctr">
                        <a:lnSpc>
                          <a:spcPts val="750"/>
                        </a:lnSpc>
                      </a:pPr>
                      <a:r>
                        <a:rPr sz="600" u="sng" spc="-10" dirty="0">
                          <a:uFill>
                            <a:solidFill>
                              <a:srgbClr val="000000"/>
                            </a:solidFill>
                          </a:uFill>
                          <a:latin typeface="Calibri"/>
                          <a:cs typeface="Calibri"/>
                        </a:rPr>
                        <a:t>0.0000</a:t>
                      </a:r>
                      <a:endParaRPr sz="600">
                        <a:latin typeface="Calibri"/>
                        <a:cs typeface="Calibri"/>
                      </a:endParaRPr>
                    </a:p>
                  </a:txBody>
                  <a:tcPr marL="0" marR="0" marT="0" marB="0"/>
                </a:tc>
                <a:tc>
                  <a:txBody>
                    <a:bodyPr/>
                    <a:lstStyle/>
                    <a:p>
                      <a:pPr marR="3810" algn="ctr">
                        <a:lnSpc>
                          <a:spcPts val="750"/>
                        </a:lnSpc>
                      </a:pPr>
                      <a:r>
                        <a:rPr sz="600" u="sng" spc="-10" dirty="0">
                          <a:uFill>
                            <a:solidFill>
                              <a:srgbClr val="000000"/>
                            </a:solidFill>
                          </a:uFill>
                          <a:latin typeface="Calibri"/>
                          <a:cs typeface="Calibri"/>
                        </a:rPr>
                        <a:t>0.9623</a:t>
                      </a:r>
                      <a:endParaRPr sz="600">
                        <a:latin typeface="Calibri"/>
                        <a:cs typeface="Calibri"/>
                      </a:endParaRPr>
                    </a:p>
                  </a:txBody>
                  <a:tcPr marL="0" marR="0" marT="0" marB="0"/>
                </a:tc>
                <a:tc>
                  <a:txBody>
                    <a:bodyPr/>
                    <a:lstStyle/>
                    <a:p>
                      <a:pPr marR="22225" algn="r">
                        <a:lnSpc>
                          <a:spcPts val="750"/>
                        </a:lnSpc>
                      </a:pPr>
                      <a:r>
                        <a:rPr sz="600" spc="-10" dirty="0">
                          <a:latin typeface="Calibri"/>
                          <a:cs typeface="Calibri"/>
                        </a:rPr>
                        <a:t>87,928,571</a:t>
                      </a:r>
                      <a:endParaRPr sz="600">
                        <a:latin typeface="Calibri"/>
                        <a:cs typeface="Calibri"/>
                      </a:endParaRPr>
                    </a:p>
                  </a:txBody>
                  <a:tcPr marL="0" marR="0" marT="0" marB="0"/>
                </a:tc>
                <a:tc>
                  <a:txBody>
                    <a:bodyPr/>
                    <a:lstStyle/>
                    <a:p>
                      <a:pPr marR="65405" algn="r">
                        <a:lnSpc>
                          <a:spcPts val="750"/>
                        </a:lnSpc>
                      </a:pPr>
                      <a:r>
                        <a:rPr sz="600" u="sng" spc="-10" dirty="0">
                          <a:uFill>
                            <a:solidFill>
                              <a:srgbClr val="000000"/>
                            </a:solidFill>
                          </a:uFill>
                          <a:latin typeface="Calibri"/>
                          <a:cs typeface="Calibri"/>
                        </a:rPr>
                        <a:t>0.8667</a:t>
                      </a:r>
                      <a:endParaRPr sz="600">
                        <a:latin typeface="Calibri"/>
                        <a:cs typeface="Calibri"/>
                      </a:endParaRPr>
                    </a:p>
                  </a:txBody>
                  <a:tcPr marL="0" marR="0" marT="0" marB="0"/>
                </a:tc>
                <a:tc>
                  <a:txBody>
                    <a:bodyPr/>
                    <a:lstStyle/>
                    <a:p>
                      <a:pPr marL="1905" algn="ctr">
                        <a:lnSpc>
                          <a:spcPts val="750"/>
                        </a:lnSpc>
                      </a:pPr>
                      <a:r>
                        <a:rPr sz="600" u="sng" spc="-10" dirty="0">
                          <a:uFill>
                            <a:solidFill>
                              <a:srgbClr val="000000"/>
                            </a:solidFill>
                          </a:uFill>
                          <a:latin typeface="Calibri"/>
                          <a:cs typeface="Calibri"/>
                        </a:rPr>
                        <a:t>0.0000</a:t>
                      </a:r>
                      <a:endParaRPr sz="600">
                        <a:latin typeface="Calibri"/>
                        <a:cs typeface="Calibri"/>
                      </a:endParaRPr>
                    </a:p>
                  </a:txBody>
                  <a:tcPr marL="0" marR="0" marT="0" marB="0"/>
                </a:tc>
                <a:tc>
                  <a:txBody>
                    <a:bodyPr/>
                    <a:lstStyle/>
                    <a:p>
                      <a:pPr marL="7620" algn="ctr">
                        <a:lnSpc>
                          <a:spcPts val="750"/>
                        </a:lnSpc>
                      </a:pPr>
                      <a:r>
                        <a:rPr sz="600" u="sng" spc="-10" dirty="0">
                          <a:uFill>
                            <a:solidFill>
                              <a:srgbClr val="000000"/>
                            </a:solidFill>
                          </a:uFill>
                          <a:latin typeface="Calibri"/>
                          <a:cs typeface="Calibri"/>
                        </a:rPr>
                        <a:t>0.8667</a:t>
                      </a:r>
                      <a:endParaRPr sz="600">
                        <a:latin typeface="Calibri"/>
                        <a:cs typeface="Calibri"/>
                      </a:endParaRPr>
                    </a:p>
                  </a:txBody>
                  <a:tcPr marL="0" marR="0" marT="0" marB="0"/>
                </a:tc>
                <a:extLst>
                  <a:ext uri="{0D108BD9-81ED-4DB2-BD59-A6C34878D82A}">
                    <a16:rowId xmlns:a16="http://schemas.microsoft.com/office/drawing/2014/main" val="10033"/>
                  </a:ext>
                </a:extLst>
              </a:tr>
              <a:tr h="87966">
                <a:tc>
                  <a:txBody>
                    <a:bodyPr/>
                    <a:lstStyle/>
                    <a:p>
                      <a:pPr marL="620395">
                        <a:lnSpc>
                          <a:spcPts val="685"/>
                        </a:lnSpc>
                      </a:pPr>
                      <a:r>
                        <a:rPr sz="600" spc="-10" dirty="0">
                          <a:latin typeface="Calibri"/>
                          <a:cs typeface="Calibri"/>
                        </a:rPr>
                        <a:t>Total</a:t>
                      </a:r>
                      <a:endParaRPr sz="600">
                        <a:latin typeface="Calibri"/>
                        <a:cs typeface="Calibri"/>
                      </a:endParaRPr>
                    </a:p>
                  </a:txBody>
                  <a:tcPr marL="0" marR="0" marT="0" marB="0"/>
                </a:tc>
                <a:tc>
                  <a:txBody>
                    <a:bodyPr/>
                    <a:lstStyle/>
                    <a:p>
                      <a:pPr>
                        <a:lnSpc>
                          <a:spcPct val="100000"/>
                        </a:lnSpc>
                      </a:pPr>
                      <a:endParaRPr sz="400">
                        <a:latin typeface="Times New Roman"/>
                        <a:cs typeface="Times New Roman"/>
                      </a:endParaRPr>
                    </a:p>
                  </a:txBody>
                  <a:tcPr marL="0" marR="0" marT="0" marB="0"/>
                </a:tc>
                <a:tc>
                  <a:txBody>
                    <a:bodyPr/>
                    <a:lstStyle/>
                    <a:p>
                      <a:pPr marL="49530">
                        <a:lnSpc>
                          <a:spcPts val="685"/>
                        </a:lnSpc>
                      </a:pPr>
                      <a:r>
                        <a:rPr sz="600" u="sng" spc="-10" dirty="0">
                          <a:uFill>
                            <a:solidFill>
                              <a:srgbClr val="000000"/>
                            </a:solidFill>
                          </a:uFill>
                          <a:latin typeface="Calibri"/>
                          <a:cs typeface="Calibri"/>
                        </a:rPr>
                        <a:t>1.6545</a:t>
                      </a:r>
                      <a:endParaRPr sz="600">
                        <a:latin typeface="Calibri"/>
                        <a:cs typeface="Calibri"/>
                      </a:endParaRPr>
                    </a:p>
                  </a:txBody>
                  <a:tcPr marL="0" marR="0" marT="0" marB="0"/>
                </a:tc>
                <a:tc>
                  <a:txBody>
                    <a:bodyPr/>
                    <a:lstStyle/>
                    <a:p>
                      <a:pPr marL="25400" algn="ctr">
                        <a:lnSpc>
                          <a:spcPts val="685"/>
                        </a:lnSpc>
                      </a:pPr>
                      <a:r>
                        <a:rPr sz="600" u="sng" dirty="0">
                          <a:uFill>
                            <a:solidFill>
                              <a:srgbClr val="000000"/>
                            </a:solidFill>
                          </a:uFill>
                          <a:latin typeface="Calibri"/>
                          <a:cs typeface="Calibri"/>
                        </a:rPr>
                        <a:t>-</a:t>
                      </a:r>
                      <a:r>
                        <a:rPr sz="600" u="sng" spc="-10" dirty="0">
                          <a:uFill>
                            <a:solidFill>
                              <a:srgbClr val="000000"/>
                            </a:solidFill>
                          </a:uFill>
                          <a:latin typeface="Calibri"/>
                          <a:cs typeface="Calibri"/>
                        </a:rPr>
                        <a:t>0.0550</a:t>
                      </a:r>
                      <a:endParaRPr sz="600">
                        <a:latin typeface="Calibri"/>
                        <a:cs typeface="Calibri"/>
                      </a:endParaRPr>
                    </a:p>
                  </a:txBody>
                  <a:tcPr marL="0" marR="0" marT="0" marB="0"/>
                </a:tc>
                <a:tc>
                  <a:txBody>
                    <a:bodyPr/>
                    <a:lstStyle/>
                    <a:p>
                      <a:pPr marR="3810" algn="ctr">
                        <a:lnSpc>
                          <a:spcPts val="685"/>
                        </a:lnSpc>
                      </a:pPr>
                      <a:r>
                        <a:rPr sz="600" u="sng" spc="-10" dirty="0">
                          <a:uFill>
                            <a:solidFill>
                              <a:srgbClr val="000000"/>
                            </a:solidFill>
                          </a:uFill>
                          <a:latin typeface="Calibri"/>
                          <a:cs typeface="Calibri"/>
                        </a:rPr>
                        <a:t>1.5995</a:t>
                      </a:r>
                      <a:endParaRPr sz="600">
                        <a:latin typeface="Calibri"/>
                        <a:cs typeface="Calibri"/>
                      </a:endParaRPr>
                    </a:p>
                  </a:txBody>
                  <a:tcPr marL="0" marR="0" marT="0" marB="0"/>
                </a:tc>
                <a:tc>
                  <a:txBody>
                    <a:bodyPr/>
                    <a:lstStyle/>
                    <a:p>
                      <a:pPr>
                        <a:lnSpc>
                          <a:spcPct val="100000"/>
                        </a:lnSpc>
                      </a:pPr>
                      <a:endParaRPr sz="400">
                        <a:latin typeface="Times New Roman"/>
                        <a:cs typeface="Times New Roman"/>
                      </a:endParaRPr>
                    </a:p>
                  </a:txBody>
                  <a:tcPr marL="0" marR="0" marT="0" marB="0"/>
                </a:tc>
                <a:tc>
                  <a:txBody>
                    <a:bodyPr/>
                    <a:lstStyle/>
                    <a:p>
                      <a:pPr marR="65405" algn="r">
                        <a:lnSpc>
                          <a:spcPts val="685"/>
                        </a:lnSpc>
                      </a:pPr>
                      <a:r>
                        <a:rPr sz="600" u="sng" spc="-10" dirty="0">
                          <a:uFill>
                            <a:solidFill>
                              <a:srgbClr val="000000"/>
                            </a:solidFill>
                          </a:uFill>
                          <a:latin typeface="Calibri"/>
                          <a:cs typeface="Calibri"/>
                        </a:rPr>
                        <a:t>1.4720</a:t>
                      </a:r>
                      <a:endParaRPr sz="600">
                        <a:latin typeface="Calibri"/>
                        <a:cs typeface="Calibri"/>
                      </a:endParaRPr>
                    </a:p>
                  </a:txBody>
                  <a:tcPr marL="0" marR="0" marT="0" marB="0"/>
                </a:tc>
                <a:tc>
                  <a:txBody>
                    <a:bodyPr/>
                    <a:lstStyle/>
                    <a:p>
                      <a:pPr marL="1905" algn="ctr">
                        <a:lnSpc>
                          <a:spcPts val="685"/>
                        </a:lnSpc>
                      </a:pPr>
                      <a:r>
                        <a:rPr sz="600" u="sng" spc="-10" dirty="0">
                          <a:uFill>
                            <a:solidFill>
                              <a:srgbClr val="000000"/>
                            </a:solidFill>
                          </a:uFill>
                          <a:latin typeface="Calibri"/>
                          <a:cs typeface="Calibri"/>
                        </a:rPr>
                        <a:t>0.0550</a:t>
                      </a:r>
                      <a:endParaRPr sz="600">
                        <a:latin typeface="Calibri"/>
                        <a:cs typeface="Calibri"/>
                      </a:endParaRPr>
                    </a:p>
                  </a:txBody>
                  <a:tcPr marL="0" marR="0" marT="0" marB="0"/>
                </a:tc>
                <a:tc>
                  <a:txBody>
                    <a:bodyPr/>
                    <a:lstStyle/>
                    <a:p>
                      <a:pPr marL="7620" algn="ctr">
                        <a:lnSpc>
                          <a:spcPts val="685"/>
                        </a:lnSpc>
                      </a:pPr>
                      <a:r>
                        <a:rPr sz="600" u="sng" spc="-10" dirty="0">
                          <a:uFill>
                            <a:solidFill>
                              <a:srgbClr val="000000"/>
                            </a:solidFill>
                          </a:uFill>
                          <a:latin typeface="Calibri"/>
                          <a:cs typeface="Calibri"/>
                        </a:rPr>
                        <a:t>1.5270</a:t>
                      </a:r>
                      <a:endParaRPr sz="600">
                        <a:latin typeface="Calibri"/>
                        <a:cs typeface="Calibri"/>
                      </a:endParaRPr>
                    </a:p>
                  </a:txBody>
                  <a:tcPr marL="0" marR="0" marT="0" marB="0"/>
                </a:tc>
                <a:extLst>
                  <a:ext uri="{0D108BD9-81ED-4DB2-BD59-A6C34878D82A}">
                    <a16:rowId xmlns:a16="http://schemas.microsoft.com/office/drawing/2014/main" val="1003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rotWithShape="1">
          <a:gsLst>
            <a:gs pos="24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object 2"/>
          <p:cNvSpPr txBox="1"/>
          <p:nvPr/>
        </p:nvSpPr>
        <p:spPr>
          <a:xfrm>
            <a:off x="949682" y="789378"/>
            <a:ext cx="2037229" cy="533147"/>
          </a:xfrm>
          <a:prstGeom prst="rect">
            <a:avLst/>
          </a:prstGeom>
        </p:spPr>
        <p:txBody>
          <a:bodyPr vert="horz" wrap="square" lIns="0" tIns="10085" rIns="0" bIns="0" rtlCol="0">
            <a:spAutoFit/>
          </a:bodyPr>
          <a:lstStyle/>
          <a:p>
            <a:pPr marL="11206" marR="4483">
              <a:lnSpc>
                <a:spcPct val="114399"/>
              </a:lnSpc>
              <a:spcBef>
                <a:spcPts val="79"/>
              </a:spcBef>
            </a:pPr>
            <a:r>
              <a:rPr sz="750" dirty="0">
                <a:latin typeface="Calibri"/>
                <a:cs typeface="Calibri"/>
              </a:rPr>
              <a:t>Montgomery</a:t>
            </a:r>
            <a:r>
              <a:rPr sz="750" spc="124" dirty="0">
                <a:latin typeface="Calibri"/>
                <a:cs typeface="Calibri"/>
              </a:rPr>
              <a:t> </a:t>
            </a:r>
            <a:r>
              <a:rPr sz="750" dirty="0">
                <a:latin typeface="Calibri"/>
                <a:cs typeface="Calibri"/>
              </a:rPr>
              <a:t>County</a:t>
            </a:r>
            <a:r>
              <a:rPr sz="750" spc="128" dirty="0">
                <a:latin typeface="Calibri"/>
                <a:cs typeface="Calibri"/>
              </a:rPr>
              <a:t> </a:t>
            </a:r>
            <a:r>
              <a:rPr sz="750" dirty="0">
                <a:latin typeface="Calibri"/>
                <a:cs typeface="Calibri"/>
              </a:rPr>
              <a:t>Redevelopment</a:t>
            </a:r>
            <a:r>
              <a:rPr sz="750" spc="106" dirty="0">
                <a:latin typeface="Calibri"/>
                <a:cs typeface="Calibri"/>
              </a:rPr>
              <a:t> </a:t>
            </a:r>
            <a:r>
              <a:rPr sz="750" spc="-9" dirty="0">
                <a:latin typeface="Calibri"/>
                <a:cs typeface="Calibri"/>
              </a:rPr>
              <a:t>Commission</a:t>
            </a:r>
            <a:r>
              <a:rPr sz="750" spc="441" dirty="0">
                <a:latin typeface="Calibri"/>
                <a:cs typeface="Calibri"/>
              </a:rPr>
              <a:t> </a:t>
            </a:r>
            <a:r>
              <a:rPr sz="750" dirty="0">
                <a:latin typeface="Calibri"/>
                <a:cs typeface="Calibri"/>
              </a:rPr>
              <a:t>Annual</a:t>
            </a:r>
            <a:r>
              <a:rPr sz="750" spc="119" dirty="0">
                <a:latin typeface="Calibri"/>
                <a:cs typeface="Calibri"/>
              </a:rPr>
              <a:t> </a:t>
            </a:r>
            <a:r>
              <a:rPr sz="750" dirty="0">
                <a:latin typeface="Calibri"/>
                <a:cs typeface="Calibri"/>
              </a:rPr>
              <a:t>Presentation</a:t>
            </a:r>
            <a:r>
              <a:rPr sz="750" spc="88" dirty="0">
                <a:latin typeface="Calibri"/>
                <a:cs typeface="Calibri"/>
              </a:rPr>
              <a:t> </a:t>
            </a:r>
            <a:r>
              <a:rPr sz="750" dirty="0">
                <a:latin typeface="Calibri"/>
                <a:cs typeface="Calibri"/>
              </a:rPr>
              <a:t>to</a:t>
            </a:r>
            <a:r>
              <a:rPr sz="750" spc="79" dirty="0">
                <a:latin typeface="Calibri"/>
                <a:cs typeface="Calibri"/>
              </a:rPr>
              <a:t> </a:t>
            </a:r>
            <a:r>
              <a:rPr sz="750" dirty="0">
                <a:latin typeface="Calibri"/>
                <a:cs typeface="Calibri"/>
              </a:rPr>
              <a:t>Overlapping</a:t>
            </a:r>
            <a:r>
              <a:rPr sz="750" spc="71" dirty="0">
                <a:latin typeface="Calibri"/>
                <a:cs typeface="Calibri"/>
              </a:rPr>
              <a:t> </a:t>
            </a:r>
            <a:r>
              <a:rPr sz="750" dirty="0">
                <a:latin typeface="Calibri"/>
                <a:cs typeface="Calibri"/>
              </a:rPr>
              <a:t>Taxing</a:t>
            </a:r>
            <a:r>
              <a:rPr sz="750" spc="75" dirty="0">
                <a:latin typeface="Calibri"/>
                <a:cs typeface="Calibri"/>
              </a:rPr>
              <a:t> </a:t>
            </a:r>
            <a:r>
              <a:rPr sz="750" spc="-18" dirty="0">
                <a:latin typeface="Calibri"/>
                <a:cs typeface="Calibri"/>
              </a:rPr>
              <a:t>Units</a:t>
            </a:r>
            <a:r>
              <a:rPr sz="750" spc="441" dirty="0">
                <a:latin typeface="Calibri"/>
                <a:cs typeface="Calibri"/>
              </a:rPr>
              <a:t> </a:t>
            </a:r>
            <a:r>
              <a:rPr sz="750" dirty="0">
                <a:latin typeface="Calibri"/>
                <a:cs typeface="Calibri"/>
              </a:rPr>
              <a:t>Circuit</a:t>
            </a:r>
            <a:r>
              <a:rPr sz="750" spc="57" dirty="0">
                <a:latin typeface="Calibri"/>
                <a:cs typeface="Calibri"/>
              </a:rPr>
              <a:t> </a:t>
            </a:r>
            <a:r>
              <a:rPr sz="750" dirty="0">
                <a:latin typeface="Calibri"/>
                <a:cs typeface="Calibri"/>
              </a:rPr>
              <a:t>Breaker</a:t>
            </a:r>
            <a:r>
              <a:rPr sz="750" spc="40" dirty="0">
                <a:latin typeface="Calibri"/>
                <a:cs typeface="Calibri"/>
              </a:rPr>
              <a:t> </a:t>
            </a:r>
            <a:r>
              <a:rPr sz="750" spc="-9" dirty="0">
                <a:latin typeface="Calibri"/>
                <a:cs typeface="Calibri"/>
              </a:rPr>
              <a:t>Impact</a:t>
            </a:r>
            <a:endParaRPr sz="750" dirty="0">
              <a:latin typeface="Calibri"/>
              <a:cs typeface="Calibri"/>
            </a:endParaRPr>
          </a:p>
          <a:p>
            <a:pPr marL="11206">
              <a:spcBef>
                <a:spcPts val="132"/>
              </a:spcBef>
            </a:pPr>
            <a:r>
              <a:rPr sz="750" dirty="0">
                <a:latin typeface="Calibri"/>
                <a:cs typeface="Calibri"/>
              </a:rPr>
              <a:t>Revised</a:t>
            </a:r>
            <a:r>
              <a:rPr sz="750" spc="238" dirty="0">
                <a:latin typeface="Calibri"/>
                <a:cs typeface="Calibri"/>
              </a:rPr>
              <a:t> </a:t>
            </a:r>
            <a:r>
              <a:rPr sz="750" dirty="0">
                <a:latin typeface="Calibri"/>
                <a:cs typeface="Calibri"/>
              </a:rPr>
              <a:t>October</a:t>
            </a:r>
            <a:r>
              <a:rPr sz="750" spc="13" dirty="0">
                <a:latin typeface="Calibri"/>
                <a:cs typeface="Calibri"/>
              </a:rPr>
              <a:t> </a:t>
            </a:r>
            <a:r>
              <a:rPr sz="750" spc="-9" dirty="0">
                <a:latin typeface="Calibri"/>
                <a:cs typeface="Calibri"/>
              </a:rPr>
              <a:t>25,</a:t>
            </a:r>
            <a:r>
              <a:rPr sz="750" spc="49" dirty="0">
                <a:latin typeface="Calibri"/>
                <a:cs typeface="Calibri"/>
              </a:rPr>
              <a:t> </a:t>
            </a:r>
            <a:r>
              <a:rPr sz="750" spc="-22" dirty="0">
                <a:latin typeface="Calibri"/>
                <a:cs typeface="Calibri"/>
              </a:rPr>
              <a:t>2022</a:t>
            </a:r>
            <a:r>
              <a:rPr sz="750" spc="-9" dirty="0">
                <a:latin typeface="Calibri"/>
                <a:cs typeface="Calibri"/>
              </a:rPr>
              <a:t> </a:t>
            </a:r>
            <a:r>
              <a:rPr lang="en-US" sz="750" spc="-9" dirty="0">
                <a:latin typeface="Calibri"/>
                <a:cs typeface="Calibri"/>
              </a:rPr>
              <a:t> (DRAFT)</a:t>
            </a:r>
            <a:endParaRPr sz="750" dirty="0">
              <a:latin typeface="Calibri"/>
              <a:cs typeface="Calibri"/>
            </a:endParaRPr>
          </a:p>
        </p:txBody>
      </p:sp>
      <p:sp>
        <p:nvSpPr>
          <p:cNvPr id="3" name="object 3"/>
          <p:cNvSpPr txBox="1"/>
          <p:nvPr/>
        </p:nvSpPr>
        <p:spPr>
          <a:xfrm>
            <a:off x="949682" y="1455873"/>
            <a:ext cx="751354" cy="129560"/>
          </a:xfrm>
          <a:prstGeom prst="rect">
            <a:avLst/>
          </a:prstGeom>
        </p:spPr>
        <p:txBody>
          <a:bodyPr vert="horz" wrap="square" lIns="0" tIns="14007" rIns="0" bIns="0" rtlCol="0">
            <a:spAutoFit/>
          </a:bodyPr>
          <a:lstStyle/>
          <a:p>
            <a:pPr marL="11206">
              <a:spcBef>
                <a:spcPts val="110"/>
              </a:spcBef>
            </a:pPr>
            <a:r>
              <a:rPr sz="750" u="sng" dirty="0">
                <a:uFill>
                  <a:solidFill>
                    <a:srgbClr val="000000"/>
                  </a:solidFill>
                </a:uFill>
                <a:latin typeface="Calibri"/>
                <a:cs typeface="Calibri"/>
              </a:rPr>
              <a:t>Taxing</a:t>
            </a:r>
            <a:r>
              <a:rPr sz="750" u="sng" spc="49" dirty="0">
                <a:uFill>
                  <a:solidFill>
                    <a:srgbClr val="000000"/>
                  </a:solidFill>
                </a:uFill>
                <a:latin typeface="Calibri"/>
                <a:cs typeface="Calibri"/>
              </a:rPr>
              <a:t> </a:t>
            </a:r>
            <a:r>
              <a:rPr sz="750" u="sng" dirty="0">
                <a:uFill>
                  <a:solidFill>
                    <a:srgbClr val="000000"/>
                  </a:solidFill>
                </a:uFill>
                <a:latin typeface="Calibri"/>
                <a:cs typeface="Calibri"/>
              </a:rPr>
              <a:t>District</a:t>
            </a:r>
            <a:r>
              <a:rPr sz="750" u="sng" spc="57" dirty="0">
                <a:uFill>
                  <a:solidFill>
                    <a:srgbClr val="000000"/>
                  </a:solidFill>
                </a:uFill>
                <a:latin typeface="Calibri"/>
                <a:cs typeface="Calibri"/>
              </a:rPr>
              <a:t> </a:t>
            </a:r>
            <a:r>
              <a:rPr sz="750" u="sng" spc="-22" dirty="0">
                <a:uFill>
                  <a:solidFill>
                    <a:srgbClr val="000000"/>
                  </a:solidFill>
                </a:uFill>
                <a:latin typeface="Calibri"/>
                <a:cs typeface="Calibri"/>
              </a:rPr>
              <a:t>014</a:t>
            </a:r>
            <a:endParaRPr sz="750" dirty="0">
              <a:latin typeface="Calibri"/>
              <a:cs typeface="Calibri"/>
            </a:endParaRPr>
          </a:p>
        </p:txBody>
      </p:sp>
      <p:sp>
        <p:nvSpPr>
          <p:cNvPr id="4" name="object 4"/>
          <p:cNvSpPr txBox="1"/>
          <p:nvPr/>
        </p:nvSpPr>
        <p:spPr>
          <a:xfrm>
            <a:off x="4042453" y="1455873"/>
            <a:ext cx="751354" cy="129560"/>
          </a:xfrm>
          <a:prstGeom prst="rect">
            <a:avLst/>
          </a:prstGeom>
        </p:spPr>
        <p:txBody>
          <a:bodyPr vert="horz" wrap="square" lIns="0" tIns="14007" rIns="0" bIns="0" rtlCol="0">
            <a:spAutoFit/>
          </a:bodyPr>
          <a:lstStyle/>
          <a:p>
            <a:pPr marL="11206">
              <a:spcBef>
                <a:spcPts val="110"/>
              </a:spcBef>
            </a:pPr>
            <a:r>
              <a:rPr sz="750" u="sng" dirty="0">
                <a:uFill>
                  <a:solidFill>
                    <a:srgbClr val="000000"/>
                  </a:solidFill>
                </a:uFill>
                <a:latin typeface="Calibri"/>
                <a:cs typeface="Calibri"/>
              </a:rPr>
              <a:t>Taxing</a:t>
            </a:r>
            <a:r>
              <a:rPr sz="750" u="sng" spc="49" dirty="0">
                <a:uFill>
                  <a:solidFill>
                    <a:srgbClr val="000000"/>
                  </a:solidFill>
                </a:uFill>
                <a:latin typeface="Calibri"/>
                <a:cs typeface="Calibri"/>
              </a:rPr>
              <a:t> </a:t>
            </a:r>
            <a:r>
              <a:rPr sz="750" u="sng" dirty="0">
                <a:uFill>
                  <a:solidFill>
                    <a:srgbClr val="000000"/>
                  </a:solidFill>
                </a:uFill>
                <a:latin typeface="Calibri"/>
                <a:cs typeface="Calibri"/>
              </a:rPr>
              <a:t>District</a:t>
            </a:r>
            <a:r>
              <a:rPr sz="750" u="sng" spc="57" dirty="0">
                <a:uFill>
                  <a:solidFill>
                    <a:srgbClr val="000000"/>
                  </a:solidFill>
                </a:uFill>
                <a:latin typeface="Calibri"/>
                <a:cs typeface="Calibri"/>
              </a:rPr>
              <a:t> </a:t>
            </a:r>
            <a:r>
              <a:rPr sz="750" u="sng" spc="-22" dirty="0">
                <a:uFill>
                  <a:solidFill>
                    <a:srgbClr val="000000"/>
                  </a:solidFill>
                </a:uFill>
                <a:latin typeface="Calibri"/>
                <a:cs typeface="Calibri"/>
              </a:rPr>
              <a:t>024</a:t>
            </a:r>
            <a:endParaRPr sz="750" dirty="0">
              <a:latin typeface="Calibri"/>
              <a:cs typeface="Calibri"/>
            </a:endParaRPr>
          </a:p>
        </p:txBody>
      </p:sp>
      <p:sp>
        <p:nvSpPr>
          <p:cNvPr id="5" name="object 5"/>
          <p:cNvSpPr txBox="1"/>
          <p:nvPr/>
        </p:nvSpPr>
        <p:spPr>
          <a:xfrm>
            <a:off x="949682" y="1717543"/>
            <a:ext cx="411256" cy="129560"/>
          </a:xfrm>
          <a:prstGeom prst="rect">
            <a:avLst/>
          </a:prstGeom>
        </p:spPr>
        <p:txBody>
          <a:bodyPr vert="horz" wrap="square" lIns="0" tIns="14007" rIns="0" bIns="0" rtlCol="0">
            <a:spAutoFit/>
          </a:bodyPr>
          <a:lstStyle/>
          <a:p>
            <a:pPr marL="11206">
              <a:spcBef>
                <a:spcPts val="110"/>
              </a:spcBef>
            </a:pPr>
            <a:r>
              <a:rPr sz="750" u="sng" dirty="0">
                <a:uFill>
                  <a:solidFill>
                    <a:srgbClr val="000000"/>
                  </a:solidFill>
                </a:uFill>
                <a:latin typeface="Calibri"/>
                <a:cs typeface="Calibri"/>
              </a:rPr>
              <a:t>New</a:t>
            </a:r>
            <a:r>
              <a:rPr sz="750" u="sng" spc="71" dirty="0">
                <a:uFill>
                  <a:solidFill>
                    <a:srgbClr val="000000"/>
                  </a:solidFill>
                </a:uFill>
                <a:latin typeface="Calibri"/>
                <a:cs typeface="Calibri"/>
              </a:rPr>
              <a:t> </a:t>
            </a:r>
            <a:r>
              <a:rPr sz="750" u="sng" spc="-18" dirty="0">
                <a:uFill>
                  <a:solidFill>
                    <a:srgbClr val="000000"/>
                  </a:solidFill>
                </a:uFill>
                <a:latin typeface="Calibri"/>
                <a:cs typeface="Calibri"/>
              </a:rPr>
              <a:t>Rate</a:t>
            </a:r>
            <a:endParaRPr sz="750" dirty="0">
              <a:latin typeface="Calibri"/>
              <a:cs typeface="Calibri"/>
            </a:endParaRPr>
          </a:p>
        </p:txBody>
      </p:sp>
      <p:sp>
        <p:nvSpPr>
          <p:cNvPr id="6" name="object 6"/>
          <p:cNvSpPr txBox="1"/>
          <p:nvPr/>
        </p:nvSpPr>
        <p:spPr>
          <a:xfrm>
            <a:off x="1917354" y="1717543"/>
            <a:ext cx="876860" cy="129560"/>
          </a:xfrm>
          <a:prstGeom prst="rect">
            <a:avLst/>
          </a:prstGeom>
        </p:spPr>
        <p:txBody>
          <a:bodyPr vert="horz" wrap="square" lIns="0" tIns="14007" rIns="0" bIns="0" rtlCol="0">
            <a:spAutoFit/>
          </a:bodyPr>
          <a:lstStyle/>
          <a:p>
            <a:pPr marL="11206">
              <a:spcBef>
                <a:spcPts val="110"/>
              </a:spcBef>
              <a:tabLst>
                <a:tab pos="651657" algn="l"/>
              </a:tabLst>
            </a:pPr>
            <a:r>
              <a:rPr sz="750" u="sng" dirty="0">
                <a:uFill>
                  <a:solidFill>
                    <a:srgbClr val="000000"/>
                  </a:solidFill>
                </a:uFill>
                <a:latin typeface="Calibri"/>
                <a:cs typeface="Calibri"/>
              </a:rPr>
              <a:t>1.6235</a:t>
            </a:r>
            <a:r>
              <a:rPr sz="750" spc="309" dirty="0">
                <a:latin typeface="Calibri"/>
                <a:cs typeface="Calibri"/>
              </a:rPr>
              <a:t> </a:t>
            </a:r>
            <a:r>
              <a:rPr sz="750" u="sng" dirty="0">
                <a:uFill>
                  <a:solidFill>
                    <a:srgbClr val="000000"/>
                  </a:solidFill>
                </a:uFill>
                <a:latin typeface="Calibri"/>
                <a:cs typeface="Calibri"/>
              </a:rPr>
              <a:t>	</a:t>
            </a:r>
            <a:r>
              <a:rPr sz="750" u="sng" spc="-9" dirty="0">
                <a:uFill>
                  <a:solidFill>
                    <a:srgbClr val="000000"/>
                  </a:solidFill>
                </a:uFill>
                <a:latin typeface="Calibri"/>
                <a:cs typeface="Calibri"/>
              </a:rPr>
              <a:t>2,373</a:t>
            </a:r>
            <a:endParaRPr sz="750" dirty="0">
              <a:latin typeface="Calibri"/>
              <a:cs typeface="Calibri"/>
            </a:endParaRPr>
          </a:p>
        </p:txBody>
      </p:sp>
      <p:sp>
        <p:nvSpPr>
          <p:cNvPr id="7" name="object 7"/>
          <p:cNvSpPr txBox="1"/>
          <p:nvPr/>
        </p:nvSpPr>
        <p:spPr>
          <a:xfrm>
            <a:off x="4042452" y="1717543"/>
            <a:ext cx="411256" cy="129560"/>
          </a:xfrm>
          <a:prstGeom prst="rect">
            <a:avLst/>
          </a:prstGeom>
        </p:spPr>
        <p:txBody>
          <a:bodyPr vert="horz" wrap="square" lIns="0" tIns="14007" rIns="0" bIns="0" rtlCol="0">
            <a:spAutoFit/>
          </a:bodyPr>
          <a:lstStyle/>
          <a:p>
            <a:pPr marL="11206">
              <a:spcBef>
                <a:spcPts val="110"/>
              </a:spcBef>
            </a:pPr>
            <a:r>
              <a:rPr sz="750" u="sng" dirty="0">
                <a:uFill>
                  <a:solidFill>
                    <a:srgbClr val="000000"/>
                  </a:solidFill>
                </a:uFill>
                <a:latin typeface="Calibri"/>
                <a:cs typeface="Calibri"/>
              </a:rPr>
              <a:t>New</a:t>
            </a:r>
            <a:r>
              <a:rPr sz="750" u="sng" spc="71" dirty="0">
                <a:uFill>
                  <a:solidFill>
                    <a:srgbClr val="000000"/>
                  </a:solidFill>
                </a:uFill>
                <a:latin typeface="Calibri"/>
                <a:cs typeface="Calibri"/>
              </a:rPr>
              <a:t> </a:t>
            </a:r>
            <a:r>
              <a:rPr sz="750" u="sng" spc="-18" dirty="0">
                <a:uFill>
                  <a:solidFill>
                    <a:srgbClr val="000000"/>
                  </a:solidFill>
                </a:uFill>
                <a:latin typeface="Calibri"/>
                <a:cs typeface="Calibri"/>
              </a:rPr>
              <a:t>Rate</a:t>
            </a:r>
            <a:endParaRPr sz="750">
              <a:latin typeface="Calibri"/>
              <a:cs typeface="Calibri"/>
            </a:endParaRPr>
          </a:p>
        </p:txBody>
      </p:sp>
      <p:sp>
        <p:nvSpPr>
          <p:cNvPr id="8" name="object 8"/>
          <p:cNvSpPr txBox="1"/>
          <p:nvPr/>
        </p:nvSpPr>
        <p:spPr>
          <a:xfrm>
            <a:off x="5010211" y="1717543"/>
            <a:ext cx="876860" cy="129560"/>
          </a:xfrm>
          <a:prstGeom prst="rect">
            <a:avLst/>
          </a:prstGeom>
        </p:spPr>
        <p:txBody>
          <a:bodyPr vert="horz" wrap="square" lIns="0" tIns="14007" rIns="0" bIns="0" rtlCol="0">
            <a:spAutoFit/>
          </a:bodyPr>
          <a:lstStyle/>
          <a:p>
            <a:pPr marL="11206">
              <a:spcBef>
                <a:spcPts val="110"/>
              </a:spcBef>
              <a:tabLst>
                <a:tab pos="606271" algn="l"/>
              </a:tabLst>
            </a:pPr>
            <a:r>
              <a:rPr sz="750" u="sng" dirty="0">
                <a:uFill>
                  <a:solidFill>
                    <a:srgbClr val="000000"/>
                  </a:solidFill>
                </a:uFill>
                <a:latin typeface="Calibri"/>
                <a:cs typeface="Calibri"/>
              </a:rPr>
              <a:t>1.6491</a:t>
            </a:r>
            <a:r>
              <a:rPr sz="750" spc="309" dirty="0">
                <a:latin typeface="Calibri"/>
                <a:cs typeface="Calibri"/>
              </a:rPr>
              <a:t> </a:t>
            </a:r>
            <a:r>
              <a:rPr sz="750" u="sng" dirty="0">
                <a:uFill>
                  <a:solidFill>
                    <a:srgbClr val="000000"/>
                  </a:solidFill>
                </a:uFill>
                <a:latin typeface="Calibri"/>
                <a:cs typeface="Calibri"/>
              </a:rPr>
              <a:t>	</a:t>
            </a:r>
            <a:r>
              <a:rPr sz="750" u="sng" spc="-9" dirty="0">
                <a:uFill>
                  <a:solidFill>
                    <a:srgbClr val="000000"/>
                  </a:solidFill>
                </a:uFill>
                <a:latin typeface="Calibri"/>
                <a:cs typeface="Calibri"/>
              </a:rPr>
              <a:t>24,601</a:t>
            </a:r>
            <a:endParaRPr sz="750">
              <a:latin typeface="Calibri"/>
              <a:cs typeface="Calibri"/>
            </a:endParaRPr>
          </a:p>
        </p:txBody>
      </p:sp>
      <p:sp>
        <p:nvSpPr>
          <p:cNvPr id="9" name="object 9"/>
          <p:cNvSpPr txBox="1"/>
          <p:nvPr/>
        </p:nvSpPr>
        <p:spPr>
          <a:xfrm>
            <a:off x="1786772" y="1998632"/>
            <a:ext cx="202266" cy="129560"/>
          </a:xfrm>
          <a:prstGeom prst="rect">
            <a:avLst/>
          </a:prstGeom>
        </p:spPr>
        <p:txBody>
          <a:bodyPr vert="horz" wrap="square" lIns="0" tIns="14007" rIns="0" bIns="0" rtlCol="0">
            <a:spAutoFit/>
          </a:bodyPr>
          <a:lstStyle/>
          <a:p>
            <a:pPr marL="11206">
              <a:spcBef>
                <a:spcPts val="110"/>
              </a:spcBef>
            </a:pPr>
            <a:r>
              <a:rPr sz="750" spc="-18" dirty="0">
                <a:latin typeface="Calibri"/>
                <a:cs typeface="Calibri"/>
              </a:rPr>
              <a:t>Rate</a:t>
            </a:r>
            <a:endParaRPr sz="750">
              <a:latin typeface="Calibri"/>
              <a:cs typeface="Calibri"/>
            </a:endParaRPr>
          </a:p>
        </p:txBody>
      </p:sp>
      <p:sp>
        <p:nvSpPr>
          <p:cNvPr id="10" name="object 10"/>
          <p:cNvSpPr txBox="1"/>
          <p:nvPr/>
        </p:nvSpPr>
        <p:spPr>
          <a:xfrm>
            <a:off x="2453614" y="1998632"/>
            <a:ext cx="128307" cy="129560"/>
          </a:xfrm>
          <a:prstGeom prst="rect">
            <a:avLst/>
          </a:prstGeom>
        </p:spPr>
        <p:txBody>
          <a:bodyPr vert="horz" wrap="square" lIns="0" tIns="14007" rIns="0" bIns="0" rtlCol="0">
            <a:spAutoFit/>
          </a:bodyPr>
          <a:lstStyle/>
          <a:p>
            <a:pPr marL="11206">
              <a:spcBef>
                <a:spcPts val="110"/>
              </a:spcBef>
            </a:pPr>
            <a:r>
              <a:rPr sz="750" spc="-22" dirty="0">
                <a:latin typeface="Calibri"/>
                <a:cs typeface="Calibri"/>
              </a:rPr>
              <a:t>CB</a:t>
            </a:r>
            <a:endParaRPr sz="750">
              <a:latin typeface="Calibri"/>
              <a:cs typeface="Calibri"/>
            </a:endParaRPr>
          </a:p>
        </p:txBody>
      </p:sp>
      <p:sp>
        <p:nvSpPr>
          <p:cNvPr id="11" name="object 11"/>
          <p:cNvSpPr txBox="1"/>
          <p:nvPr/>
        </p:nvSpPr>
        <p:spPr>
          <a:xfrm>
            <a:off x="4879500" y="1998632"/>
            <a:ext cx="202266" cy="129560"/>
          </a:xfrm>
          <a:prstGeom prst="rect">
            <a:avLst/>
          </a:prstGeom>
        </p:spPr>
        <p:txBody>
          <a:bodyPr vert="horz" wrap="square" lIns="0" tIns="14007" rIns="0" bIns="0" rtlCol="0">
            <a:spAutoFit/>
          </a:bodyPr>
          <a:lstStyle/>
          <a:p>
            <a:pPr marL="11206">
              <a:spcBef>
                <a:spcPts val="110"/>
              </a:spcBef>
            </a:pPr>
            <a:r>
              <a:rPr sz="750" spc="-18" dirty="0">
                <a:latin typeface="Calibri"/>
                <a:cs typeface="Calibri"/>
              </a:rPr>
              <a:t>Rate</a:t>
            </a:r>
            <a:endParaRPr sz="750">
              <a:latin typeface="Calibri"/>
              <a:cs typeface="Calibri"/>
            </a:endParaRPr>
          </a:p>
        </p:txBody>
      </p:sp>
      <p:sp>
        <p:nvSpPr>
          <p:cNvPr id="12" name="object 12"/>
          <p:cNvSpPr txBox="1"/>
          <p:nvPr/>
        </p:nvSpPr>
        <p:spPr>
          <a:xfrm>
            <a:off x="5546385" y="1998632"/>
            <a:ext cx="128307" cy="129560"/>
          </a:xfrm>
          <a:prstGeom prst="rect">
            <a:avLst/>
          </a:prstGeom>
        </p:spPr>
        <p:txBody>
          <a:bodyPr vert="horz" wrap="square" lIns="0" tIns="14007" rIns="0" bIns="0" rtlCol="0">
            <a:spAutoFit/>
          </a:bodyPr>
          <a:lstStyle/>
          <a:p>
            <a:pPr marL="11206">
              <a:spcBef>
                <a:spcPts val="110"/>
              </a:spcBef>
            </a:pPr>
            <a:r>
              <a:rPr sz="750" spc="-22" dirty="0">
                <a:latin typeface="Calibri"/>
                <a:cs typeface="Calibri"/>
              </a:rPr>
              <a:t>CB</a:t>
            </a:r>
            <a:endParaRPr sz="750">
              <a:latin typeface="Calibri"/>
              <a:cs typeface="Calibri"/>
            </a:endParaRPr>
          </a:p>
        </p:txBody>
      </p:sp>
      <p:sp>
        <p:nvSpPr>
          <p:cNvPr id="13" name="object 13"/>
          <p:cNvSpPr txBox="1"/>
          <p:nvPr/>
        </p:nvSpPr>
        <p:spPr>
          <a:xfrm>
            <a:off x="1361587" y="2129423"/>
            <a:ext cx="205628" cy="129560"/>
          </a:xfrm>
          <a:prstGeom prst="rect">
            <a:avLst/>
          </a:prstGeom>
        </p:spPr>
        <p:txBody>
          <a:bodyPr vert="horz" wrap="square" lIns="0" tIns="14007" rIns="0" bIns="0" rtlCol="0">
            <a:spAutoFit/>
          </a:bodyPr>
          <a:lstStyle/>
          <a:p>
            <a:pPr marL="11206">
              <a:spcBef>
                <a:spcPts val="110"/>
              </a:spcBef>
            </a:pPr>
            <a:r>
              <a:rPr sz="750" spc="-18" dirty="0">
                <a:latin typeface="Calibri"/>
                <a:cs typeface="Calibri"/>
              </a:rPr>
              <a:t>2022</a:t>
            </a:r>
            <a:endParaRPr sz="750">
              <a:latin typeface="Calibri"/>
              <a:cs typeface="Calibri"/>
            </a:endParaRPr>
          </a:p>
        </p:txBody>
      </p:sp>
      <p:sp>
        <p:nvSpPr>
          <p:cNvPr id="14" name="object 14"/>
          <p:cNvSpPr txBox="1"/>
          <p:nvPr/>
        </p:nvSpPr>
        <p:spPr>
          <a:xfrm>
            <a:off x="1917354" y="2129423"/>
            <a:ext cx="876860" cy="129560"/>
          </a:xfrm>
          <a:prstGeom prst="rect">
            <a:avLst/>
          </a:prstGeom>
        </p:spPr>
        <p:txBody>
          <a:bodyPr vert="horz" wrap="square" lIns="0" tIns="14007" rIns="0" bIns="0" rtlCol="0">
            <a:spAutoFit/>
          </a:bodyPr>
          <a:lstStyle/>
          <a:p>
            <a:pPr marL="11206">
              <a:spcBef>
                <a:spcPts val="110"/>
              </a:spcBef>
              <a:tabLst>
                <a:tab pos="651657" algn="l"/>
              </a:tabLst>
            </a:pPr>
            <a:r>
              <a:rPr sz="750" u="sng" dirty="0">
                <a:uFill>
                  <a:solidFill>
                    <a:srgbClr val="000000"/>
                  </a:solidFill>
                </a:uFill>
                <a:latin typeface="Calibri"/>
                <a:cs typeface="Calibri"/>
              </a:rPr>
              <a:t>1.6260</a:t>
            </a:r>
            <a:r>
              <a:rPr sz="750" spc="309" dirty="0">
                <a:latin typeface="Calibri"/>
                <a:cs typeface="Calibri"/>
              </a:rPr>
              <a:t> </a:t>
            </a:r>
            <a:r>
              <a:rPr sz="750" u="sng" dirty="0">
                <a:uFill>
                  <a:solidFill>
                    <a:srgbClr val="000000"/>
                  </a:solidFill>
                </a:uFill>
                <a:latin typeface="Calibri"/>
                <a:cs typeface="Calibri"/>
              </a:rPr>
              <a:t>	</a:t>
            </a:r>
            <a:r>
              <a:rPr sz="750" u="sng" spc="-9" dirty="0">
                <a:uFill>
                  <a:solidFill>
                    <a:srgbClr val="000000"/>
                  </a:solidFill>
                </a:uFill>
                <a:latin typeface="Calibri"/>
                <a:cs typeface="Calibri"/>
              </a:rPr>
              <a:t>2,377</a:t>
            </a:r>
            <a:endParaRPr sz="750">
              <a:latin typeface="Calibri"/>
              <a:cs typeface="Calibri"/>
            </a:endParaRPr>
          </a:p>
        </p:txBody>
      </p:sp>
      <p:sp>
        <p:nvSpPr>
          <p:cNvPr id="15" name="object 15"/>
          <p:cNvSpPr txBox="1"/>
          <p:nvPr/>
        </p:nvSpPr>
        <p:spPr>
          <a:xfrm>
            <a:off x="4454619" y="2129423"/>
            <a:ext cx="205628" cy="129560"/>
          </a:xfrm>
          <a:prstGeom prst="rect">
            <a:avLst/>
          </a:prstGeom>
        </p:spPr>
        <p:txBody>
          <a:bodyPr vert="horz" wrap="square" lIns="0" tIns="14007" rIns="0" bIns="0" rtlCol="0">
            <a:spAutoFit/>
          </a:bodyPr>
          <a:lstStyle/>
          <a:p>
            <a:pPr marL="11206">
              <a:spcBef>
                <a:spcPts val="110"/>
              </a:spcBef>
            </a:pPr>
            <a:r>
              <a:rPr sz="750" spc="-18" dirty="0">
                <a:latin typeface="Calibri"/>
                <a:cs typeface="Calibri"/>
              </a:rPr>
              <a:t>2022</a:t>
            </a:r>
            <a:endParaRPr sz="750">
              <a:latin typeface="Calibri"/>
              <a:cs typeface="Calibri"/>
            </a:endParaRPr>
          </a:p>
        </p:txBody>
      </p:sp>
      <p:sp>
        <p:nvSpPr>
          <p:cNvPr id="16" name="object 16"/>
          <p:cNvSpPr txBox="1"/>
          <p:nvPr/>
        </p:nvSpPr>
        <p:spPr>
          <a:xfrm>
            <a:off x="5010211" y="2129423"/>
            <a:ext cx="876860" cy="129560"/>
          </a:xfrm>
          <a:prstGeom prst="rect">
            <a:avLst/>
          </a:prstGeom>
        </p:spPr>
        <p:txBody>
          <a:bodyPr vert="horz" wrap="square" lIns="0" tIns="14007" rIns="0" bIns="0" rtlCol="0">
            <a:spAutoFit/>
          </a:bodyPr>
          <a:lstStyle/>
          <a:p>
            <a:pPr marL="11206">
              <a:spcBef>
                <a:spcPts val="110"/>
              </a:spcBef>
              <a:tabLst>
                <a:tab pos="606271" algn="l"/>
              </a:tabLst>
            </a:pPr>
            <a:r>
              <a:rPr sz="750" u="sng" dirty="0">
                <a:uFill>
                  <a:solidFill>
                    <a:srgbClr val="000000"/>
                  </a:solidFill>
                </a:uFill>
                <a:latin typeface="Calibri"/>
                <a:cs typeface="Calibri"/>
              </a:rPr>
              <a:t>1.6495</a:t>
            </a:r>
            <a:r>
              <a:rPr sz="750" spc="309" dirty="0">
                <a:latin typeface="Calibri"/>
                <a:cs typeface="Calibri"/>
              </a:rPr>
              <a:t> </a:t>
            </a:r>
            <a:r>
              <a:rPr sz="750" u="sng" dirty="0">
                <a:uFill>
                  <a:solidFill>
                    <a:srgbClr val="000000"/>
                  </a:solidFill>
                </a:uFill>
                <a:latin typeface="Calibri"/>
                <a:cs typeface="Calibri"/>
              </a:rPr>
              <a:t>	</a:t>
            </a:r>
            <a:r>
              <a:rPr sz="750" u="sng" spc="-9" dirty="0">
                <a:uFill>
                  <a:solidFill>
                    <a:srgbClr val="000000"/>
                  </a:solidFill>
                </a:uFill>
                <a:latin typeface="Calibri"/>
                <a:cs typeface="Calibri"/>
              </a:rPr>
              <a:t>24,607</a:t>
            </a:r>
            <a:endParaRPr sz="750">
              <a:latin typeface="Calibri"/>
              <a:cs typeface="Calibri"/>
            </a:endParaRPr>
          </a:p>
        </p:txBody>
      </p:sp>
      <p:sp>
        <p:nvSpPr>
          <p:cNvPr id="17" name="object 17"/>
          <p:cNvSpPr txBox="1"/>
          <p:nvPr/>
        </p:nvSpPr>
        <p:spPr>
          <a:xfrm>
            <a:off x="949682" y="2247327"/>
            <a:ext cx="618004" cy="397972"/>
          </a:xfrm>
          <a:prstGeom prst="rect">
            <a:avLst/>
          </a:prstGeom>
        </p:spPr>
        <p:txBody>
          <a:bodyPr vert="horz" wrap="square" lIns="0" tIns="10646" rIns="0" bIns="0" rtlCol="0">
            <a:spAutoFit/>
          </a:bodyPr>
          <a:lstStyle/>
          <a:p>
            <a:pPr marL="11206" marR="4483">
              <a:lnSpc>
                <a:spcPct val="114399"/>
              </a:lnSpc>
              <a:spcBef>
                <a:spcPts val="84"/>
              </a:spcBef>
            </a:pPr>
            <a:r>
              <a:rPr sz="750" spc="-9" dirty="0">
                <a:latin typeface="Calibri"/>
                <a:cs typeface="Calibri"/>
              </a:rPr>
              <a:t>Estimated</a:t>
            </a:r>
            <a:r>
              <a:rPr sz="750" spc="441" dirty="0">
                <a:latin typeface="Calibri"/>
                <a:cs typeface="Calibri"/>
              </a:rPr>
              <a:t> </a:t>
            </a:r>
            <a:r>
              <a:rPr sz="750" dirty="0">
                <a:latin typeface="Calibri"/>
                <a:cs typeface="Calibri"/>
              </a:rPr>
              <a:t>Change</a:t>
            </a:r>
            <a:r>
              <a:rPr sz="750" spc="53" dirty="0">
                <a:latin typeface="Calibri"/>
                <a:cs typeface="Calibri"/>
              </a:rPr>
              <a:t> </a:t>
            </a:r>
            <a:r>
              <a:rPr sz="750" spc="-22" dirty="0">
                <a:latin typeface="Calibri"/>
                <a:cs typeface="Calibri"/>
              </a:rPr>
              <a:t>In</a:t>
            </a:r>
            <a:r>
              <a:rPr sz="750" spc="441" dirty="0">
                <a:latin typeface="Calibri"/>
                <a:cs typeface="Calibri"/>
              </a:rPr>
              <a:t> </a:t>
            </a:r>
            <a:r>
              <a:rPr sz="750" dirty="0">
                <a:latin typeface="Calibri"/>
                <a:cs typeface="Calibri"/>
              </a:rPr>
              <a:t>Circuit</a:t>
            </a:r>
            <a:r>
              <a:rPr sz="750" spc="49" dirty="0">
                <a:latin typeface="Calibri"/>
                <a:cs typeface="Calibri"/>
              </a:rPr>
              <a:t> </a:t>
            </a:r>
            <a:r>
              <a:rPr sz="750" spc="-9" dirty="0">
                <a:latin typeface="Calibri"/>
                <a:cs typeface="Calibri"/>
              </a:rPr>
              <a:t>Breaker</a:t>
            </a:r>
            <a:endParaRPr sz="750">
              <a:latin typeface="Calibri"/>
              <a:cs typeface="Calibri"/>
            </a:endParaRPr>
          </a:p>
        </p:txBody>
      </p:sp>
      <p:sp>
        <p:nvSpPr>
          <p:cNvPr id="18" name="object 18"/>
          <p:cNvSpPr txBox="1"/>
          <p:nvPr/>
        </p:nvSpPr>
        <p:spPr>
          <a:xfrm>
            <a:off x="4042453" y="2247327"/>
            <a:ext cx="618004" cy="397972"/>
          </a:xfrm>
          <a:prstGeom prst="rect">
            <a:avLst/>
          </a:prstGeom>
        </p:spPr>
        <p:txBody>
          <a:bodyPr vert="horz" wrap="square" lIns="0" tIns="10646" rIns="0" bIns="0" rtlCol="0">
            <a:spAutoFit/>
          </a:bodyPr>
          <a:lstStyle/>
          <a:p>
            <a:pPr marL="11206" marR="4483">
              <a:lnSpc>
                <a:spcPct val="114399"/>
              </a:lnSpc>
              <a:spcBef>
                <a:spcPts val="84"/>
              </a:spcBef>
            </a:pPr>
            <a:r>
              <a:rPr sz="750" spc="-9" dirty="0">
                <a:latin typeface="Calibri"/>
                <a:cs typeface="Calibri"/>
              </a:rPr>
              <a:t>Estimated</a:t>
            </a:r>
            <a:r>
              <a:rPr sz="750" spc="441" dirty="0">
                <a:latin typeface="Calibri"/>
                <a:cs typeface="Calibri"/>
              </a:rPr>
              <a:t> </a:t>
            </a:r>
            <a:r>
              <a:rPr sz="750" dirty="0">
                <a:latin typeface="Calibri"/>
                <a:cs typeface="Calibri"/>
              </a:rPr>
              <a:t>Change</a:t>
            </a:r>
            <a:r>
              <a:rPr sz="750" spc="53" dirty="0">
                <a:latin typeface="Calibri"/>
                <a:cs typeface="Calibri"/>
              </a:rPr>
              <a:t> </a:t>
            </a:r>
            <a:r>
              <a:rPr sz="750" spc="-22" dirty="0">
                <a:latin typeface="Calibri"/>
                <a:cs typeface="Calibri"/>
              </a:rPr>
              <a:t>In</a:t>
            </a:r>
            <a:r>
              <a:rPr sz="750" spc="441" dirty="0">
                <a:latin typeface="Calibri"/>
                <a:cs typeface="Calibri"/>
              </a:rPr>
              <a:t> </a:t>
            </a:r>
            <a:r>
              <a:rPr sz="750" dirty="0">
                <a:latin typeface="Calibri"/>
                <a:cs typeface="Calibri"/>
              </a:rPr>
              <a:t>Circuit</a:t>
            </a:r>
            <a:r>
              <a:rPr sz="750" spc="49" dirty="0">
                <a:latin typeface="Calibri"/>
                <a:cs typeface="Calibri"/>
              </a:rPr>
              <a:t> </a:t>
            </a:r>
            <a:r>
              <a:rPr sz="750" spc="-9" dirty="0">
                <a:latin typeface="Calibri"/>
                <a:cs typeface="Calibri"/>
              </a:rPr>
              <a:t>Breaker</a:t>
            </a:r>
            <a:endParaRPr sz="750">
              <a:latin typeface="Calibri"/>
              <a:cs typeface="Calibri"/>
            </a:endParaRPr>
          </a:p>
        </p:txBody>
      </p:sp>
      <p:sp>
        <p:nvSpPr>
          <p:cNvPr id="19" name="object 19"/>
          <p:cNvSpPr txBox="1"/>
          <p:nvPr/>
        </p:nvSpPr>
        <p:spPr>
          <a:xfrm>
            <a:off x="2200108" y="2529890"/>
            <a:ext cx="628090" cy="121074"/>
          </a:xfrm>
          <a:prstGeom prst="rect">
            <a:avLst/>
          </a:prstGeom>
          <a:ln w="7451">
            <a:solidFill>
              <a:srgbClr val="000000"/>
            </a:solidFill>
          </a:ln>
        </p:spPr>
        <p:txBody>
          <a:bodyPr vert="horz" wrap="square" lIns="0" tIns="5603" rIns="0" bIns="0" rtlCol="0">
            <a:spAutoFit/>
          </a:bodyPr>
          <a:lstStyle/>
          <a:p>
            <a:pPr marL="48747">
              <a:spcBef>
                <a:spcPts val="44"/>
              </a:spcBef>
              <a:tabLst>
                <a:tab pos="532308" algn="l"/>
              </a:tabLst>
            </a:pPr>
            <a:r>
              <a:rPr sz="750" spc="-44" dirty="0">
                <a:latin typeface="Calibri"/>
                <a:cs typeface="Calibri"/>
              </a:rPr>
              <a:t>$</a:t>
            </a:r>
            <a:r>
              <a:rPr sz="750" dirty="0">
                <a:latin typeface="Calibri"/>
                <a:cs typeface="Calibri"/>
              </a:rPr>
              <a:t>	</a:t>
            </a:r>
            <a:r>
              <a:rPr sz="750" spc="-44" dirty="0">
                <a:latin typeface="Calibri"/>
                <a:cs typeface="Calibri"/>
              </a:rPr>
              <a:t>4</a:t>
            </a:r>
            <a:endParaRPr sz="750">
              <a:latin typeface="Calibri"/>
              <a:cs typeface="Calibri"/>
            </a:endParaRPr>
          </a:p>
        </p:txBody>
      </p:sp>
      <p:sp>
        <p:nvSpPr>
          <p:cNvPr id="20" name="object 20"/>
          <p:cNvSpPr txBox="1"/>
          <p:nvPr/>
        </p:nvSpPr>
        <p:spPr>
          <a:xfrm>
            <a:off x="5292878" y="2529890"/>
            <a:ext cx="628090" cy="121074"/>
          </a:xfrm>
          <a:prstGeom prst="rect">
            <a:avLst/>
          </a:prstGeom>
          <a:ln w="7451">
            <a:solidFill>
              <a:srgbClr val="000000"/>
            </a:solidFill>
          </a:ln>
        </p:spPr>
        <p:txBody>
          <a:bodyPr vert="horz" wrap="square" lIns="0" tIns="5603" rIns="0" bIns="0" rtlCol="0">
            <a:spAutoFit/>
          </a:bodyPr>
          <a:lstStyle/>
          <a:p>
            <a:pPr marL="48747">
              <a:spcBef>
                <a:spcPts val="44"/>
              </a:spcBef>
              <a:tabLst>
                <a:tab pos="532868" algn="l"/>
              </a:tabLst>
            </a:pPr>
            <a:r>
              <a:rPr sz="750" spc="-44" dirty="0">
                <a:latin typeface="Calibri"/>
                <a:cs typeface="Calibri"/>
              </a:rPr>
              <a:t>$</a:t>
            </a:r>
            <a:r>
              <a:rPr sz="750" dirty="0">
                <a:latin typeface="Calibri"/>
                <a:cs typeface="Calibri"/>
              </a:rPr>
              <a:t>	</a:t>
            </a:r>
            <a:r>
              <a:rPr sz="750" spc="-44" dirty="0">
                <a:latin typeface="Calibri"/>
                <a:cs typeface="Calibri"/>
              </a:rPr>
              <a:t>6</a:t>
            </a:r>
            <a:endParaRPr sz="750">
              <a:latin typeface="Calibri"/>
              <a:cs typeface="Calibri"/>
            </a:endParaRPr>
          </a:p>
        </p:txBody>
      </p:sp>
      <p:sp>
        <p:nvSpPr>
          <p:cNvPr id="21" name="object 21"/>
          <p:cNvSpPr txBox="1"/>
          <p:nvPr/>
        </p:nvSpPr>
        <p:spPr>
          <a:xfrm>
            <a:off x="2950599" y="2639613"/>
            <a:ext cx="378758" cy="266397"/>
          </a:xfrm>
          <a:prstGeom prst="rect">
            <a:avLst/>
          </a:prstGeom>
        </p:spPr>
        <p:txBody>
          <a:bodyPr vert="horz" wrap="square" lIns="0" tIns="10646" rIns="0" bIns="0" rtlCol="0">
            <a:spAutoFit/>
          </a:bodyPr>
          <a:lstStyle/>
          <a:p>
            <a:pPr marL="11206" marR="4483" indent="84609">
              <a:lnSpc>
                <a:spcPct val="114399"/>
              </a:lnSpc>
              <a:spcBef>
                <a:spcPts val="84"/>
              </a:spcBef>
            </a:pPr>
            <a:r>
              <a:rPr sz="750" dirty="0">
                <a:latin typeface="Calibri"/>
                <a:cs typeface="Calibri"/>
              </a:rPr>
              <a:t>%</a:t>
            </a:r>
            <a:r>
              <a:rPr sz="750" spc="9" dirty="0">
                <a:latin typeface="Calibri"/>
                <a:cs typeface="Calibri"/>
              </a:rPr>
              <a:t> </a:t>
            </a:r>
            <a:r>
              <a:rPr sz="750" spc="-22" dirty="0">
                <a:latin typeface="Calibri"/>
                <a:cs typeface="Calibri"/>
              </a:rPr>
              <a:t>of</a:t>
            </a:r>
            <a:r>
              <a:rPr sz="750" spc="441" dirty="0">
                <a:latin typeface="Calibri"/>
                <a:cs typeface="Calibri"/>
              </a:rPr>
              <a:t> </a:t>
            </a:r>
            <a:r>
              <a:rPr sz="750" u="sng" dirty="0">
                <a:uFill>
                  <a:solidFill>
                    <a:srgbClr val="000000"/>
                  </a:solidFill>
                </a:uFill>
                <a:latin typeface="Calibri"/>
                <a:cs typeface="Calibri"/>
              </a:rPr>
              <a:t>Dist</a:t>
            </a:r>
            <a:r>
              <a:rPr sz="750" u="sng" spc="35" dirty="0">
                <a:uFill>
                  <a:solidFill>
                    <a:srgbClr val="000000"/>
                  </a:solidFill>
                </a:uFill>
                <a:latin typeface="Calibri"/>
                <a:cs typeface="Calibri"/>
              </a:rPr>
              <a:t> </a:t>
            </a:r>
            <a:r>
              <a:rPr sz="750" u="sng" spc="-18" dirty="0">
                <a:uFill>
                  <a:solidFill>
                    <a:srgbClr val="000000"/>
                  </a:solidFill>
                </a:uFill>
                <a:latin typeface="Calibri"/>
                <a:cs typeface="Calibri"/>
              </a:rPr>
              <a:t>Rate</a:t>
            </a:r>
            <a:endParaRPr sz="750">
              <a:latin typeface="Calibri"/>
              <a:cs typeface="Calibri"/>
            </a:endParaRPr>
          </a:p>
        </p:txBody>
      </p:sp>
      <p:sp>
        <p:nvSpPr>
          <p:cNvPr id="22" name="object 22"/>
          <p:cNvSpPr txBox="1"/>
          <p:nvPr/>
        </p:nvSpPr>
        <p:spPr>
          <a:xfrm>
            <a:off x="6043457" y="2639613"/>
            <a:ext cx="378758" cy="266397"/>
          </a:xfrm>
          <a:prstGeom prst="rect">
            <a:avLst/>
          </a:prstGeom>
        </p:spPr>
        <p:txBody>
          <a:bodyPr vert="horz" wrap="square" lIns="0" tIns="10646" rIns="0" bIns="0" rtlCol="0">
            <a:spAutoFit/>
          </a:bodyPr>
          <a:lstStyle/>
          <a:p>
            <a:pPr marL="11206" marR="4483" indent="84609">
              <a:lnSpc>
                <a:spcPct val="114399"/>
              </a:lnSpc>
              <a:spcBef>
                <a:spcPts val="84"/>
              </a:spcBef>
            </a:pPr>
            <a:r>
              <a:rPr sz="750" dirty="0">
                <a:latin typeface="Calibri"/>
                <a:cs typeface="Calibri"/>
              </a:rPr>
              <a:t>%</a:t>
            </a:r>
            <a:r>
              <a:rPr sz="750" spc="9" dirty="0">
                <a:latin typeface="Calibri"/>
                <a:cs typeface="Calibri"/>
              </a:rPr>
              <a:t> </a:t>
            </a:r>
            <a:r>
              <a:rPr sz="750" spc="-22" dirty="0">
                <a:latin typeface="Calibri"/>
                <a:cs typeface="Calibri"/>
              </a:rPr>
              <a:t>of</a:t>
            </a:r>
            <a:r>
              <a:rPr sz="750" spc="441" dirty="0">
                <a:latin typeface="Calibri"/>
                <a:cs typeface="Calibri"/>
              </a:rPr>
              <a:t> </a:t>
            </a:r>
            <a:r>
              <a:rPr sz="750" u="sng" dirty="0">
                <a:uFill>
                  <a:solidFill>
                    <a:srgbClr val="000000"/>
                  </a:solidFill>
                </a:uFill>
                <a:latin typeface="Calibri"/>
                <a:cs typeface="Calibri"/>
              </a:rPr>
              <a:t>Dist</a:t>
            </a:r>
            <a:r>
              <a:rPr sz="750" u="sng" spc="35" dirty="0">
                <a:uFill>
                  <a:solidFill>
                    <a:srgbClr val="000000"/>
                  </a:solidFill>
                </a:uFill>
                <a:latin typeface="Calibri"/>
                <a:cs typeface="Calibri"/>
              </a:rPr>
              <a:t> </a:t>
            </a:r>
            <a:r>
              <a:rPr sz="750" u="sng" spc="-18" dirty="0">
                <a:uFill>
                  <a:solidFill>
                    <a:srgbClr val="000000"/>
                  </a:solidFill>
                </a:uFill>
                <a:latin typeface="Calibri"/>
                <a:cs typeface="Calibri"/>
              </a:rPr>
              <a:t>Rate</a:t>
            </a:r>
            <a:endParaRPr sz="750">
              <a:latin typeface="Calibri"/>
              <a:cs typeface="Calibri"/>
            </a:endParaRPr>
          </a:p>
        </p:txBody>
      </p:sp>
      <p:graphicFrame>
        <p:nvGraphicFramePr>
          <p:cNvPr id="23" name="object 23"/>
          <p:cNvGraphicFramePr>
            <a:graphicFrameLocks noGrp="1"/>
          </p:cNvGraphicFramePr>
          <p:nvPr>
            <p:extLst>
              <p:ext uri="{D42A27DB-BD31-4B8C-83A1-F6EECF244321}">
                <p14:modId xmlns:p14="http://schemas.microsoft.com/office/powerpoint/2010/main" val="2944936820"/>
              </p:ext>
            </p:extLst>
          </p:nvPr>
        </p:nvGraphicFramePr>
        <p:xfrm>
          <a:off x="932873" y="2902271"/>
          <a:ext cx="5623111" cy="1766510"/>
        </p:xfrm>
        <a:graphic>
          <a:graphicData uri="http://schemas.openxmlformats.org/drawingml/2006/table">
            <a:tbl>
              <a:tblPr firstRow="1" bandRow="1">
                <a:tableStyleId>{2D5ABB26-0587-4C30-8999-92F81FD0307C}</a:tableStyleId>
              </a:tblPr>
              <a:tblGrid>
                <a:gridCol w="705971">
                  <a:extLst>
                    <a:ext uri="{9D8B030D-6E8A-4147-A177-3AD203B41FA5}">
                      <a16:colId xmlns:a16="http://schemas.microsoft.com/office/drawing/2014/main" val="20000"/>
                    </a:ext>
                  </a:extLst>
                </a:gridCol>
                <a:gridCol w="579344">
                  <a:extLst>
                    <a:ext uri="{9D8B030D-6E8A-4147-A177-3AD203B41FA5}">
                      <a16:colId xmlns:a16="http://schemas.microsoft.com/office/drawing/2014/main" val="20001"/>
                    </a:ext>
                  </a:extLst>
                </a:gridCol>
                <a:gridCol w="728943">
                  <a:extLst>
                    <a:ext uri="{9D8B030D-6E8A-4147-A177-3AD203B41FA5}">
                      <a16:colId xmlns:a16="http://schemas.microsoft.com/office/drawing/2014/main" val="20002"/>
                    </a:ext>
                  </a:extLst>
                </a:gridCol>
                <a:gridCol w="797858">
                  <a:extLst>
                    <a:ext uri="{9D8B030D-6E8A-4147-A177-3AD203B41FA5}">
                      <a16:colId xmlns:a16="http://schemas.microsoft.com/office/drawing/2014/main" val="20003"/>
                    </a:ext>
                  </a:extLst>
                </a:gridCol>
                <a:gridCol w="986118">
                  <a:extLst>
                    <a:ext uri="{9D8B030D-6E8A-4147-A177-3AD203B41FA5}">
                      <a16:colId xmlns:a16="http://schemas.microsoft.com/office/drawing/2014/main" val="20004"/>
                    </a:ext>
                  </a:extLst>
                </a:gridCol>
                <a:gridCol w="578783">
                  <a:extLst>
                    <a:ext uri="{9D8B030D-6E8A-4147-A177-3AD203B41FA5}">
                      <a16:colId xmlns:a16="http://schemas.microsoft.com/office/drawing/2014/main" val="20005"/>
                    </a:ext>
                  </a:extLst>
                </a:gridCol>
                <a:gridCol w="728943">
                  <a:extLst>
                    <a:ext uri="{9D8B030D-6E8A-4147-A177-3AD203B41FA5}">
                      <a16:colId xmlns:a16="http://schemas.microsoft.com/office/drawing/2014/main" val="20006"/>
                    </a:ext>
                  </a:extLst>
                </a:gridCol>
                <a:gridCol w="517151">
                  <a:extLst>
                    <a:ext uri="{9D8B030D-6E8A-4147-A177-3AD203B41FA5}">
                      <a16:colId xmlns:a16="http://schemas.microsoft.com/office/drawing/2014/main" val="20007"/>
                    </a:ext>
                  </a:extLst>
                </a:gridCol>
              </a:tblGrid>
              <a:tr h="314767">
                <a:tc gridSpan="2">
                  <a:txBody>
                    <a:bodyPr/>
                    <a:lstStyle/>
                    <a:p>
                      <a:pPr marL="31750">
                        <a:lnSpc>
                          <a:spcPts val="825"/>
                        </a:lnSpc>
                      </a:pPr>
                      <a:r>
                        <a:rPr sz="800" dirty="0">
                          <a:latin typeface="Calibri"/>
                          <a:cs typeface="Calibri"/>
                        </a:rPr>
                        <a:t>Montgomery</a:t>
                      </a:r>
                      <a:r>
                        <a:rPr sz="800" spc="75" dirty="0">
                          <a:latin typeface="Calibri"/>
                          <a:cs typeface="Calibri"/>
                        </a:rPr>
                        <a:t> </a:t>
                      </a:r>
                      <a:r>
                        <a:rPr sz="800" spc="-10" dirty="0">
                          <a:latin typeface="Calibri"/>
                          <a:cs typeface="Calibri"/>
                        </a:rPr>
                        <a:t>County</a:t>
                      </a:r>
                      <a:endParaRPr sz="800">
                        <a:latin typeface="Calibri"/>
                        <a:cs typeface="Calibri"/>
                      </a:endParaRPr>
                    </a:p>
                  </a:txBody>
                  <a:tcPr marL="0" marR="0" marT="0" marB="0"/>
                </a:tc>
                <a:tc hMerge="1">
                  <a:txBody>
                    <a:bodyPr/>
                    <a:lstStyle/>
                    <a:p>
                      <a:endParaRPr/>
                    </a:p>
                  </a:txBody>
                  <a:tcPr marL="0" marR="0" marT="0" marB="0"/>
                </a:tc>
                <a:tc>
                  <a:txBody>
                    <a:bodyPr/>
                    <a:lstStyle/>
                    <a:p>
                      <a:pPr marR="178435" algn="r">
                        <a:lnSpc>
                          <a:spcPts val="825"/>
                        </a:lnSpc>
                        <a:tabLst>
                          <a:tab pos="548005" algn="l"/>
                        </a:tabLst>
                      </a:pPr>
                      <a:r>
                        <a:rPr sz="800" spc="-50" dirty="0">
                          <a:latin typeface="Calibri"/>
                          <a:cs typeface="Calibri"/>
                        </a:rPr>
                        <a:t>$</a:t>
                      </a:r>
                      <a:r>
                        <a:rPr sz="800" dirty="0">
                          <a:latin typeface="Calibri"/>
                          <a:cs typeface="Calibri"/>
                        </a:rPr>
                        <a:t>	</a:t>
                      </a:r>
                      <a:r>
                        <a:rPr sz="800" spc="-50" dirty="0">
                          <a:latin typeface="Calibri"/>
                          <a:cs typeface="Calibri"/>
                        </a:rPr>
                        <a:t>1</a:t>
                      </a:r>
                      <a:endParaRPr sz="800">
                        <a:latin typeface="Calibri"/>
                        <a:cs typeface="Calibri"/>
                      </a:endParaRPr>
                    </a:p>
                  </a:txBody>
                  <a:tcPr marL="0" marR="0" marT="0" marB="0"/>
                </a:tc>
                <a:tc>
                  <a:txBody>
                    <a:bodyPr/>
                    <a:lstStyle/>
                    <a:p>
                      <a:pPr marR="341630" algn="r">
                        <a:lnSpc>
                          <a:spcPts val="825"/>
                        </a:lnSpc>
                      </a:pPr>
                      <a:r>
                        <a:rPr sz="800" spc="-10" dirty="0">
                          <a:latin typeface="Calibri"/>
                          <a:cs typeface="Calibri"/>
                        </a:rPr>
                        <a:t>29.60%</a:t>
                      </a:r>
                      <a:endParaRPr sz="800">
                        <a:latin typeface="Calibri"/>
                        <a:cs typeface="Calibri"/>
                      </a:endParaRPr>
                    </a:p>
                  </a:txBody>
                  <a:tcPr marL="0" marR="0" marT="0" marB="0"/>
                </a:tc>
                <a:tc gridSpan="2">
                  <a:txBody>
                    <a:bodyPr/>
                    <a:lstStyle/>
                    <a:p>
                      <a:pPr marL="349250">
                        <a:lnSpc>
                          <a:spcPts val="825"/>
                        </a:lnSpc>
                      </a:pPr>
                      <a:r>
                        <a:rPr sz="800" dirty="0">
                          <a:latin typeface="Calibri"/>
                          <a:cs typeface="Calibri"/>
                        </a:rPr>
                        <a:t>Montgomery</a:t>
                      </a:r>
                      <a:r>
                        <a:rPr sz="800" spc="75" dirty="0">
                          <a:latin typeface="Calibri"/>
                          <a:cs typeface="Calibri"/>
                        </a:rPr>
                        <a:t> </a:t>
                      </a:r>
                      <a:r>
                        <a:rPr sz="800" spc="-10" dirty="0">
                          <a:latin typeface="Calibri"/>
                          <a:cs typeface="Calibri"/>
                        </a:rPr>
                        <a:t>County</a:t>
                      </a:r>
                      <a:endParaRPr sz="800">
                        <a:latin typeface="Calibri"/>
                        <a:cs typeface="Calibri"/>
                      </a:endParaRPr>
                    </a:p>
                  </a:txBody>
                  <a:tcPr marL="0" marR="0" marT="0" marB="0"/>
                </a:tc>
                <a:tc hMerge="1">
                  <a:txBody>
                    <a:bodyPr/>
                    <a:lstStyle/>
                    <a:p>
                      <a:endParaRPr/>
                    </a:p>
                  </a:txBody>
                  <a:tcPr marL="0" marR="0" marT="0" marB="0"/>
                </a:tc>
                <a:tc>
                  <a:txBody>
                    <a:bodyPr/>
                    <a:lstStyle/>
                    <a:p>
                      <a:pPr marR="179070" algn="r">
                        <a:lnSpc>
                          <a:spcPts val="825"/>
                        </a:lnSpc>
                        <a:tabLst>
                          <a:tab pos="548005" algn="l"/>
                        </a:tabLst>
                      </a:pPr>
                      <a:r>
                        <a:rPr sz="800" spc="-50" dirty="0">
                          <a:latin typeface="Calibri"/>
                          <a:cs typeface="Calibri"/>
                        </a:rPr>
                        <a:t>$</a:t>
                      </a:r>
                      <a:r>
                        <a:rPr sz="800" dirty="0">
                          <a:latin typeface="Calibri"/>
                          <a:cs typeface="Calibri"/>
                        </a:rPr>
                        <a:t>	</a:t>
                      </a:r>
                      <a:r>
                        <a:rPr sz="800" spc="-50" dirty="0">
                          <a:latin typeface="Calibri"/>
                          <a:cs typeface="Calibri"/>
                        </a:rPr>
                        <a:t>2</a:t>
                      </a:r>
                      <a:endParaRPr sz="800">
                        <a:latin typeface="Calibri"/>
                        <a:cs typeface="Calibri"/>
                      </a:endParaRPr>
                    </a:p>
                  </a:txBody>
                  <a:tcPr marL="0" marR="0" marT="0" marB="0"/>
                </a:tc>
                <a:tc>
                  <a:txBody>
                    <a:bodyPr/>
                    <a:lstStyle/>
                    <a:p>
                      <a:pPr marR="24130" algn="r">
                        <a:lnSpc>
                          <a:spcPts val="825"/>
                        </a:lnSpc>
                      </a:pPr>
                      <a:r>
                        <a:rPr sz="800" spc="-10" dirty="0">
                          <a:latin typeface="Calibri"/>
                          <a:cs typeface="Calibri"/>
                        </a:rPr>
                        <a:t>29.18%</a:t>
                      </a:r>
                      <a:endParaRPr sz="800">
                        <a:latin typeface="Calibri"/>
                        <a:cs typeface="Calibri"/>
                      </a:endParaRPr>
                    </a:p>
                  </a:txBody>
                  <a:tcPr marL="0" marR="0" marT="0" marB="0"/>
                </a:tc>
                <a:extLst>
                  <a:ext uri="{0D108BD9-81ED-4DB2-BD59-A6C34878D82A}">
                    <a16:rowId xmlns:a16="http://schemas.microsoft.com/office/drawing/2014/main" val="10000"/>
                  </a:ext>
                </a:extLst>
              </a:tr>
              <a:tr h="134175">
                <a:tc gridSpan="2">
                  <a:txBody>
                    <a:bodyPr/>
                    <a:lstStyle/>
                    <a:p>
                      <a:pPr marL="31750">
                        <a:lnSpc>
                          <a:spcPts val="969"/>
                        </a:lnSpc>
                      </a:pPr>
                      <a:r>
                        <a:rPr sz="800" dirty="0">
                          <a:latin typeface="Calibri"/>
                          <a:cs typeface="Calibri"/>
                        </a:rPr>
                        <a:t>Franklin</a:t>
                      </a:r>
                      <a:r>
                        <a:rPr sz="800" spc="100" dirty="0">
                          <a:latin typeface="Calibri"/>
                          <a:cs typeface="Calibri"/>
                        </a:rPr>
                        <a:t> </a:t>
                      </a:r>
                      <a:r>
                        <a:rPr sz="800" spc="-10" dirty="0">
                          <a:latin typeface="Calibri"/>
                          <a:cs typeface="Calibri"/>
                        </a:rPr>
                        <a:t>Township</a:t>
                      </a:r>
                      <a:endParaRPr sz="800">
                        <a:latin typeface="Calibri"/>
                        <a:cs typeface="Calibri"/>
                      </a:endParaRPr>
                    </a:p>
                  </a:txBody>
                  <a:tcPr marL="0" marR="0" marT="0" marB="0"/>
                </a:tc>
                <a:tc hMerge="1">
                  <a:txBody>
                    <a:bodyPr/>
                    <a:lstStyle/>
                    <a:p>
                      <a:endParaRPr/>
                    </a:p>
                  </a:txBody>
                  <a:tcPr marL="0" marR="0" marT="0" marB="0"/>
                </a:tc>
                <a:tc>
                  <a:txBody>
                    <a:bodyPr/>
                    <a:lstStyle/>
                    <a:p>
                      <a:pPr marR="178435" algn="r">
                        <a:lnSpc>
                          <a:spcPts val="969"/>
                        </a:lnSpc>
                      </a:pPr>
                      <a:r>
                        <a:rPr sz="800" dirty="0">
                          <a:latin typeface="Calibri"/>
                          <a:cs typeface="Calibri"/>
                        </a:rPr>
                        <a:t>0</a:t>
                      </a:r>
                      <a:endParaRPr sz="800">
                        <a:latin typeface="Calibri"/>
                        <a:cs typeface="Calibri"/>
                      </a:endParaRPr>
                    </a:p>
                  </a:txBody>
                  <a:tcPr marL="0" marR="0" marT="0" marB="0"/>
                </a:tc>
                <a:tc>
                  <a:txBody>
                    <a:bodyPr/>
                    <a:lstStyle/>
                    <a:p>
                      <a:pPr marR="341630" algn="r">
                        <a:lnSpc>
                          <a:spcPts val="969"/>
                        </a:lnSpc>
                      </a:pPr>
                      <a:r>
                        <a:rPr sz="800" spc="-10" dirty="0">
                          <a:latin typeface="Calibri"/>
                          <a:cs typeface="Calibri"/>
                        </a:rPr>
                        <a:t>0.69%</a:t>
                      </a:r>
                      <a:endParaRPr sz="800">
                        <a:latin typeface="Calibri"/>
                        <a:cs typeface="Calibri"/>
                      </a:endParaRPr>
                    </a:p>
                  </a:txBody>
                  <a:tcPr marL="0" marR="0" marT="0" marB="0"/>
                </a:tc>
                <a:tc gridSpan="2">
                  <a:txBody>
                    <a:bodyPr/>
                    <a:lstStyle/>
                    <a:p>
                      <a:pPr marL="349250">
                        <a:lnSpc>
                          <a:spcPts val="969"/>
                        </a:lnSpc>
                      </a:pPr>
                      <a:r>
                        <a:rPr sz="800" dirty="0">
                          <a:latin typeface="Calibri"/>
                          <a:cs typeface="Calibri"/>
                        </a:rPr>
                        <a:t>Union</a:t>
                      </a:r>
                      <a:r>
                        <a:rPr sz="800" spc="35" dirty="0">
                          <a:latin typeface="Calibri"/>
                          <a:cs typeface="Calibri"/>
                        </a:rPr>
                        <a:t> </a:t>
                      </a:r>
                      <a:r>
                        <a:rPr sz="800" spc="-10" dirty="0">
                          <a:latin typeface="Calibri"/>
                          <a:cs typeface="Calibri"/>
                        </a:rPr>
                        <a:t>Township</a:t>
                      </a:r>
                      <a:endParaRPr sz="800">
                        <a:latin typeface="Calibri"/>
                        <a:cs typeface="Calibri"/>
                      </a:endParaRPr>
                    </a:p>
                  </a:txBody>
                  <a:tcPr marL="0" marR="0" marT="0" marB="0"/>
                </a:tc>
                <a:tc hMerge="1">
                  <a:txBody>
                    <a:bodyPr/>
                    <a:lstStyle/>
                    <a:p>
                      <a:endParaRPr/>
                    </a:p>
                  </a:txBody>
                  <a:tcPr marL="0" marR="0" marT="0" marB="0"/>
                </a:tc>
                <a:tc>
                  <a:txBody>
                    <a:bodyPr/>
                    <a:lstStyle/>
                    <a:p>
                      <a:pPr marR="179070" algn="r">
                        <a:lnSpc>
                          <a:spcPts val="969"/>
                        </a:lnSpc>
                      </a:pPr>
                      <a:r>
                        <a:rPr sz="800" dirty="0">
                          <a:latin typeface="Calibri"/>
                          <a:cs typeface="Calibri"/>
                        </a:rPr>
                        <a:t>0</a:t>
                      </a:r>
                      <a:endParaRPr sz="800">
                        <a:latin typeface="Calibri"/>
                        <a:cs typeface="Calibri"/>
                      </a:endParaRPr>
                    </a:p>
                  </a:txBody>
                  <a:tcPr marL="0" marR="0" marT="0" marB="0"/>
                </a:tc>
                <a:tc>
                  <a:txBody>
                    <a:bodyPr/>
                    <a:lstStyle/>
                    <a:p>
                      <a:pPr marR="24130" algn="r">
                        <a:lnSpc>
                          <a:spcPts val="969"/>
                        </a:lnSpc>
                      </a:pPr>
                      <a:r>
                        <a:rPr sz="800" spc="-10" dirty="0">
                          <a:latin typeface="Calibri"/>
                          <a:cs typeface="Calibri"/>
                        </a:rPr>
                        <a:t>1.61%</a:t>
                      </a:r>
                      <a:endParaRPr sz="800">
                        <a:latin typeface="Calibri"/>
                        <a:cs typeface="Calibri"/>
                      </a:endParaRPr>
                    </a:p>
                  </a:txBody>
                  <a:tcPr marL="0" marR="0" marT="0" marB="0"/>
                </a:tc>
                <a:extLst>
                  <a:ext uri="{0D108BD9-81ED-4DB2-BD59-A6C34878D82A}">
                    <a16:rowId xmlns:a16="http://schemas.microsoft.com/office/drawing/2014/main" val="10001"/>
                  </a:ext>
                </a:extLst>
              </a:tr>
              <a:tr h="134175">
                <a:tc gridSpan="2">
                  <a:txBody>
                    <a:bodyPr/>
                    <a:lstStyle/>
                    <a:p>
                      <a:pPr marL="31750">
                        <a:lnSpc>
                          <a:spcPts val="975"/>
                        </a:lnSpc>
                      </a:pPr>
                      <a:r>
                        <a:rPr sz="800" dirty="0">
                          <a:latin typeface="Calibri"/>
                          <a:cs typeface="Calibri"/>
                        </a:rPr>
                        <a:t>Franklin</a:t>
                      </a:r>
                      <a:r>
                        <a:rPr sz="800" spc="105" dirty="0">
                          <a:latin typeface="Calibri"/>
                          <a:cs typeface="Calibri"/>
                        </a:rPr>
                        <a:t> </a:t>
                      </a:r>
                      <a:r>
                        <a:rPr sz="800" dirty="0">
                          <a:latin typeface="Calibri"/>
                          <a:cs typeface="Calibri"/>
                        </a:rPr>
                        <a:t>Township</a:t>
                      </a:r>
                      <a:r>
                        <a:rPr sz="800" spc="105" dirty="0">
                          <a:latin typeface="Calibri"/>
                          <a:cs typeface="Calibri"/>
                        </a:rPr>
                        <a:t> </a:t>
                      </a:r>
                      <a:r>
                        <a:rPr sz="800" spc="-20" dirty="0">
                          <a:latin typeface="Calibri"/>
                          <a:cs typeface="Calibri"/>
                        </a:rPr>
                        <a:t>Fire</a:t>
                      </a:r>
                      <a:endParaRPr sz="800">
                        <a:latin typeface="Calibri"/>
                        <a:cs typeface="Calibri"/>
                      </a:endParaRPr>
                    </a:p>
                  </a:txBody>
                  <a:tcPr marL="0" marR="0" marT="0" marB="0"/>
                </a:tc>
                <a:tc hMerge="1">
                  <a:txBody>
                    <a:bodyPr/>
                    <a:lstStyle/>
                    <a:p>
                      <a:endParaRPr/>
                    </a:p>
                  </a:txBody>
                  <a:tcPr marL="0" marR="0" marT="0" marB="0"/>
                </a:tc>
                <a:tc>
                  <a:txBody>
                    <a:bodyPr/>
                    <a:lstStyle/>
                    <a:p>
                      <a:pPr marR="178435" algn="r">
                        <a:lnSpc>
                          <a:spcPts val="975"/>
                        </a:lnSpc>
                      </a:pPr>
                      <a:r>
                        <a:rPr sz="800" dirty="0">
                          <a:latin typeface="Calibri"/>
                          <a:cs typeface="Calibri"/>
                        </a:rPr>
                        <a:t>0</a:t>
                      </a:r>
                      <a:endParaRPr sz="800">
                        <a:latin typeface="Calibri"/>
                        <a:cs typeface="Calibri"/>
                      </a:endParaRPr>
                    </a:p>
                  </a:txBody>
                  <a:tcPr marL="0" marR="0" marT="0" marB="0"/>
                </a:tc>
                <a:tc>
                  <a:txBody>
                    <a:bodyPr/>
                    <a:lstStyle/>
                    <a:p>
                      <a:pPr marR="341630" algn="r">
                        <a:lnSpc>
                          <a:spcPts val="975"/>
                        </a:lnSpc>
                      </a:pPr>
                      <a:r>
                        <a:rPr sz="800" spc="-10" dirty="0">
                          <a:latin typeface="Calibri"/>
                          <a:cs typeface="Calibri"/>
                        </a:rPr>
                        <a:t>5.74%</a:t>
                      </a:r>
                      <a:endParaRPr sz="800">
                        <a:latin typeface="Calibri"/>
                        <a:cs typeface="Calibri"/>
                      </a:endParaRPr>
                    </a:p>
                  </a:txBody>
                  <a:tcPr marL="0" marR="0" marT="0" marB="0"/>
                </a:tc>
                <a:tc gridSpan="2">
                  <a:txBody>
                    <a:bodyPr/>
                    <a:lstStyle/>
                    <a:p>
                      <a:pPr marL="349250">
                        <a:lnSpc>
                          <a:spcPts val="975"/>
                        </a:lnSpc>
                      </a:pPr>
                      <a:r>
                        <a:rPr sz="800" dirty="0">
                          <a:latin typeface="Calibri"/>
                          <a:cs typeface="Calibri"/>
                        </a:rPr>
                        <a:t>Union</a:t>
                      </a:r>
                      <a:r>
                        <a:rPr sz="800" spc="70" dirty="0">
                          <a:latin typeface="Calibri"/>
                          <a:cs typeface="Calibri"/>
                        </a:rPr>
                        <a:t> </a:t>
                      </a:r>
                      <a:r>
                        <a:rPr sz="800" dirty="0">
                          <a:latin typeface="Calibri"/>
                          <a:cs typeface="Calibri"/>
                        </a:rPr>
                        <a:t>Township</a:t>
                      </a:r>
                      <a:r>
                        <a:rPr sz="800" spc="75" dirty="0">
                          <a:latin typeface="Calibri"/>
                          <a:cs typeface="Calibri"/>
                        </a:rPr>
                        <a:t> </a:t>
                      </a:r>
                      <a:r>
                        <a:rPr sz="800" spc="-20" dirty="0">
                          <a:latin typeface="Calibri"/>
                          <a:cs typeface="Calibri"/>
                        </a:rPr>
                        <a:t>Fire</a:t>
                      </a:r>
                      <a:endParaRPr sz="800">
                        <a:latin typeface="Calibri"/>
                        <a:cs typeface="Calibri"/>
                      </a:endParaRPr>
                    </a:p>
                  </a:txBody>
                  <a:tcPr marL="0" marR="0" marT="0" marB="0"/>
                </a:tc>
                <a:tc hMerge="1">
                  <a:txBody>
                    <a:bodyPr/>
                    <a:lstStyle/>
                    <a:p>
                      <a:endParaRPr/>
                    </a:p>
                  </a:txBody>
                  <a:tcPr marL="0" marR="0" marT="0" marB="0"/>
                </a:tc>
                <a:tc>
                  <a:txBody>
                    <a:bodyPr/>
                    <a:lstStyle/>
                    <a:p>
                      <a:pPr marR="179070" algn="r">
                        <a:lnSpc>
                          <a:spcPts val="975"/>
                        </a:lnSpc>
                      </a:pPr>
                      <a:r>
                        <a:rPr sz="800" dirty="0">
                          <a:latin typeface="Calibri"/>
                          <a:cs typeface="Calibri"/>
                        </a:rPr>
                        <a:t>0</a:t>
                      </a:r>
                      <a:endParaRPr sz="800">
                        <a:latin typeface="Calibri"/>
                        <a:cs typeface="Calibri"/>
                      </a:endParaRPr>
                    </a:p>
                  </a:txBody>
                  <a:tcPr marL="0" marR="0" marT="0" marB="0"/>
                </a:tc>
                <a:tc>
                  <a:txBody>
                    <a:bodyPr/>
                    <a:lstStyle/>
                    <a:p>
                      <a:pPr marR="24130" algn="r">
                        <a:lnSpc>
                          <a:spcPts val="975"/>
                        </a:lnSpc>
                      </a:pPr>
                      <a:r>
                        <a:rPr sz="800" spc="-10" dirty="0">
                          <a:latin typeface="Calibri"/>
                          <a:cs typeface="Calibri"/>
                        </a:rPr>
                        <a:t>2.85%</a:t>
                      </a:r>
                      <a:endParaRPr sz="800">
                        <a:latin typeface="Calibri"/>
                        <a:cs typeface="Calibri"/>
                      </a:endParaRPr>
                    </a:p>
                  </a:txBody>
                  <a:tcPr marL="0" marR="0" marT="0" marB="0"/>
                </a:tc>
                <a:extLst>
                  <a:ext uri="{0D108BD9-81ED-4DB2-BD59-A6C34878D82A}">
                    <a16:rowId xmlns:a16="http://schemas.microsoft.com/office/drawing/2014/main" val="10002"/>
                  </a:ext>
                </a:extLst>
              </a:tr>
              <a:tr h="134175">
                <a:tc gridSpan="2">
                  <a:txBody>
                    <a:bodyPr/>
                    <a:lstStyle/>
                    <a:p>
                      <a:pPr marL="31750">
                        <a:lnSpc>
                          <a:spcPts val="975"/>
                        </a:lnSpc>
                      </a:pPr>
                      <a:r>
                        <a:rPr sz="800" dirty="0">
                          <a:latin typeface="Calibri"/>
                          <a:cs typeface="Calibri"/>
                        </a:rPr>
                        <a:t>Darlington</a:t>
                      </a:r>
                      <a:r>
                        <a:rPr sz="800" spc="125" dirty="0">
                          <a:latin typeface="Calibri"/>
                          <a:cs typeface="Calibri"/>
                        </a:rPr>
                        <a:t> </a:t>
                      </a:r>
                      <a:r>
                        <a:rPr sz="800" dirty="0">
                          <a:latin typeface="Calibri"/>
                          <a:cs typeface="Calibri"/>
                        </a:rPr>
                        <a:t>Public</a:t>
                      </a:r>
                      <a:r>
                        <a:rPr sz="800" spc="75" dirty="0">
                          <a:latin typeface="Calibri"/>
                          <a:cs typeface="Calibri"/>
                        </a:rPr>
                        <a:t> </a:t>
                      </a:r>
                      <a:r>
                        <a:rPr sz="800" spc="-10" dirty="0">
                          <a:latin typeface="Calibri"/>
                          <a:cs typeface="Calibri"/>
                        </a:rPr>
                        <a:t>Library</a:t>
                      </a:r>
                      <a:endParaRPr sz="800">
                        <a:latin typeface="Calibri"/>
                        <a:cs typeface="Calibri"/>
                      </a:endParaRPr>
                    </a:p>
                  </a:txBody>
                  <a:tcPr marL="0" marR="0" marT="0" marB="0"/>
                </a:tc>
                <a:tc hMerge="1">
                  <a:txBody>
                    <a:bodyPr/>
                    <a:lstStyle/>
                    <a:p>
                      <a:endParaRPr/>
                    </a:p>
                  </a:txBody>
                  <a:tcPr marL="0" marR="0" marT="0" marB="0"/>
                </a:tc>
                <a:tc>
                  <a:txBody>
                    <a:bodyPr/>
                    <a:lstStyle/>
                    <a:p>
                      <a:pPr marR="178435" algn="r">
                        <a:lnSpc>
                          <a:spcPts val="975"/>
                        </a:lnSpc>
                      </a:pPr>
                      <a:r>
                        <a:rPr sz="800" dirty="0">
                          <a:latin typeface="Calibri"/>
                          <a:cs typeface="Calibri"/>
                        </a:rPr>
                        <a:t>0</a:t>
                      </a:r>
                      <a:endParaRPr sz="800">
                        <a:latin typeface="Calibri"/>
                        <a:cs typeface="Calibri"/>
                      </a:endParaRPr>
                    </a:p>
                  </a:txBody>
                  <a:tcPr marL="0" marR="0" marT="0" marB="0"/>
                </a:tc>
                <a:tc>
                  <a:txBody>
                    <a:bodyPr/>
                    <a:lstStyle/>
                    <a:p>
                      <a:pPr marR="341630" algn="r">
                        <a:lnSpc>
                          <a:spcPts val="975"/>
                        </a:lnSpc>
                      </a:pPr>
                      <a:r>
                        <a:rPr sz="800" spc="-10" dirty="0">
                          <a:latin typeface="Calibri"/>
                          <a:cs typeface="Calibri"/>
                        </a:rPr>
                        <a:t>5.09%</a:t>
                      </a:r>
                      <a:endParaRPr sz="800">
                        <a:latin typeface="Calibri"/>
                        <a:cs typeface="Calibri"/>
                      </a:endParaRPr>
                    </a:p>
                  </a:txBody>
                  <a:tcPr marL="0" marR="0" marT="0" marB="0"/>
                </a:tc>
                <a:tc gridSpan="2">
                  <a:txBody>
                    <a:bodyPr/>
                    <a:lstStyle/>
                    <a:p>
                      <a:pPr marL="349250">
                        <a:lnSpc>
                          <a:spcPts val="975"/>
                        </a:lnSpc>
                      </a:pPr>
                      <a:r>
                        <a:rPr sz="800" dirty="0">
                          <a:latin typeface="Calibri"/>
                          <a:cs typeface="Calibri"/>
                        </a:rPr>
                        <a:t>Crawfordsville</a:t>
                      </a:r>
                      <a:r>
                        <a:rPr sz="800" spc="215" dirty="0">
                          <a:latin typeface="Calibri"/>
                          <a:cs typeface="Calibri"/>
                        </a:rPr>
                        <a:t> </a:t>
                      </a:r>
                      <a:r>
                        <a:rPr sz="800" dirty="0">
                          <a:latin typeface="Calibri"/>
                          <a:cs typeface="Calibri"/>
                        </a:rPr>
                        <a:t>Public</a:t>
                      </a:r>
                      <a:r>
                        <a:rPr sz="800" spc="114" dirty="0">
                          <a:latin typeface="Calibri"/>
                          <a:cs typeface="Calibri"/>
                        </a:rPr>
                        <a:t> </a:t>
                      </a:r>
                      <a:r>
                        <a:rPr sz="800" spc="-10" dirty="0">
                          <a:latin typeface="Calibri"/>
                          <a:cs typeface="Calibri"/>
                        </a:rPr>
                        <a:t>Library</a:t>
                      </a:r>
                      <a:endParaRPr sz="800">
                        <a:latin typeface="Calibri"/>
                        <a:cs typeface="Calibri"/>
                      </a:endParaRPr>
                    </a:p>
                  </a:txBody>
                  <a:tcPr marL="0" marR="0" marT="0" marB="0"/>
                </a:tc>
                <a:tc hMerge="1">
                  <a:txBody>
                    <a:bodyPr/>
                    <a:lstStyle/>
                    <a:p>
                      <a:endParaRPr/>
                    </a:p>
                  </a:txBody>
                  <a:tcPr marL="0" marR="0" marT="0" marB="0"/>
                </a:tc>
                <a:tc>
                  <a:txBody>
                    <a:bodyPr/>
                    <a:lstStyle/>
                    <a:p>
                      <a:pPr marR="179070" algn="r">
                        <a:lnSpc>
                          <a:spcPts val="975"/>
                        </a:lnSpc>
                      </a:pPr>
                      <a:r>
                        <a:rPr sz="800" dirty="0">
                          <a:latin typeface="Calibri"/>
                          <a:cs typeface="Calibri"/>
                        </a:rPr>
                        <a:t>0</a:t>
                      </a:r>
                      <a:endParaRPr sz="800">
                        <a:latin typeface="Calibri"/>
                        <a:cs typeface="Calibri"/>
                      </a:endParaRPr>
                    </a:p>
                  </a:txBody>
                  <a:tcPr marL="0" marR="0" marT="0" marB="0"/>
                </a:tc>
                <a:tc>
                  <a:txBody>
                    <a:bodyPr/>
                    <a:lstStyle/>
                    <a:p>
                      <a:pPr marR="24130" algn="r">
                        <a:lnSpc>
                          <a:spcPts val="975"/>
                        </a:lnSpc>
                      </a:pPr>
                      <a:r>
                        <a:rPr sz="800" spc="-10" dirty="0">
                          <a:latin typeface="Calibri"/>
                          <a:cs typeface="Calibri"/>
                        </a:rPr>
                        <a:t>8.33%</a:t>
                      </a:r>
                      <a:endParaRPr sz="800">
                        <a:latin typeface="Calibri"/>
                        <a:cs typeface="Calibri"/>
                      </a:endParaRPr>
                    </a:p>
                  </a:txBody>
                  <a:tcPr marL="0" marR="0" marT="0" marB="0"/>
                </a:tc>
                <a:extLst>
                  <a:ext uri="{0D108BD9-81ED-4DB2-BD59-A6C34878D82A}">
                    <a16:rowId xmlns:a16="http://schemas.microsoft.com/office/drawing/2014/main" val="10003"/>
                  </a:ext>
                </a:extLst>
              </a:tr>
              <a:tr h="256030">
                <a:tc gridSpan="2">
                  <a:txBody>
                    <a:bodyPr/>
                    <a:lstStyle/>
                    <a:p>
                      <a:pPr marL="31750">
                        <a:lnSpc>
                          <a:spcPts val="975"/>
                        </a:lnSpc>
                      </a:pPr>
                      <a:r>
                        <a:rPr sz="800" dirty="0">
                          <a:latin typeface="Calibri"/>
                          <a:cs typeface="Calibri"/>
                        </a:rPr>
                        <a:t>North</a:t>
                      </a:r>
                      <a:r>
                        <a:rPr sz="800" spc="55" dirty="0">
                          <a:latin typeface="Calibri"/>
                          <a:cs typeface="Calibri"/>
                        </a:rPr>
                        <a:t> </a:t>
                      </a:r>
                      <a:r>
                        <a:rPr sz="800" dirty="0">
                          <a:latin typeface="Calibri"/>
                          <a:cs typeface="Calibri"/>
                        </a:rPr>
                        <a:t>Montgomery</a:t>
                      </a:r>
                      <a:r>
                        <a:rPr sz="800" spc="65" dirty="0">
                          <a:latin typeface="Calibri"/>
                          <a:cs typeface="Calibri"/>
                        </a:rPr>
                        <a:t> </a:t>
                      </a:r>
                      <a:r>
                        <a:rPr sz="800" spc="-10" dirty="0">
                          <a:latin typeface="Calibri"/>
                          <a:cs typeface="Calibri"/>
                        </a:rPr>
                        <a:t>School</a:t>
                      </a:r>
                      <a:endParaRPr sz="800">
                        <a:latin typeface="Calibri"/>
                        <a:cs typeface="Calibri"/>
                      </a:endParaRPr>
                    </a:p>
                  </a:txBody>
                  <a:tcPr marL="0" marR="0" marT="0" marB="0"/>
                </a:tc>
                <a:tc hMerge="1">
                  <a:txBody>
                    <a:bodyPr/>
                    <a:lstStyle/>
                    <a:p>
                      <a:endParaRPr/>
                    </a:p>
                  </a:txBody>
                  <a:tcPr marL="0" marR="0" marT="0" marB="0"/>
                </a:tc>
                <a:tc>
                  <a:txBody>
                    <a:bodyPr/>
                    <a:lstStyle/>
                    <a:p>
                      <a:pPr marR="178435" algn="r">
                        <a:lnSpc>
                          <a:spcPts val="975"/>
                        </a:lnSpc>
                        <a:tabLst>
                          <a:tab pos="548005" algn="l"/>
                        </a:tabLst>
                      </a:pPr>
                      <a:r>
                        <a:rPr sz="800" u="sng" dirty="0">
                          <a:uFill>
                            <a:solidFill>
                              <a:srgbClr val="000000"/>
                            </a:solidFill>
                          </a:uFill>
                          <a:latin typeface="Calibri"/>
                          <a:cs typeface="Calibri"/>
                        </a:rPr>
                        <a:t>	</a:t>
                      </a:r>
                      <a:r>
                        <a:rPr sz="800" u="sng" spc="-50" dirty="0">
                          <a:uFill>
                            <a:solidFill>
                              <a:srgbClr val="000000"/>
                            </a:solidFill>
                          </a:uFill>
                          <a:latin typeface="Calibri"/>
                          <a:cs typeface="Calibri"/>
                        </a:rPr>
                        <a:t>2</a:t>
                      </a:r>
                      <a:endParaRPr sz="800">
                        <a:latin typeface="Calibri"/>
                        <a:cs typeface="Calibri"/>
                      </a:endParaRPr>
                    </a:p>
                  </a:txBody>
                  <a:tcPr marL="0" marR="0" marT="0" marB="0"/>
                </a:tc>
                <a:tc>
                  <a:txBody>
                    <a:bodyPr/>
                    <a:lstStyle/>
                    <a:p>
                      <a:pPr marR="341630" algn="r">
                        <a:lnSpc>
                          <a:spcPts val="975"/>
                        </a:lnSpc>
                      </a:pPr>
                      <a:r>
                        <a:rPr sz="800" u="sng" spc="-10" dirty="0">
                          <a:uFill>
                            <a:solidFill>
                              <a:srgbClr val="000000"/>
                            </a:solidFill>
                          </a:uFill>
                          <a:latin typeface="Calibri"/>
                          <a:cs typeface="Calibri"/>
                        </a:rPr>
                        <a:t>58.87%</a:t>
                      </a:r>
                      <a:endParaRPr sz="800">
                        <a:latin typeface="Calibri"/>
                        <a:cs typeface="Calibri"/>
                      </a:endParaRPr>
                    </a:p>
                  </a:txBody>
                  <a:tcPr marL="0" marR="0" marT="0" marB="0"/>
                </a:tc>
                <a:tc gridSpan="2">
                  <a:txBody>
                    <a:bodyPr/>
                    <a:lstStyle/>
                    <a:p>
                      <a:pPr marL="349250">
                        <a:lnSpc>
                          <a:spcPts val="975"/>
                        </a:lnSpc>
                      </a:pPr>
                      <a:r>
                        <a:rPr sz="800" dirty="0">
                          <a:latin typeface="Calibri"/>
                          <a:cs typeface="Calibri"/>
                        </a:rPr>
                        <a:t>North</a:t>
                      </a:r>
                      <a:r>
                        <a:rPr sz="800" spc="55" dirty="0">
                          <a:latin typeface="Calibri"/>
                          <a:cs typeface="Calibri"/>
                        </a:rPr>
                        <a:t> </a:t>
                      </a:r>
                      <a:r>
                        <a:rPr sz="800" dirty="0">
                          <a:latin typeface="Calibri"/>
                          <a:cs typeface="Calibri"/>
                        </a:rPr>
                        <a:t>Montgomery</a:t>
                      </a:r>
                      <a:r>
                        <a:rPr sz="800" spc="65" dirty="0">
                          <a:latin typeface="Calibri"/>
                          <a:cs typeface="Calibri"/>
                        </a:rPr>
                        <a:t> </a:t>
                      </a:r>
                      <a:r>
                        <a:rPr sz="800" spc="-10" dirty="0">
                          <a:latin typeface="Calibri"/>
                          <a:cs typeface="Calibri"/>
                        </a:rPr>
                        <a:t>School</a:t>
                      </a:r>
                      <a:endParaRPr sz="800">
                        <a:latin typeface="Calibri"/>
                        <a:cs typeface="Calibri"/>
                      </a:endParaRPr>
                    </a:p>
                  </a:txBody>
                  <a:tcPr marL="0" marR="0" marT="0" marB="0"/>
                </a:tc>
                <a:tc hMerge="1">
                  <a:txBody>
                    <a:bodyPr/>
                    <a:lstStyle/>
                    <a:p>
                      <a:endParaRPr/>
                    </a:p>
                  </a:txBody>
                  <a:tcPr marL="0" marR="0" marT="0" marB="0"/>
                </a:tc>
                <a:tc>
                  <a:txBody>
                    <a:bodyPr/>
                    <a:lstStyle/>
                    <a:p>
                      <a:pPr marR="179070" algn="r">
                        <a:lnSpc>
                          <a:spcPts val="975"/>
                        </a:lnSpc>
                        <a:tabLst>
                          <a:tab pos="548005" algn="l"/>
                        </a:tabLst>
                      </a:pPr>
                      <a:r>
                        <a:rPr sz="800" u="sng" dirty="0">
                          <a:uFill>
                            <a:solidFill>
                              <a:srgbClr val="000000"/>
                            </a:solidFill>
                          </a:uFill>
                          <a:latin typeface="Calibri"/>
                          <a:cs typeface="Calibri"/>
                        </a:rPr>
                        <a:t>	</a:t>
                      </a:r>
                      <a:r>
                        <a:rPr sz="800" u="sng" spc="-50" dirty="0">
                          <a:uFill>
                            <a:solidFill>
                              <a:srgbClr val="000000"/>
                            </a:solidFill>
                          </a:uFill>
                          <a:latin typeface="Calibri"/>
                          <a:cs typeface="Calibri"/>
                        </a:rPr>
                        <a:t>3</a:t>
                      </a:r>
                      <a:endParaRPr sz="800">
                        <a:latin typeface="Calibri"/>
                        <a:cs typeface="Calibri"/>
                      </a:endParaRPr>
                    </a:p>
                  </a:txBody>
                  <a:tcPr marL="0" marR="0" marT="0" marB="0"/>
                </a:tc>
                <a:tc>
                  <a:txBody>
                    <a:bodyPr/>
                    <a:lstStyle/>
                    <a:p>
                      <a:pPr marR="24130" algn="r">
                        <a:lnSpc>
                          <a:spcPts val="975"/>
                        </a:lnSpc>
                      </a:pPr>
                      <a:r>
                        <a:rPr sz="800" u="sng" spc="-10" dirty="0">
                          <a:uFill>
                            <a:solidFill>
                              <a:srgbClr val="000000"/>
                            </a:solidFill>
                          </a:uFill>
                          <a:latin typeface="Calibri"/>
                          <a:cs typeface="Calibri"/>
                        </a:rPr>
                        <a:t>58.04%</a:t>
                      </a:r>
                      <a:endParaRPr sz="800">
                        <a:latin typeface="Calibri"/>
                        <a:cs typeface="Calibri"/>
                      </a:endParaRPr>
                    </a:p>
                  </a:txBody>
                  <a:tcPr marL="0" marR="0" marT="0" marB="0"/>
                </a:tc>
                <a:extLst>
                  <a:ext uri="{0D108BD9-81ED-4DB2-BD59-A6C34878D82A}">
                    <a16:rowId xmlns:a16="http://schemas.microsoft.com/office/drawing/2014/main" val="10004"/>
                  </a:ext>
                </a:extLst>
              </a:tr>
              <a:tr h="380525">
                <a:tc gridSpan="2">
                  <a:txBody>
                    <a:bodyPr/>
                    <a:lstStyle/>
                    <a:p>
                      <a:pPr>
                        <a:lnSpc>
                          <a:spcPct val="100000"/>
                        </a:lnSpc>
                      </a:pPr>
                      <a:endParaRPr sz="1100">
                        <a:latin typeface="Times New Roman"/>
                        <a:cs typeface="Times New Roman"/>
                      </a:endParaRPr>
                    </a:p>
                    <a:p>
                      <a:pPr marL="31750">
                        <a:lnSpc>
                          <a:spcPts val="969"/>
                        </a:lnSpc>
                      </a:pPr>
                      <a:r>
                        <a:rPr sz="800" u="sng" dirty="0">
                          <a:uFill>
                            <a:solidFill>
                              <a:srgbClr val="000000"/>
                            </a:solidFill>
                          </a:uFill>
                          <a:latin typeface="Calibri"/>
                          <a:cs typeface="Calibri"/>
                        </a:rPr>
                        <a:t>Taxing</a:t>
                      </a:r>
                      <a:r>
                        <a:rPr sz="800" u="sng" spc="55" dirty="0">
                          <a:uFill>
                            <a:solidFill>
                              <a:srgbClr val="000000"/>
                            </a:solidFill>
                          </a:uFill>
                          <a:latin typeface="Calibri"/>
                          <a:cs typeface="Calibri"/>
                        </a:rPr>
                        <a:t> </a:t>
                      </a:r>
                      <a:r>
                        <a:rPr sz="800" u="sng" dirty="0">
                          <a:uFill>
                            <a:solidFill>
                              <a:srgbClr val="000000"/>
                            </a:solidFill>
                          </a:uFill>
                          <a:latin typeface="Calibri"/>
                          <a:cs typeface="Calibri"/>
                        </a:rPr>
                        <a:t>District</a:t>
                      </a:r>
                      <a:r>
                        <a:rPr sz="800" u="sng" spc="65" dirty="0">
                          <a:uFill>
                            <a:solidFill>
                              <a:srgbClr val="000000"/>
                            </a:solidFill>
                          </a:uFill>
                          <a:latin typeface="Calibri"/>
                          <a:cs typeface="Calibri"/>
                        </a:rPr>
                        <a:t> </a:t>
                      </a:r>
                      <a:r>
                        <a:rPr sz="800" u="sng" spc="-25" dirty="0">
                          <a:uFill>
                            <a:solidFill>
                              <a:srgbClr val="000000"/>
                            </a:solidFill>
                          </a:uFill>
                          <a:latin typeface="Calibri"/>
                          <a:cs typeface="Calibri"/>
                        </a:rPr>
                        <a:t>032</a:t>
                      </a:r>
                      <a:endParaRPr sz="800">
                        <a:latin typeface="Calibri"/>
                        <a:cs typeface="Calibri"/>
                      </a:endParaRPr>
                    </a:p>
                  </a:txBody>
                  <a:tcPr marL="0" marR="0" marT="0" marB="0"/>
                </a:tc>
                <a:tc hMerge="1">
                  <a:txBody>
                    <a:bodyPr/>
                    <a:lstStyle/>
                    <a:p>
                      <a:endParaRPr/>
                    </a:p>
                  </a:txBody>
                  <a:tcPr marL="0" marR="0" marT="0" marB="0"/>
                </a:tc>
                <a:tc>
                  <a:txBody>
                    <a:bodyPr/>
                    <a:lstStyle/>
                    <a:p>
                      <a:pPr marR="178435" algn="r">
                        <a:lnSpc>
                          <a:spcPct val="100000"/>
                        </a:lnSpc>
                        <a:spcBef>
                          <a:spcPts val="40"/>
                        </a:spcBef>
                        <a:tabLst>
                          <a:tab pos="548005" algn="l"/>
                        </a:tabLst>
                      </a:pPr>
                      <a:r>
                        <a:rPr sz="800" u="sng" spc="-50" dirty="0">
                          <a:uFill>
                            <a:solidFill>
                              <a:srgbClr val="000000"/>
                            </a:solidFill>
                          </a:uFill>
                          <a:latin typeface="Calibri"/>
                          <a:cs typeface="Calibri"/>
                        </a:rPr>
                        <a:t>$</a:t>
                      </a:r>
                      <a:r>
                        <a:rPr sz="800" u="sng" dirty="0">
                          <a:uFill>
                            <a:solidFill>
                              <a:srgbClr val="000000"/>
                            </a:solidFill>
                          </a:uFill>
                          <a:latin typeface="Calibri"/>
                          <a:cs typeface="Calibri"/>
                        </a:rPr>
                        <a:t>	</a:t>
                      </a:r>
                      <a:r>
                        <a:rPr sz="800" u="sng" spc="-50" dirty="0">
                          <a:uFill>
                            <a:solidFill>
                              <a:srgbClr val="000000"/>
                            </a:solidFill>
                          </a:uFill>
                          <a:latin typeface="Calibri"/>
                          <a:cs typeface="Calibri"/>
                        </a:rPr>
                        <a:t>4</a:t>
                      </a:r>
                      <a:endParaRPr sz="800">
                        <a:latin typeface="Calibri"/>
                        <a:cs typeface="Calibri"/>
                      </a:endParaRPr>
                    </a:p>
                  </a:txBody>
                  <a:tcPr marL="0" marR="0" marT="4482" marB="0"/>
                </a:tc>
                <a:tc>
                  <a:txBody>
                    <a:bodyPr/>
                    <a:lstStyle/>
                    <a:p>
                      <a:pPr marR="341630" algn="r">
                        <a:lnSpc>
                          <a:spcPct val="100000"/>
                        </a:lnSpc>
                        <a:spcBef>
                          <a:spcPts val="40"/>
                        </a:spcBef>
                      </a:pPr>
                      <a:r>
                        <a:rPr sz="800" u="sng" spc="-10" dirty="0">
                          <a:uFill>
                            <a:solidFill>
                              <a:srgbClr val="000000"/>
                            </a:solidFill>
                          </a:uFill>
                          <a:latin typeface="Calibri"/>
                          <a:cs typeface="Calibri"/>
                        </a:rPr>
                        <a:t>100.00%</a:t>
                      </a:r>
                      <a:endParaRPr sz="800">
                        <a:latin typeface="Calibri"/>
                        <a:cs typeface="Calibri"/>
                      </a:endParaRPr>
                    </a:p>
                  </a:txBody>
                  <a:tcPr marL="0" marR="0" marT="4482" marB="0"/>
                </a:tc>
                <a:tc gridSpan="2">
                  <a:txBody>
                    <a:bodyPr/>
                    <a:lstStyle/>
                    <a:p>
                      <a:pPr>
                        <a:lnSpc>
                          <a:spcPct val="100000"/>
                        </a:lnSpc>
                      </a:pPr>
                      <a:endParaRPr sz="1100">
                        <a:latin typeface="Times New Roman"/>
                        <a:cs typeface="Times New Roman"/>
                      </a:endParaRPr>
                    </a:p>
                    <a:p>
                      <a:pPr marL="349250">
                        <a:lnSpc>
                          <a:spcPts val="969"/>
                        </a:lnSpc>
                      </a:pPr>
                      <a:r>
                        <a:rPr sz="800" u="sng" dirty="0">
                          <a:uFill>
                            <a:solidFill>
                              <a:srgbClr val="000000"/>
                            </a:solidFill>
                          </a:uFill>
                          <a:latin typeface="Calibri"/>
                          <a:cs typeface="Calibri"/>
                        </a:rPr>
                        <a:t>Taxing</a:t>
                      </a:r>
                      <a:r>
                        <a:rPr sz="800" u="sng" spc="55" dirty="0">
                          <a:uFill>
                            <a:solidFill>
                              <a:srgbClr val="000000"/>
                            </a:solidFill>
                          </a:uFill>
                          <a:latin typeface="Calibri"/>
                          <a:cs typeface="Calibri"/>
                        </a:rPr>
                        <a:t> </a:t>
                      </a:r>
                      <a:r>
                        <a:rPr sz="800" u="sng" dirty="0">
                          <a:uFill>
                            <a:solidFill>
                              <a:srgbClr val="000000"/>
                            </a:solidFill>
                          </a:uFill>
                          <a:latin typeface="Calibri"/>
                          <a:cs typeface="Calibri"/>
                        </a:rPr>
                        <a:t>District</a:t>
                      </a:r>
                      <a:r>
                        <a:rPr sz="800" u="sng" spc="65" dirty="0">
                          <a:uFill>
                            <a:solidFill>
                              <a:srgbClr val="000000"/>
                            </a:solidFill>
                          </a:uFill>
                          <a:latin typeface="Calibri"/>
                          <a:cs typeface="Calibri"/>
                        </a:rPr>
                        <a:t> </a:t>
                      </a:r>
                      <a:r>
                        <a:rPr sz="800" u="sng" spc="-25" dirty="0">
                          <a:uFill>
                            <a:solidFill>
                              <a:srgbClr val="000000"/>
                            </a:solidFill>
                          </a:uFill>
                          <a:latin typeface="Calibri"/>
                          <a:cs typeface="Calibri"/>
                        </a:rPr>
                        <a:t>025</a:t>
                      </a:r>
                      <a:endParaRPr sz="800">
                        <a:latin typeface="Calibri"/>
                        <a:cs typeface="Calibri"/>
                      </a:endParaRPr>
                    </a:p>
                  </a:txBody>
                  <a:tcPr marL="0" marR="0" marT="0" marB="0"/>
                </a:tc>
                <a:tc hMerge="1">
                  <a:txBody>
                    <a:bodyPr/>
                    <a:lstStyle/>
                    <a:p>
                      <a:endParaRPr/>
                    </a:p>
                  </a:txBody>
                  <a:tcPr marL="0" marR="0" marT="0" marB="0"/>
                </a:tc>
                <a:tc>
                  <a:txBody>
                    <a:bodyPr/>
                    <a:lstStyle/>
                    <a:p>
                      <a:pPr marR="179070" algn="r">
                        <a:lnSpc>
                          <a:spcPct val="100000"/>
                        </a:lnSpc>
                        <a:spcBef>
                          <a:spcPts val="40"/>
                        </a:spcBef>
                        <a:tabLst>
                          <a:tab pos="548005" algn="l"/>
                        </a:tabLst>
                      </a:pPr>
                      <a:r>
                        <a:rPr sz="800" u="sng" spc="-50" dirty="0">
                          <a:uFill>
                            <a:solidFill>
                              <a:srgbClr val="000000"/>
                            </a:solidFill>
                          </a:uFill>
                          <a:latin typeface="Calibri"/>
                          <a:cs typeface="Calibri"/>
                        </a:rPr>
                        <a:t>$</a:t>
                      </a:r>
                      <a:r>
                        <a:rPr sz="800" u="sng" dirty="0">
                          <a:uFill>
                            <a:solidFill>
                              <a:srgbClr val="000000"/>
                            </a:solidFill>
                          </a:uFill>
                          <a:latin typeface="Calibri"/>
                          <a:cs typeface="Calibri"/>
                        </a:rPr>
                        <a:t>	</a:t>
                      </a:r>
                      <a:r>
                        <a:rPr sz="800" u="sng" spc="-50" dirty="0">
                          <a:uFill>
                            <a:solidFill>
                              <a:srgbClr val="000000"/>
                            </a:solidFill>
                          </a:uFill>
                          <a:latin typeface="Calibri"/>
                          <a:cs typeface="Calibri"/>
                        </a:rPr>
                        <a:t>6</a:t>
                      </a:r>
                      <a:endParaRPr sz="800">
                        <a:latin typeface="Calibri"/>
                        <a:cs typeface="Calibri"/>
                      </a:endParaRPr>
                    </a:p>
                  </a:txBody>
                  <a:tcPr marL="0" marR="0" marT="4482" marB="0"/>
                </a:tc>
                <a:tc>
                  <a:txBody>
                    <a:bodyPr/>
                    <a:lstStyle/>
                    <a:p>
                      <a:pPr marR="24130" algn="r">
                        <a:lnSpc>
                          <a:spcPct val="100000"/>
                        </a:lnSpc>
                        <a:spcBef>
                          <a:spcPts val="40"/>
                        </a:spcBef>
                      </a:pPr>
                      <a:r>
                        <a:rPr sz="800" u="sng" spc="-10" dirty="0">
                          <a:uFill>
                            <a:solidFill>
                              <a:srgbClr val="000000"/>
                            </a:solidFill>
                          </a:uFill>
                          <a:latin typeface="Calibri"/>
                          <a:cs typeface="Calibri"/>
                        </a:rPr>
                        <a:t>100.00%</a:t>
                      </a:r>
                      <a:endParaRPr sz="800">
                        <a:latin typeface="Calibri"/>
                        <a:cs typeface="Calibri"/>
                      </a:endParaRPr>
                    </a:p>
                  </a:txBody>
                  <a:tcPr marL="0" marR="0" marT="4482" marB="0"/>
                </a:tc>
                <a:extLst>
                  <a:ext uri="{0D108BD9-81ED-4DB2-BD59-A6C34878D82A}">
                    <a16:rowId xmlns:a16="http://schemas.microsoft.com/office/drawing/2014/main" val="10005"/>
                  </a:ext>
                </a:extLst>
              </a:tr>
              <a:tr h="412663">
                <a:tc>
                  <a:txBody>
                    <a:bodyPr/>
                    <a:lstStyle/>
                    <a:p>
                      <a:pPr>
                        <a:lnSpc>
                          <a:spcPct val="100000"/>
                        </a:lnSpc>
                      </a:pPr>
                      <a:endParaRPr sz="1000">
                        <a:latin typeface="Times New Roman"/>
                        <a:cs typeface="Times New Roman"/>
                      </a:endParaRPr>
                    </a:p>
                    <a:p>
                      <a:pPr marL="31750">
                        <a:lnSpc>
                          <a:spcPts val="969"/>
                        </a:lnSpc>
                      </a:pPr>
                      <a:r>
                        <a:rPr sz="800" u="sng" dirty="0">
                          <a:uFill>
                            <a:solidFill>
                              <a:srgbClr val="000000"/>
                            </a:solidFill>
                          </a:uFill>
                          <a:latin typeface="Calibri"/>
                          <a:cs typeface="Calibri"/>
                        </a:rPr>
                        <a:t>New</a:t>
                      </a:r>
                      <a:r>
                        <a:rPr sz="800" u="sng" spc="80" dirty="0">
                          <a:uFill>
                            <a:solidFill>
                              <a:srgbClr val="000000"/>
                            </a:solidFill>
                          </a:uFill>
                          <a:latin typeface="Calibri"/>
                          <a:cs typeface="Calibri"/>
                        </a:rPr>
                        <a:t> </a:t>
                      </a:r>
                      <a:r>
                        <a:rPr sz="800" u="sng" spc="-20" dirty="0">
                          <a:uFill>
                            <a:solidFill>
                              <a:srgbClr val="000000"/>
                            </a:solidFill>
                          </a:uFill>
                          <a:latin typeface="Calibri"/>
                          <a:cs typeface="Calibri"/>
                        </a:rPr>
                        <a:t>Rate</a:t>
                      </a:r>
                      <a:endParaRPr sz="800">
                        <a:latin typeface="Calibri"/>
                        <a:cs typeface="Calibri"/>
                      </a:endParaRPr>
                    </a:p>
                  </a:txBody>
                  <a:tcPr marL="0" marR="0" marT="0" marB="0"/>
                </a:tc>
                <a:tc>
                  <a:txBody>
                    <a:bodyPr/>
                    <a:lstStyle/>
                    <a:p>
                      <a:pPr>
                        <a:lnSpc>
                          <a:spcPct val="100000"/>
                        </a:lnSpc>
                      </a:pPr>
                      <a:endParaRPr sz="1000" dirty="0">
                        <a:latin typeface="Times New Roman"/>
                        <a:cs typeface="Times New Roman"/>
                      </a:endParaRPr>
                    </a:p>
                    <a:p>
                      <a:pPr marL="327660">
                        <a:lnSpc>
                          <a:spcPts val="969"/>
                        </a:lnSpc>
                      </a:pPr>
                      <a:r>
                        <a:rPr sz="800" u="sng" spc="-10" dirty="0">
                          <a:uFill>
                            <a:solidFill>
                              <a:srgbClr val="000000"/>
                            </a:solidFill>
                          </a:uFill>
                          <a:latin typeface="Calibri"/>
                          <a:cs typeface="Calibri"/>
                        </a:rPr>
                        <a:t>1.5060</a:t>
                      </a:r>
                      <a:endParaRPr sz="800" dirty="0">
                        <a:latin typeface="Calibri"/>
                        <a:cs typeface="Calibri"/>
                      </a:endParaRPr>
                    </a:p>
                  </a:txBody>
                  <a:tcPr marL="0" marR="0" marT="0" marB="0"/>
                </a:tc>
                <a:tc>
                  <a:txBody>
                    <a:bodyPr/>
                    <a:lstStyle/>
                    <a:p>
                      <a:pPr>
                        <a:lnSpc>
                          <a:spcPct val="100000"/>
                        </a:lnSpc>
                      </a:pPr>
                      <a:endParaRPr sz="1000">
                        <a:latin typeface="Times New Roman"/>
                        <a:cs typeface="Times New Roman"/>
                      </a:endParaRPr>
                    </a:p>
                    <a:p>
                      <a:pPr marR="179070" algn="r">
                        <a:lnSpc>
                          <a:spcPts val="969"/>
                        </a:lnSpc>
                        <a:tabLst>
                          <a:tab pos="362585" algn="l"/>
                        </a:tabLst>
                      </a:pPr>
                      <a:r>
                        <a:rPr sz="800" u="sng" dirty="0">
                          <a:uFill>
                            <a:solidFill>
                              <a:srgbClr val="000000"/>
                            </a:solidFill>
                          </a:uFill>
                          <a:latin typeface="Calibri"/>
                          <a:cs typeface="Calibri"/>
                        </a:rPr>
                        <a:t>	</a:t>
                      </a:r>
                      <a:r>
                        <a:rPr sz="800" u="sng" spc="-20" dirty="0">
                          <a:uFill>
                            <a:solidFill>
                              <a:srgbClr val="000000"/>
                            </a:solidFill>
                          </a:uFill>
                          <a:latin typeface="Calibri"/>
                          <a:cs typeface="Calibri"/>
                        </a:rPr>
                        <a:t>3,492</a:t>
                      </a:r>
                      <a:endParaRPr sz="800">
                        <a:latin typeface="Calibri"/>
                        <a:cs typeface="Calibri"/>
                      </a:endParaRPr>
                    </a:p>
                  </a:txBody>
                  <a:tcPr marL="0" marR="0" marT="0" marB="0"/>
                </a:tc>
                <a:tc gridSpan="2">
                  <a:txBody>
                    <a:bodyPr/>
                    <a:lstStyle/>
                    <a:p>
                      <a:pPr>
                        <a:lnSpc>
                          <a:spcPct val="100000"/>
                        </a:lnSpc>
                      </a:pPr>
                      <a:endParaRPr sz="1000">
                        <a:latin typeface="Times New Roman"/>
                        <a:cs typeface="Times New Roman"/>
                      </a:endParaRPr>
                    </a:p>
                    <a:p>
                      <a:pPr marL="1253490">
                        <a:lnSpc>
                          <a:spcPts val="969"/>
                        </a:lnSpc>
                      </a:pPr>
                      <a:r>
                        <a:rPr sz="800" u="sng" dirty="0">
                          <a:uFill>
                            <a:solidFill>
                              <a:srgbClr val="000000"/>
                            </a:solidFill>
                          </a:uFill>
                          <a:latin typeface="Calibri"/>
                          <a:cs typeface="Calibri"/>
                        </a:rPr>
                        <a:t>New</a:t>
                      </a:r>
                      <a:r>
                        <a:rPr sz="800" u="sng" spc="80" dirty="0">
                          <a:uFill>
                            <a:solidFill>
                              <a:srgbClr val="000000"/>
                            </a:solidFill>
                          </a:uFill>
                          <a:latin typeface="Calibri"/>
                          <a:cs typeface="Calibri"/>
                        </a:rPr>
                        <a:t> </a:t>
                      </a:r>
                      <a:r>
                        <a:rPr sz="800" u="sng" spc="-20" dirty="0">
                          <a:uFill>
                            <a:solidFill>
                              <a:srgbClr val="000000"/>
                            </a:solidFill>
                          </a:uFill>
                          <a:latin typeface="Calibri"/>
                          <a:cs typeface="Calibri"/>
                        </a:rPr>
                        <a:t>Rate</a:t>
                      </a:r>
                      <a:endParaRPr sz="800">
                        <a:latin typeface="Calibri"/>
                        <a:cs typeface="Calibri"/>
                      </a:endParaRPr>
                    </a:p>
                  </a:txBody>
                  <a:tcPr marL="0" marR="0" marT="0" marB="0"/>
                </a:tc>
                <a:tc hMerge="1">
                  <a:txBody>
                    <a:bodyPr/>
                    <a:lstStyle/>
                    <a:p>
                      <a:endParaRPr/>
                    </a:p>
                  </a:txBody>
                  <a:tcPr marL="0" marR="0" marT="0" marB="0"/>
                </a:tc>
                <a:tc>
                  <a:txBody>
                    <a:bodyPr/>
                    <a:lstStyle/>
                    <a:p>
                      <a:pPr>
                        <a:lnSpc>
                          <a:spcPct val="100000"/>
                        </a:lnSpc>
                      </a:pPr>
                      <a:endParaRPr sz="1000">
                        <a:latin typeface="Times New Roman"/>
                        <a:cs typeface="Times New Roman"/>
                      </a:endParaRPr>
                    </a:p>
                    <a:p>
                      <a:pPr marL="327660">
                        <a:lnSpc>
                          <a:spcPts val="969"/>
                        </a:lnSpc>
                      </a:pPr>
                      <a:r>
                        <a:rPr sz="800" u="sng" spc="-10" dirty="0">
                          <a:uFill>
                            <a:solidFill>
                              <a:srgbClr val="000000"/>
                            </a:solidFill>
                          </a:uFill>
                          <a:latin typeface="Calibri"/>
                          <a:cs typeface="Calibri"/>
                        </a:rPr>
                        <a:t>1.5270</a:t>
                      </a:r>
                      <a:endParaRPr sz="800">
                        <a:latin typeface="Calibri"/>
                        <a:cs typeface="Calibri"/>
                      </a:endParaRPr>
                    </a:p>
                  </a:txBody>
                  <a:tcPr marL="0" marR="0" marT="0" marB="0"/>
                </a:tc>
                <a:tc gridSpan="2">
                  <a:txBody>
                    <a:bodyPr/>
                    <a:lstStyle/>
                    <a:p>
                      <a:pPr>
                        <a:lnSpc>
                          <a:spcPct val="100000"/>
                        </a:lnSpc>
                      </a:pPr>
                      <a:endParaRPr sz="1000" dirty="0">
                        <a:latin typeface="Times New Roman"/>
                        <a:cs typeface="Times New Roman"/>
                      </a:endParaRPr>
                    </a:p>
                    <a:p>
                      <a:pPr marL="34925">
                        <a:lnSpc>
                          <a:spcPts val="969"/>
                        </a:lnSpc>
                        <a:tabLst>
                          <a:tab pos="346075" algn="l"/>
                        </a:tabLst>
                      </a:pPr>
                      <a:r>
                        <a:rPr sz="800" u="sng" dirty="0">
                          <a:uFill>
                            <a:solidFill>
                              <a:srgbClr val="000000"/>
                            </a:solidFill>
                          </a:uFill>
                          <a:latin typeface="Calibri"/>
                          <a:cs typeface="Calibri"/>
                        </a:rPr>
                        <a:t>	</a:t>
                      </a:r>
                      <a:r>
                        <a:rPr sz="800" u="sng" spc="-10" dirty="0">
                          <a:uFill>
                            <a:solidFill>
                              <a:srgbClr val="000000"/>
                            </a:solidFill>
                          </a:uFill>
                          <a:latin typeface="Calibri"/>
                          <a:cs typeface="Calibri"/>
                        </a:rPr>
                        <a:t>25,304</a:t>
                      </a:r>
                      <a:endParaRPr sz="800" dirty="0">
                        <a:latin typeface="Calibri"/>
                        <a:cs typeface="Calibri"/>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24" name="object 24"/>
          <p:cNvSpPr txBox="1"/>
          <p:nvPr/>
        </p:nvSpPr>
        <p:spPr>
          <a:xfrm>
            <a:off x="1786772" y="4280688"/>
            <a:ext cx="202266" cy="129560"/>
          </a:xfrm>
          <a:prstGeom prst="rect">
            <a:avLst/>
          </a:prstGeom>
        </p:spPr>
        <p:txBody>
          <a:bodyPr vert="horz" wrap="square" lIns="0" tIns="14007" rIns="0" bIns="0" rtlCol="0">
            <a:spAutoFit/>
          </a:bodyPr>
          <a:lstStyle/>
          <a:p>
            <a:pPr marL="11206">
              <a:spcBef>
                <a:spcPts val="110"/>
              </a:spcBef>
            </a:pPr>
            <a:r>
              <a:rPr sz="750" spc="-18" dirty="0">
                <a:latin typeface="Calibri"/>
                <a:cs typeface="Calibri"/>
              </a:rPr>
              <a:t>Rate</a:t>
            </a:r>
            <a:endParaRPr sz="750">
              <a:latin typeface="Calibri"/>
              <a:cs typeface="Calibri"/>
            </a:endParaRPr>
          </a:p>
        </p:txBody>
      </p:sp>
      <p:sp>
        <p:nvSpPr>
          <p:cNvPr id="25" name="object 25"/>
          <p:cNvSpPr txBox="1"/>
          <p:nvPr/>
        </p:nvSpPr>
        <p:spPr>
          <a:xfrm>
            <a:off x="2453614" y="4280688"/>
            <a:ext cx="128307" cy="129560"/>
          </a:xfrm>
          <a:prstGeom prst="rect">
            <a:avLst/>
          </a:prstGeom>
        </p:spPr>
        <p:txBody>
          <a:bodyPr vert="horz" wrap="square" lIns="0" tIns="14007" rIns="0" bIns="0" rtlCol="0">
            <a:spAutoFit/>
          </a:bodyPr>
          <a:lstStyle/>
          <a:p>
            <a:pPr marL="11206">
              <a:spcBef>
                <a:spcPts val="110"/>
              </a:spcBef>
            </a:pPr>
            <a:r>
              <a:rPr sz="750" spc="-22" dirty="0">
                <a:latin typeface="Calibri"/>
                <a:cs typeface="Calibri"/>
              </a:rPr>
              <a:t>CB</a:t>
            </a:r>
            <a:endParaRPr sz="750">
              <a:latin typeface="Calibri"/>
              <a:cs typeface="Calibri"/>
            </a:endParaRPr>
          </a:p>
        </p:txBody>
      </p:sp>
      <p:sp>
        <p:nvSpPr>
          <p:cNvPr id="26" name="object 26"/>
          <p:cNvSpPr txBox="1"/>
          <p:nvPr/>
        </p:nvSpPr>
        <p:spPr>
          <a:xfrm>
            <a:off x="4879500" y="4280688"/>
            <a:ext cx="202266" cy="129560"/>
          </a:xfrm>
          <a:prstGeom prst="rect">
            <a:avLst/>
          </a:prstGeom>
        </p:spPr>
        <p:txBody>
          <a:bodyPr vert="horz" wrap="square" lIns="0" tIns="14007" rIns="0" bIns="0" rtlCol="0">
            <a:spAutoFit/>
          </a:bodyPr>
          <a:lstStyle/>
          <a:p>
            <a:pPr marL="11206">
              <a:spcBef>
                <a:spcPts val="110"/>
              </a:spcBef>
            </a:pPr>
            <a:r>
              <a:rPr sz="750" spc="-18" dirty="0">
                <a:latin typeface="Calibri"/>
                <a:cs typeface="Calibri"/>
              </a:rPr>
              <a:t>Rate</a:t>
            </a:r>
            <a:endParaRPr sz="750">
              <a:latin typeface="Calibri"/>
              <a:cs typeface="Calibri"/>
            </a:endParaRPr>
          </a:p>
        </p:txBody>
      </p:sp>
      <p:sp>
        <p:nvSpPr>
          <p:cNvPr id="27" name="object 27"/>
          <p:cNvSpPr txBox="1"/>
          <p:nvPr/>
        </p:nvSpPr>
        <p:spPr>
          <a:xfrm>
            <a:off x="5546385" y="4280688"/>
            <a:ext cx="128307" cy="129560"/>
          </a:xfrm>
          <a:prstGeom prst="rect">
            <a:avLst/>
          </a:prstGeom>
        </p:spPr>
        <p:txBody>
          <a:bodyPr vert="horz" wrap="square" lIns="0" tIns="14007" rIns="0" bIns="0" rtlCol="0">
            <a:spAutoFit/>
          </a:bodyPr>
          <a:lstStyle/>
          <a:p>
            <a:pPr marL="11206">
              <a:spcBef>
                <a:spcPts val="110"/>
              </a:spcBef>
            </a:pPr>
            <a:r>
              <a:rPr sz="750" spc="-22" dirty="0">
                <a:latin typeface="Calibri"/>
                <a:cs typeface="Calibri"/>
              </a:rPr>
              <a:t>CB</a:t>
            </a:r>
            <a:endParaRPr sz="750">
              <a:latin typeface="Calibri"/>
              <a:cs typeface="Calibri"/>
            </a:endParaRPr>
          </a:p>
        </p:txBody>
      </p:sp>
      <p:sp>
        <p:nvSpPr>
          <p:cNvPr id="28" name="object 28"/>
          <p:cNvSpPr txBox="1"/>
          <p:nvPr/>
        </p:nvSpPr>
        <p:spPr>
          <a:xfrm>
            <a:off x="1361587" y="4411566"/>
            <a:ext cx="205628" cy="257800"/>
          </a:xfrm>
          <a:prstGeom prst="rect">
            <a:avLst/>
          </a:prstGeom>
        </p:spPr>
        <p:txBody>
          <a:bodyPr vert="horz" wrap="square" lIns="0" tIns="14007" rIns="0" bIns="0" rtlCol="0">
            <a:spAutoFit/>
          </a:bodyPr>
          <a:lstStyle/>
          <a:p>
            <a:pPr marL="11206">
              <a:spcBef>
                <a:spcPts val="110"/>
              </a:spcBef>
            </a:pPr>
            <a:endParaRPr lang="en-US" sz="750" spc="-18" dirty="0">
              <a:latin typeface="Calibri"/>
              <a:cs typeface="Calibri"/>
            </a:endParaRPr>
          </a:p>
          <a:p>
            <a:pPr marL="11206">
              <a:spcBef>
                <a:spcPts val="110"/>
              </a:spcBef>
            </a:pPr>
            <a:r>
              <a:rPr sz="750" spc="-18" dirty="0">
                <a:latin typeface="Calibri"/>
                <a:cs typeface="Calibri"/>
              </a:rPr>
              <a:t>2022</a:t>
            </a:r>
            <a:endParaRPr sz="750" dirty="0">
              <a:latin typeface="Calibri"/>
              <a:cs typeface="Calibri"/>
            </a:endParaRPr>
          </a:p>
        </p:txBody>
      </p:sp>
      <p:sp>
        <p:nvSpPr>
          <p:cNvPr id="29" name="object 29"/>
          <p:cNvSpPr txBox="1"/>
          <p:nvPr/>
        </p:nvSpPr>
        <p:spPr>
          <a:xfrm>
            <a:off x="1917354" y="4411566"/>
            <a:ext cx="876860" cy="129560"/>
          </a:xfrm>
          <a:prstGeom prst="rect">
            <a:avLst/>
          </a:prstGeom>
        </p:spPr>
        <p:txBody>
          <a:bodyPr vert="horz" wrap="square" lIns="0" tIns="14007" rIns="0" bIns="0" rtlCol="0">
            <a:spAutoFit/>
          </a:bodyPr>
          <a:lstStyle/>
          <a:p>
            <a:pPr marL="11206">
              <a:spcBef>
                <a:spcPts val="110"/>
              </a:spcBef>
              <a:tabLst>
                <a:tab pos="651657" algn="l"/>
              </a:tabLst>
            </a:pPr>
            <a:r>
              <a:rPr sz="750" u="sng" dirty="0">
                <a:uFill>
                  <a:solidFill>
                    <a:srgbClr val="000000"/>
                  </a:solidFill>
                </a:uFill>
                <a:latin typeface="Calibri"/>
                <a:cs typeface="Calibri"/>
              </a:rPr>
              <a:t>1.5064</a:t>
            </a:r>
            <a:r>
              <a:rPr sz="750" spc="309" dirty="0">
                <a:latin typeface="Calibri"/>
                <a:cs typeface="Calibri"/>
              </a:rPr>
              <a:t> </a:t>
            </a:r>
            <a:r>
              <a:rPr sz="750" u="sng" dirty="0">
                <a:uFill>
                  <a:solidFill>
                    <a:srgbClr val="000000"/>
                  </a:solidFill>
                </a:uFill>
                <a:latin typeface="Calibri"/>
                <a:cs typeface="Calibri"/>
              </a:rPr>
              <a:t>	</a:t>
            </a:r>
            <a:r>
              <a:rPr sz="750" u="sng" spc="-9" dirty="0">
                <a:uFill>
                  <a:solidFill>
                    <a:srgbClr val="000000"/>
                  </a:solidFill>
                </a:uFill>
                <a:latin typeface="Calibri"/>
                <a:cs typeface="Calibri"/>
              </a:rPr>
              <a:t>3,493</a:t>
            </a:r>
            <a:endParaRPr sz="750" dirty="0">
              <a:latin typeface="Calibri"/>
              <a:cs typeface="Calibri"/>
            </a:endParaRPr>
          </a:p>
        </p:txBody>
      </p:sp>
      <p:sp>
        <p:nvSpPr>
          <p:cNvPr id="30" name="object 30"/>
          <p:cNvSpPr txBox="1"/>
          <p:nvPr/>
        </p:nvSpPr>
        <p:spPr>
          <a:xfrm>
            <a:off x="4454619" y="4411566"/>
            <a:ext cx="205628" cy="129560"/>
          </a:xfrm>
          <a:prstGeom prst="rect">
            <a:avLst/>
          </a:prstGeom>
        </p:spPr>
        <p:txBody>
          <a:bodyPr vert="horz" wrap="square" lIns="0" tIns="14007" rIns="0" bIns="0" rtlCol="0">
            <a:spAutoFit/>
          </a:bodyPr>
          <a:lstStyle/>
          <a:p>
            <a:pPr marL="11206">
              <a:spcBef>
                <a:spcPts val="110"/>
              </a:spcBef>
            </a:pPr>
            <a:r>
              <a:rPr sz="750" spc="-18" dirty="0">
                <a:latin typeface="Calibri"/>
                <a:cs typeface="Calibri"/>
              </a:rPr>
              <a:t>2022</a:t>
            </a:r>
            <a:endParaRPr sz="750">
              <a:latin typeface="Calibri"/>
              <a:cs typeface="Calibri"/>
            </a:endParaRPr>
          </a:p>
        </p:txBody>
      </p:sp>
      <p:sp>
        <p:nvSpPr>
          <p:cNvPr id="31" name="object 31"/>
          <p:cNvSpPr txBox="1"/>
          <p:nvPr/>
        </p:nvSpPr>
        <p:spPr>
          <a:xfrm>
            <a:off x="5010211" y="4411566"/>
            <a:ext cx="876860" cy="129560"/>
          </a:xfrm>
          <a:prstGeom prst="rect">
            <a:avLst/>
          </a:prstGeom>
        </p:spPr>
        <p:txBody>
          <a:bodyPr vert="horz" wrap="square" lIns="0" tIns="14007" rIns="0" bIns="0" rtlCol="0">
            <a:spAutoFit/>
          </a:bodyPr>
          <a:lstStyle/>
          <a:p>
            <a:pPr marL="11206">
              <a:spcBef>
                <a:spcPts val="110"/>
              </a:spcBef>
              <a:tabLst>
                <a:tab pos="606271" algn="l"/>
              </a:tabLst>
            </a:pPr>
            <a:r>
              <a:rPr sz="750" u="sng" dirty="0">
                <a:uFill>
                  <a:solidFill>
                    <a:srgbClr val="000000"/>
                  </a:solidFill>
                </a:uFill>
                <a:latin typeface="Calibri"/>
                <a:cs typeface="Calibri"/>
              </a:rPr>
              <a:t>1.6545</a:t>
            </a:r>
            <a:r>
              <a:rPr sz="750" spc="309" dirty="0">
                <a:latin typeface="Calibri"/>
                <a:cs typeface="Calibri"/>
              </a:rPr>
              <a:t> </a:t>
            </a:r>
            <a:r>
              <a:rPr sz="750" u="sng" dirty="0">
                <a:uFill>
                  <a:solidFill>
                    <a:srgbClr val="000000"/>
                  </a:solidFill>
                </a:uFill>
                <a:latin typeface="Calibri"/>
                <a:cs typeface="Calibri"/>
              </a:rPr>
              <a:t>	</a:t>
            </a:r>
            <a:r>
              <a:rPr sz="750" u="sng" spc="-9" dirty="0">
                <a:uFill>
                  <a:solidFill>
                    <a:srgbClr val="000000"/>
                  </a:solidFill>
                </a:uFill>
                <a:latin typeface="Calibri"/>
                <a:cs typeface="Calibri"/>
              </a:rPr>
              <a:t>27,417</a:t>
            </a:r>
            <a:endParaRPr sz="750" dirty="0">
              <a:latin typeface="Calibri"/>
              <a:cs typeface="Calibri"/>
            </a:endParaRPr>
          </a:p>
        </p:txBody>
      </p:sp>
      <p:sp>
        <p:nvSpPr>
          <p:cNvPr id="32" name="object 32"/>
          <p:cNvSpPr txBox="1"/>
          <p:nvPr/>
        </p:nvSpPr>
        <p:spPr>
          <a:xfrm>
            <a:off x="985852" y="4529557"/>
            <a:ext cx="712249" cy="541804"/>
          </a:xfrm>
          <a:prstGeom prst="rect">
            <a:avLst/>
          </a:prstGeom>
        </p:spPr>
        <p:txBody>
          <a:bodyPr vert="horz" wrap="square" lIns="0" tIns="10085" rIns="0" bIns="0" rtlCol="0">
            <a:spAutoFit/>
          </a:bodyPr>
          <a:lstStyle/>
          <a:p>
            <a:pPr marL="11206" marR="4483">
              <a:lnSpc>
                <a:spcPct val="114399"/>
              </a:lnSpc>
              <a:spcBef>
                <a:spcPts val="79"/>
              </a:spcBef>
            </a:pPr>
            <a:endParaRPr lang="en-US" sz="750" spc="-9" dirty="0">
              <a:latin typeface="Calibri"/>
              <a:cs typeface="Calibri"/>
            </a:endParaRPr>
          </a:p>
          <a:p>
            <a:pPr marL="11206" marR="4483">
              <a:lnSpc>
                <a:spcPct val="114399"/>
              </a:lnSpc>
              <a:spcBef>
                <a:spcPts val="79"/>
              </a:spcBef>
            </a:pPr>
            <a:r>
              <a:rPr sz="750" spc="-9" dirty="0">
                <a:latin typeface="Calibri"/>
                <a:cs typeface="Calibri"/>
              </a:rPr>
              <a:t>Estimated</a:t>
            </a:r>
            <a:r>
              <a:rPr sz="750" spc="441" dirty="0">
                <a:latin typeface="Calibri"/>
                <a:cs typeface="Calibri"/>
              </a:rPr>
              <a:t> </a:t>
            </a:r>
            <a:r>
              <a:rPr sz="750" dirty="0">
                <a:latin typeface="Calibri"/>
                <a:cs typeface="Calibri"/>
              </a:rPr>
              <a:t>Change</a:t>
            </a:r>
            <a:r>
              <a:rPr sz="750" spc="53" dirty="0">
                <a:latin typeface="Calibri"/>
                <a:cs typeface="Calibri"/>
              </a:rPr>
              <a:t> </a:t>
            </a:r>
            <a:r>
              <a:rPr sz="750" spc="-22" dirty="0">
                <a:latin typeface="Calibri"/>
                <a:cs typeface="Calibri"/>
              </a:rPr>
              <a:t>In</a:t>
            </a:r>
            <a:r>
              <a:rPr sz="750" spc="441" dirty="0">
                <a:latin typeface="Calibri"/>
                <a:cs typeface="Calibri"/>
              </a:rPr>
              <a:t> </a:t>
            </a:r>
            <a:r>
              <a:rPr sz="750" dirty="0">
                <a:latin typeface="Calibri"/>
                <a:cs typeface="Calibri"/>
              </a:rPr>
              <a:t>Circuit</a:t>
            </a:r>
            <a:r>
              <a:rPr sz="750" spc="49" dirty="0">
                <a:latin typeface="Calibri"/>
                <a:cs typeface="Calibri"/>
              </a:rPr>
              <a:t> </a:t>
            </a:r>
            <a:r>
              <a:rPr sz="750" spc="-9" dirty="0">
                <a:latin typeface="Calibri"/>
                <a:cs typeface="Calibri"/>
              </a:rPr>
              <a:t>Breaker</a:t>
            </a:r>
            <a:endParaRPr sz="750" dirty="0">
              <a:latin typeface="Calibri"/>
              <a:cs typeface="Calibri"/>
            </a:endParaRPr>
          </a:p>
        </p:txBody>
      </p:sp>
      <p:sp>
        <p:nvSpPr>
          <p:cNvPr id="33" name="object 33"/>
          <p:cNvSpPr txBox="1"/>
          <p:nvPr/>
        </p:nvSpPr>
        <p:spPr>
          <a:xfrm>
            <a:off x="4042453" y="4529557"/>
            <a:ext cx="618004" cy="397405"/>
          </a:xfrm>
          <a:prstGeom prst="rect">
            <a:avLst/>
          </a:prstGeom>
        </p:spPr>
        <p:txBody>
          <a:bodyPr vert="horz" wrap="square" lIns="0" tIns="10085" rIns="0" bIns="0" rtlCol="0">
            <a:spAutoFit/>
          </a:bodyPr>
          <a:lstStyle/>
          <a:p>
            <a:pPr marL="11206" marR="4483">
              <a:lnSpc>
                <a:spcPct val="114399"/>
              </a:lnSpc>
              <a:spcBef>
                <a:spcPts val="79"/>
              </a:spcBef>
            </a:pPr>
            <a:r>
              <a:rPr sz="750" spc="-9" dirty="0">
                <a:latin typeface="Calibri"/>
                <a:cs typeface="Calibri"/>
              </a:rPr>
              <a:t>Estimated</a:t>
            </a:r>
            <a:r>
              <a:rPr sz="750" spc="441" dirty="0">
                <a:latin typeface="Calibri"/>
                <a:cs typeface="Calibri"/>
              </a:rPr>
              <a:t> </a:t>
            </a:r>
            <a:r>
              <a:rPr sz="750" dirty="0">
                <a:latin typeface="Calibri"/>
                <a:cs typeface="Calibri"/>
              </a:rPr>
              <a:t>Change</a:t>
            </a:r>
            <a:r>
              <a:rPr sz="750" spc="53" dirty="0">
                <a:latin typeface="Calibri"/>
                <a:cs typeface="Calibri"/>
              </a:rPr>
              <a:t> </a:t>
            </a:r>
            <a:r>
              <a:rPr sz="750" spc="-22" dirty="0">
                <a:latin typeface="Calibri"/>
                <a:cs typeface="Calibri"/>
              </a:rPr>
              <a:t>In</a:t>
            </a:r>
            <a:r>
              <a:rPr sz="750" spc="441" dirty="0">
                <a:latin typeface="Calibri"/>
                <a:cs typeface="Calibri"/>
              </a:rPr>
              <a:t> </a:t>
            </a:r>
            <a:r>
              <a:rPr sz="750" dirty="0">
                <a:latin typeface="Calibri"/>
                <a:cs typeface="Calibri"/>
              </a:rPr>
              <a:t>Circuit</a:t>
            </a:r>
            <a:r>
              <a:rPr sz="750" spc="49" dirty="0">
                <a:latin typeface="Calibri"/>
                <a:cs typeface="Calibri"/>
              </a:rPr>
              <a:t> </a:t>
            </a:r>
            <a:r>
              <a:rPr sz="750" spc="-9" dirty="0">
                <a:latin typeface="Calibri"/>
                <a:cs typeface="Calibri"/>
              </a:rPr>
              <a:t>Breaker</a:t>
            </a:r>
            <a:endParaRPr sz="750" dirty="0">
              <a:latin typeface="Calibri"/>
              <a:cs typeface="Calibri"/>
            </a:endParaRPr>
          </a:p>
        </p:txBody>
      </p:sp>
      <p:sp>
        <p:nvSpPr>
          <p:cNvPr id="34" name="object 34"/>
          <p:cNvSpPr txBox="1"/>
          <p:nvPr/>
        </p:nvSpPr>
        <p:spPr>
          <a:xfrm>
            <a:off x="2200108" y="4811990"/>
            <a:ext cx="628090" cy="121074"/>
          </a:xfrm>
          <a:prstGeom prst="rect">
            <a:avLst/>
          </a:prstGeom>
          <a:ln w="7451">
            <a:solidFill>
              <a:srgbClr val="000000"/>
            </a:solidFill>
          </a:ln>
        </p:spPr>
        <p:txBody>
          <a:bodyPr vert="horz" wrap="square" lIns="0" tIns="5603" rIns="0" bIns="0" rtlCol="0">
            <a:spAutoFit/>
          </a:bodyPr>
          <a:lstStyle/>
          <a:p>
            <a:pPr marL="48747">
              <a:spcBef>
                <a:spcPts val="44"/>
              </a:spcBef>
              <a:tabLst>
                <a:tab pos="532308" algn="l"/>
              </a:tabLst>
            </a:pPr>
            <a:r>
              <a:rPr sz="750" spc="-44" dirty="0">
                <a:latin typeface="Calibri"/>
                <a:cs typeface="Calibri"/>
              </a:rPr>
              <a:t>$</a:t>
            </a:r>
            <a:r>
              <a:rPr sz="750" dirty="0">
                <a:latin typeface="Calibri"/>
                <a:cs typeface="Calibri"/>
              </a:rPr>
              <a:t>	</a:t>
            </a:r>
            <a:r>
              <a:rPr sz="750" spc="-44" dirty="0">
                <a:latin typeface="Calibri"/>
                <a:cs typeface="Calibri"/>
              </a:rPr>
              <a:t>1</a:t>
            </a:r>
            <a:endParaRPr sz="750">
              <a:latin typeface="Calibri"/>
              <a:cs typeface="Calibri"/>
            </a:endParaRPr>
          </a:p>
        </p:txBody>
      </p:sp>
      <p:sp>
        <p:nvSpPr>
          <p:cNvPr id="35" name="object 35"/>
          <p:cNvSpPr txBox="1"/>
          <p:nvPr/>
        </p:nvSpPr>
        <p:spPr>
          <a:xfrm>
            <a:off x="5292878" y="4811990"/>
            <a:ext cx="628090" cy="121074"/>
          </a:xfrm>
          <a:prstGeom prst="rect">
            <a:avLst/>
          </a:prstGeom>
          <a:ln w="7451">
            <a:solidFill>
              <a:srgbClr val="000000"/>
            </a:solidFill>
          </a:ln>
        </p:spPr>
        <p:txBody>
          <a:bodyPr vert="horz" wrap="square" lIns="0" tIns="5603" rIns="0" bIns="0" rtlCol="0">
            <a:spAutoFit/>
          </a:bodyPr>
          <a:lstStyle/>
          <a:p>
            <a:pPr marL="48747">
              <a:spcBef>
                <a:spcPts val="44"/>
              </a:spcBef>
              <a:tabLst>
                <a:tab pos="369254" algn="l"/>
              </a:tabLst>
            </a:pPr>
            <a:r>
              <a:rPr sz="750" spc="-44" dirty="0">
                <a:latin typeface="Calibri"/>
                <a:cs typeface="Calibri"/>
              </a:rPr>
              <a:t>$</a:t>
            </a:r>
            <a:r>
              <a:rPr sz="750" dirty="0">
                <a:latin typeface="Calibri"/>
                <a:cs typeface="Calibri"/>
              </a:rPr>
              <a:t>	</a:t>
            </a:r>
            <a:r>
              <a:rPr sz="750" spc="-9" dirty="0">
                <a:latin typeface="Calibri"/>
                <a:cs typeface="Calibri"/>
              </a:rPr>
              <a:t>2,113</a:t>
            </a:r>
            <a:endParaRPr sz="750">
              <a:latin typeface="Calibri"/>
              <a:cs typeface="Calibri"/>
            </a:endParaRPr>
          </a:p>
        </p:txBody>
      </p:sp>
      <p:sp>
        <p:nvSpPr>
          <p:cNvPr id="36" name="object 36"/>
          <p:cNvSpPr txBox="1"/>
          <p:nvPr/>
        </p:nvSpPr>
        <p:spPr>
          <a:xfrm>
            <a:off x="2950598" y="4921583"/>
            <a:ext cx="459433" cy="276207"/>
          </a:xfrm>
          <a:prstGeom prst="rect">
            <a:avLst/>
          </a:prstGeom>
        </p:spPr>
        <p:txBody>
          <a:bodyPr vert="horz" wrap="square" lIns="0" tIns="10646" rIns="0" bIns="0" rtlCol="0">
            <a:spAutoFit/>
          </a:bodyPr>
          <a:lstStyle/>
          <a:p>
            <a:pPr marL="11206" marR="4483" indent="84609">
              <a:lnSpc>
                <a:spcPct val="114500"/>
              </a:lnSpc>
              <a:spcBef>
                <a:spcPts val="84"/>
              </a:spcBef>
            </a:pPr>
            <a:r>
              <a:rPr sz="750" dirty="0">
                <a:latin typeface="Calibri"/>
                <a:cs typeface="Calibri"/>
              </a:rPr>
              <a:t>%</a:t>
            </a:r>
            <a:r>
              <a:rPr sz="750" spc="9" dirty="0">
                <a:latin typeface="Calibri"/>
                <a:cs typeface="Calibri"/>
              </a:rPr>
              <a:t> </a:t>
            </a:r>
            <a:r>
              <a:rPr sz="750" spc="-22" dirty="0">
                <a:latin typeface="Calibri"/>
                <a:cs typeface="Calibri"/>
              </a:rPr>
              <a:t>of</a:t>
            </a:r>
            <a:r>
              <a:rPr sz="750" spc="441" dirty="0">
                <a:latin typeface="Calibri"/>
                <a:cs typeface="Calibri"/>
              </a:rPr>
              <a:t> </a:t>
            </a:r>
            <a:r>
              <a:rPr sz="750" u="sng" dirty="0">
                <a:uFill>
                  <a:solidFill>
                    <a:srgbClr val="000000"/>
                  </a:solidFill>
                </a:uFill>
                <a:latin typeface="Calibri"/>
                <a:cs typeface="Calibri"/>
              </a:rPr>
              <a:t>Dist</a:t>
            </a:r>
            <a:r>
              <a:rPr sz="750" u="sng" spc="35" dirty="0">
                <a:uFill>
                  <a:solidFill>
                    <a:srgbClr val="000000"/>
                  </a:solidFill>
                </a:uFill>
                <a:latin typeface="Calibri"/>
                <a:cs typeface="Calibri"/>
              </a:rPr>
              <a:t> </a:t>
            </a:r>
            <a:r>
              <a:rPr sz="750" u="sng" spc="-18" dirty="0">
                <a:uFill>
                  <a:solidFill>
                    <a:srgbClr val="000000"/>
                  </a:solidFill>
                </a:uFill>
                <a:latin typeface="Calibri"/>
                <a:cs typeface="Calibri"/>
              </a:rPr>
              <a:t>Rate</a:t>
            </a:r>
            <a:endParaRPr sz="750">
              <a:latin typeface="Calibri"/>
              <a:cs typeface="Calibri"/>
            </a:endParaRPr>
          </a:p>
        </p:txBody>
      </p:sp>
      <p:sp>
        <p:nvSpPr>
          <p:cNvPr id="37" name="object 37"/>
          <p:cNvSpPr txBox="1"/>
          <p:nvPr/>
        </p:nvSpPr>
        <p:spPr>
          <a:xfrm>
            <a:off x="6043457" y="4921583"/>
            <a:ext cx="378758" cy="268449"/>
          </a:xfrm>
          <a:prstGeom prst="rect">
            <a:avLst/>
          </a:prstGeom>
        </p:spPr>
        <p:txBody>
          <a:bodyPr vert="horz" wrap="square" lIns="0" tIns="10646" rIns="0" bIns="0" rtlCol="0">
            <a:spAutoFit/>
          </a:bodyPr>
          <a:lstStyle/>
          <a:p>
            <a:pPr marL="11206" marR="4483" indent="84609">
              <a:lnSpc>
                <a:spcPct val="114500"/>
              </a:lnSpc>
              <a:spcBef>
                <a:spcPts val="84"/>
              </a:spcBef>
            </a:pPr>
            <a:r>
              <a:rPr sz="750" dirty="0">
                <a:latin typeface="Calibri"/>
                <a:cs typeface="Calibri"/>
              </a:rPr>
              <a:t>%</a:t>
            </a:r>
            <a:r>
              <a:rPr sz="750" spc="9" dirty="0">
                <a:latin typeface="Calibri"/>
                <a:cs typeface="Calibri"/>
              </a:rPr>
              <a:t> </a:t>
            </a:r>
            <a:r>
              <a:rPr sz="750" spc="-22" dirty="0">
                <a:latin typeface="Calibri"/>
                <a:cs typeface="Calibri"/>
              </a:rPr>
              <a:t>of</a:t>
            </a:r>
            <a:r>
              <a:rPr sz="750" spc="441" dirty="0">
                <a:latin typeface="Calibri"/>
                <a:cs typeface="Calibri"/>
              </a:rPr>
              <a:t> </a:t>
            </a:r>
            <a:r>
              <a:rPr sz="750" u="sng" dirty="0">
                <a:uFill>
                  <a:solidFill>
                    <a:srgbClr val="000000"/>
                  </a:solidFill>
                </a:uFill>
                <a:latin typeface="Calibri"/>
                <a:cs typeface="Calibri"/>
              </a:rPr>
              <a:t>Dist</a:t>
            </a:r>
            <a:r>
              <a:rPr sz="750" u="sng" spc="35" dirty="0">
                <a:uFill>
                  <a:solidFill>
                    <a:srgbClr val="000000"/>
                  </a:solidFill>
                </a:uFill>
                <a:latin typeface="Calibri"/>
                <a:cs typeface="Calibri"/>
              </a:rPr>
              <a:t> </a:t>
            </a:r>
            <a:r>
              <a:rPr sz="750" u="sng" spc="-18" dirty="0">
                <a:uFill>
                  <a:solidFill>
                    <a:srgbClr val="000000"/>
                  </a:solidFill>
                </a:uFill>
                <a:latin typeface="Calibri"/>
                <a:cs typeface="Calibri"/>
              </a:rPr>
              <a:t>Rate</a:t>
            </a:r>
            <a:endParaRPr sz="750">
              <a:latin typeface="Calibri"/>
              <a:cs typeface="Calibri"/>
            </a:endParaRPr>
          </a:p>
        </p:txBody>
      </p:sp>
      <p:graphicFrame>
        <p:nvGraphicFramePr>
          <p:cNvPr id="38" name="object 38"/>
          <p:cNvGraphicFramePr>
            <a:graphicFrameLocks noGrp="1"/>
          </p:cNvGraphicFramePr>
          <p:nvPr>
            <p:extLst>
              <p:ext uri="{D42A27DB-BD31-4B8C-83A1-F6EECF244321}">
                <p14:modId xmlns:p14="http://schemas.microsoft.com/office/powerpoint/2010/main" val="3715055911"/>
              </p:ext>
            </p:extLst>
          </p:nvPr>
        </p:nvGraphicFramePr>
        <p:xfrm>
          <a:off x="932873" y="5312068"/>
          <a:ext cx="5623110" cy="1242180"/>
        </p:xfrm>
        <a:graphic>
          <a:graphicData uri="http://schemas.openxmlformats.org/drawingml/2006/table">
            <a:tbl>
              <a:tblPr firstRow="1" bandRow="1">
                <a:tableStyleId>{2D5ABB26-0587-4C30-8999-92F81FD0307C}</a:tableStyleId>
              </a:tblPr>
              <a:tblGrid>
                <a:gridCol w="1201831">
                  <a:extLst>
                    <a:ext uri="{9D8B030D-6E8A-4147-A177-3AD203B41FA5}">
                      <a16:colId xmlns:a16="http://schemas.microsoft.com/office/drawing/2014/main" val="20000"/>
                    </a:ext>
                  </a:extLst>
                </a:gridCol>
                <a:gridCol w="812426">
                  <a:extLst>
                    <a:ext uri="{9D8B030D-6E8A-4147-A177-3AD203B41FA5}">
                      <a16:colId xmlns:a16="http://schemas.microsoft.com/office/drawing/2014/main" val="20001"/>
                    </a:ext>
                  </a:extLst>
                </a:gridCol>
                <a:gridCol w="797858">
                  <a:extLst>
                    <a:ext uri="{9D8B030D-6E8A-4147-A177-3AD203B41FA5}">
                      <a16:colId xmlns:a16="http://schemas.microsoft.com/office/drawing/2014/main" val="20002"/>
                    </a:ext>
                  </a:extLst>
                </a:gridCol>
                <a:gridCol w="1525120">
                  <a:extLst>
                    <a:ext uri="{9D8B030D-6E8A-4147-A177-3AD203B41FA5}">
                      <a16:colId xmlns:a16="http://schemas.microsoft.com/office/drawing/2014/main" val="20003"/>
                    </a:ext>
                  </a:extLst>
                </a:gridCol>
                <a:gridCol w="825892">
                  <a:extLst>
                    <a:ext uri="{9D8B030D-6E8A-4147-A177-3AD203B41FA5}">
                      <a16:colId xmlns:a16="http://schemas.microsoft.com/office/drawing/2014/main" val="20004"/>
                    </a:ext>
                  </a:extLst>
                </a:gridCol>
                <a:gridCol w="459983">
                  <a:extLst>
                    <a:ext uri="{9D8B030D-6E8A-4147-A177-3AD203B41FA5}">
                      <a16:colId xmlns:a16="http://schemas.microsoft.com/office/drawing/2014/main" val="20005"/>
                    </a:ext>
                  </a:extLst>
                </a:gridCol>
              </a:tblGrid>
              <a:tr h="347977">
                <a:tc>
                  <a:txBody>
                    <a:bodyPr/>
                    <a:lstStyle/>
                    <a:p>
                      <a:pPr marL="31750">
                        <a:lnSpc>
                          <a:spcPts val="825"/>
                        </a:lnSpc>
                      </a:pPr>
                      <a:r>
                        <a:rPr sz="800" dirty="0">
                          <a:latin typeface="Calibri"/>
                          <a:cs typeface="Calibri"/>
                        </a:rPr>
                        <a:t>Montgomery</a:t>
                      </a:r>
                      <a:r>
                        <a:rPr sz="800" spc="75" dirty="0">
                          <a:latin typeface="Calibri"/>
                          <a:cs typeface="Calibri"/>
                        </a:rPr>
                        <a:t> </a:t>
                      </a:r>
                      <a:r>
                        <a:rPr sz="800" spc="-10" dirty="0">
                          <a:latin typeface="Calibri"/>
                          <a:cs typeface="Calibri"/>
                        </a:rPr>
                        <a:t>County</a:t>
                      </a:r>
                      <a:endParaRPr sz="800">
                        <a:latin typeface="Calibri"/>
                        <a:cs typeface="Calibri"/>
                      </a:endParaRPr>
                    </a:p>
                  </a:txBody>
                  <a:tcPr marL="0" marR="0" marT="0" marB="0"/>
                </a:tc>
                <a:tc>
                  <a:txBody>
                    <a:bodyPr/>
                    <a:lstStyle/>
                    <a:p>
                      <a:pPr marR="178435" algn="r">
                        <a:lnSpc>
                          <a:spcPts val="825"/>
                        </a:lnSpc>
                        <a:tabLst>
                          <a:tab pos="548005" algn="l"/>
                        </a:tabLst>
                      </a:pPr>
                      <a:r>
                        <a:rPr sz="800" spc="-50" dirty="0">
                          <a:latin typeface="Calibri"/>
                          <a:cs typeface="Calibri"/>
                        </a:rPr>
                        <a:t>$</a:t>
                      </a:r>
                      <a:r>
                        <a:rPr sz="800" dirty="0">
                          <a:latin typeface="Calibri"/>
                          <a:cs typeface="Calibri"/>
                        </a:rPr>
                        <a:t>	</a:t>
                      </a:r>
                      <a:r>
                        <a:rPr sz="800" spc="-50" dirty="0">
                          <a:latin typeface="Calibri"/>
                          <a:cs typeface="Calibri"/>
                        </a:rPr>
                        <a:t>0</a:t>
                      </a:r>
                      <a:endParaRPr sz="800">
                        <a:latin typeface="Calibri"/>
                        <a:cs typeface="Calibri"/>
                      </a:endParaRPr>
                    </a:p>
                  </a:txBody>
                  <a:tcPr marL="0" marR="0" marT="0" marB="0"/>
                </a:tc>
                <a:tc>
                  <a:txBody>
                    <a:bodyPr/>
                    <a:lstStyle/>
                    <a:p>
                      <a:pPr marR="341630" algn="r">
                        <a:lnSpc>
                          <a:spcPts val="825"/>
                        </a:lnSpc>
                      </a:pPr>
                      <a:r>
                        <a:rPr sz="800" spc="-10" dirty="0">
                          <a:latin typeface="Calibri"/>
                          <a:cs typeface="Calibri"/>
                        </a:rPr>
                        <a:t>31.95%</a:t>
                      </a:r>
                      <a:endParaRPr sz="800">
                        <a:latin typeface="Calibri"/>
                        <a:cs typeface="Calibri"/>
                      </a:endParaRPr>
                    </a:p>
                  </a:txBody>
                  <a:tcPr marL="0" marR="0" marT="0" marB="0"/>
                </a:tc>
                <a:tc>
                  <a:txBody>
                    <a:bodyPr/>
                    <a:lstStyle/>
                    <a:p>
                      <a:pPr marL="349250">
                        <a:lnSpc>
                          <a:spcPts val="825"/>
                        </a:lnSpc>
                      </a:pPr>
                      <a:r>
                        <a:rPr sz="800" dirty="0">
                          <a:latin typeface="Calibri"/>
                          <a:cs typeface="Calibri"/>
                        </a:rPr>
                        <a:t>Montgomery</a:t>
                      </a:r>
                      <a:r>
                        <a:rPr sz="800" spc="75" dirty="0">
                          <a:latin typeface="Calibri"/>
                          <a:cs typeface="Calibri"/>
                        </a:rPr>
                        <a:t> </a:t>
                      </a:r>
                      <a:r>
                        <a:rPr sz="800" spc="-10" dirty="0">
                          <a:latin typeface="Calibri"/>
                          <a:cs typeface="Calibri"/>
                        </a:rPr>
                        <a:t>County</a:t>
                      </a:r>
                      <a:endParaRPr sz="800">
                        <a:latin typeface="Calibri"/>
                        <a:cs typeface="Calibri"/>
                      </a:endParaRPr>
                    </a:p>
                  </a:txBody>
                  <a:tcPr marL="0" marR="0" marT="0" marB="0"/>
                </a:tc>
                <a:tc>
                  <a:txBody>
                    <a:bodyPr/>
                    <a:lstStyle/>
                    <a:p>
                      <a:pPr marR="183515" algn="r">
                        <a:lnSpc>
                          <a:spcPts val="825"/>
                        </a:lnSpc>
                        <a:tabLst>
                          <a:tab pos="444500" algn="l"/>
                        </a:tabLst>
                      </a:pPr>
                      <a:r>
                        <a:rPr sz="800" spc="-50" dirty="0">
                          <a:latin typeface="Calibri"/>
                          <a:cs typeface="Calibri"/>
                        </a:rPr>
                        <a:t>$</a:t>
                      </a:r>
                      <a:r>
                        <a:rPr sz="800" dirty="0">
                          <a:latin typeface="Calibri"/>
                          <a:cs typeface="Calibri"/>
                        </a:rPr>
                        <a:t>	</a:t>
                      </a:r>
                      <a:r>
                        <a:rPr sz="800" spc="-25" dirty="0">
                          <a:latin typeface="Calibri"/>
                          <a:cs typeface="Calibri"/>
                        </a:rPr>
                        <a:t>615</a:t>
                      </a:r>
                      <a:endParaRPr sz="800" dirty="0">
                        <a:latin typeface="Calibri"/>
                        <a:cs typeface="Calibri"/>
                      </a:endParaRPr>
                    </a:p>
                  </a:txBody>
                  <a:tcPr marL="0" marR="0" marT="0" marB="0"/>
                </a:tc>
                <a:tc>
                  <a:txBody>
                    <a:bodyPr/>
                    <a:lstStyle/>
                    <a:p>
                      <a:pPr marR="24130" algn="r">
                        <a:lnSpc>
                          <a:spcPts val="825"/>
                        </a:lnSpc>
                      </a:pPr>
                      <a:r>
                        <a:rPr sz="800" spc="-10" dirty="0">
                          <a:latin typeface="Calibri"/>
                          <a:cs typeface="Calibri"/>
                        </a:rPr>
                        <a:t>29.09%</a:t>
                      </a:r>
                      <a:endParaRPr sz="800">
                        <a:latin typeface="Calibri"/>
                        <a:cs typeface="Calibri"/>
                      </a:endParaRPr>
                    </a:p>
                  </a:txBody>
                  <a:tcPr marL="0" marR="0" marT="0" marB="0"/>
                </a:tc>
                <a:extLst>
                  <a:ext uri="{0D108BD9-81ED-4DB2-BD59-A6C34878D82A}">
                    <a16:rowId xmlns:a16="http://schemas.microsoft.com/office/drawing/2014/main" val="10000"/>
                  </a:ext>
                </a:extLst>
              </a:tr>
              <a:tr h="148331">
                <a:tc>
                  <a:txBody>
                    <a:bodyPr/>
                    <a:lstStyle/>
                    <a:p>
                      <a:pPr marL="31750">
                        <a:lnSpc>
                          <a:spcPts val="975"/>
                        </a:lnSpc>
                      </a:pPr>
                      <a:r>
                        <a:rPr sz="800" dirty="0">
                          <a:latin typeface="Calibri"/>
                          <a:cs typeface="Calibri"/>
                        </a:rPr>
                        <a:t>Walnut</a:t>
                      </a:r>
                      <a:r>
                        <a:rPr sz="800" spc="45" dirty="0">
                          <a:latin typeface="Calibri"/>
                          <a:cs typeface="Calibri"/>
                        </a:rPr>
                        <a:t> </a:t>
                      </a:r>
                      <a:r>
                        <a:rPr sz="800" spc="-10" dirty="0">
                          <a:latin typeface="Calibri"/>
                          <a:cs typeface="Calibri"/>
                        </a:rPr>
                        <a:t>Township</a:t>
                      </a:r>
                      <a:endParaRPr sz="800">
                        <a:latin typeface="Calibri"/>
                        <a:cs typeface="Calibri"/>
                      </a:endParaRPr>
                    </a:p>
                  </a:txBody>
                  <a:tcPr marL="0" marR="0" marT="0" marB="0"/>
                </a:tc>
                <a:tc>
                  <a:txBody>
                    <a:bodyPr/>
                    <a:lstStyle/>
                    <a:p>
                      <a:pPr marR="178435" algn="r">
                        <a:lnSpc>
                          <a:spcPts val="975"/>
                        </a:lnSpc>
                      </a:pPr>
                      <a:r>
                        <a:rPr sz="800" dirty="0">
                          <a:latin typeface="Calibri"/>
                          <a:cs typeface="Calibri"/>
                        </a:rPr>
                        <a:t>0</a:t>
                      </a:r>
                      <a:endParaRPr sz="800">
                        <a:latin typeface="Calibri"/>
                        <a:cs typeface="Calibri"/>
                      </a:endParaRPr>
                    </a:p>
                  </a:txBody>
                  <a:tcPr marL="0" marR="0" marT="0" marB="0"/>
                </a:tc>
                <a:tc>
                  <a:txBody>
                    <a:bodyPr/>
                    <a:lstStyle/>
                    <a:p>
                      <a:pPr marR="341630" algn="r">
                        <a:lnSpc>
                          <a:spcPts val="975"/>
                        </a:lnSpc>
                      </a:pPr>
                      <a:r>
                        <a:rPr sz="800" spc="-10" dirty="0">
                          <a:latin typeface="Calibri"/>
                          <a:cs typeface="Calibri"/>
                        </a:rPr>
                        <a:t>1.53%</a:t>
                      </a:r>
                      <a:endParaRPr sz="800">
                        <a:latin typeface="Calibri"/>
                        <a:cs typeface="Calibri"/>
                      </a:endParaRPr>
                    </a:p>
                  </a:txBody>
                  <a:tcPr marL="0" marR="0" marT="0" marB="0"/>
                </a:tc>
                <a:tc>
                  <a:txBody>
                    <a:bodyPr/>
                    <a:lstStyle/>
                    <a:p>
                      <a:pPr marL="349250">
                        <a:lnSpc>
                          <a:spcPts val="975"/>
                        </a:lnSpc>
                      </a:pPr>
                      <a:r>
                        <a:rPr sz="800" dirty="0">
                          <a:latin typeface="Calibri"/>
                          <a:cs typeface="Calibri"/>
                        </a:rPr>
                        <a:t>Union</a:t>
                      </a:r>
                      <a:r>
                        <a:rPr sz="800" spc="35" dirty="0">
                          <a:latin typeface="Calibri"/>
                          <a:cs typeface="Calibri"/>
                        </a:rPr>
                        <a:t> </a:t>
                      </a:r>
                      <a:r>
                        <a:rPr sz="800" spc="-10" dirty="0">
                          <a:latin typeface="Calibri"/>
                          <a:cs typeface="Calibri"/>
                        </a:rPr>
                        <a:t>Township</a:t>
                      </a:r>
                      <a:endParaRPr sz="800" dirty="0">
                        <a:latin typeface="Calibri"/>
                        <a:cs typeface="Calibri"/>
                      </a:endParaRPr>
                    </a:p>
                  </a:txBody>
                  <a:tcPr marL="0" marR="0" marT="0" marB="0"/>
                </a:tc>
                <a:tc>
                  <a:txBody>
                    <a:bodyPr/>
                    <a:lstStyle/>
                    <a:p>
                      <a:pPr marR="183515" algn="r">
                        <a:lnSpc>
                          <a:spcPts val="975"/>
                        </a:lnSpc>
                      </a:pPr>
                      <a:r>
                        <a:rPr sz="800" spc="-25" dirty="0">
                          <a:latin typeface="Calibri"/>
                          <a:cs typeface="Calibri"/>
                        </a:rPr>
                        <a:t>34</a:t>
                      </a:r>
                      <a:endParaRPr sz="800">
                        <a:latin typeface="Calibri"/>
                        <a:cs typeface="Calibri"/>
                      </a:endParaRPr>
                    </a:p>
                  </a:txBody>
                  <a:tcPr marL="0" marR="0" marT="0" marB="0"/>
                </a:tc>
                <a:tc>
                  <a:txBody>
                    <a:bodyPr/>
                    <a:lstStyle/>
                    <a:p>
                      <a:pPr marR="24130" algn="r">
                        <a:lnSpc>
                          <a:spcPts val="975"/>
                        </a:lnSpc>
                      </a:pPr>
                      <a:r>
                        <a:rPr sz="800" spc="-10" dirty="0">
                          <a:latin typeface="Calibri"/>
                          <a:cs typeface="Calibri"/>
                        </a:rPr>
                        <a:t>1.60%</a:t>
                      </a:r>
                      <a:endParaRPr sz="800">
                        <a:latin typeface="Calibri"/>
                        <a:cs typeface="Calibri"/>
                      </a:endParaRPr>
                    </a:p>
                  </a:txBody>
                  <a:tcPr marL="0" marR="0" marT="0" marB="0"/>
                </a:tc>
                <a:extLst>
                  <a:ext uri="{0D108BD9-81ED-4DB2-BD59-A6C34878D82A}">
                    <a16:rowId xmlns:a16="http://schemas.microsoft.com/office/drawing/2014/main" val="10001"/>
                  </a:ext>
                </a:extLst>
              </a:tr>
              <a:tr h="148331">
                <a:tc>
                  <a:txBody>
                    <a:bodyPr/>
                    <a:lstStyle/>
                    <a:p>
                      <a:pPr marL="31750">
                        <a:lnSpc>
                          <a:spcPts val="975"/>
                        </a:lnSpc>
                      </a:pPr>
                      <a:r>
                        <a:rPr sz="800" dirty="0">
                          <a:latin typeface="Calibri"/>
                          <a:cs typeface="Calibri"/>
                        </a:rPr>
                        <a:t>Walnut</a:t>
                      </a:r>
                      <a:r>
                        <a:rPr sz="800" spc="70" dirty="0">
                          <a:latin typeface="Calibri"/>
                          <a:cs typeface="Calibri"/>
                        </a:rPr>
                        <a:t> </a:t>
                      </a:r>
                      <a:r>
                        <a:rPr sz="800" dirty="0">
                          <a:latin typeface="Calibri"/>
                          <a:cs typeface="Calibri"/>
                        </a:rPr>
                        <a:t>Township</a:t>
                      </a:r>
                      <a:r>
                        <a:rPr sz="800" spc="85" dirty="0">
                          <a:latin typeface="Calibri"/>
                          <a:cs typeface="Calibri"/>
                        </a:rPr>
                        <a:t> </a:t>
                      </a:r>
                      <a:r>
                        <a:rPr sz="800" spc="-20" dirty="0">
                          <a:latin typeface="Calibri"/>
                          <a:cs typeface="Calibri"/>
                        </a:rPr>
                        <a:t>Fire</a:t>
                      </a:r>
                      <a:endParaRPr sz="800">
                        <a:latin typeface="Calibri"/>
                        <a:cs typeface="Calibri"/>
                      </a:endParaRPr>
                    </a:p>
                  </a:txBody>
                  <a:tcPr marL="0" marR="0" marT="0" marB="0"/>
                </a:tc>
                <a:tc>
                  <a:txBody>
                    <a:bodyPr/>
                    <a:lstStyle/>
                    <a:p>
                      <a:pPr marR="178435" algn="r">
                        <a:lnSpc>
                          <a:spcPts val="975"/>
                        </a:lnSpc>
                      </a:pPr>
                      <a:r>
                        <a:rPr sz="800" dirty="0">
                          <a:latin typeface="Calibri"/>
                          <a:cs typeface="Calibri"/>
                        </a:rPr>
                        <a:t>0</a:t>
                      </a:r>
                      <a:endParaRPr sz="800">
                        <a:latin typeface="Calibri"/>
                        <a:cs typeface="Calibri"/>
                      </a:endParaRPr>
                    </a:p>
                  </a:txBody>
                  <a:tcPr marL="0" marR="0" marT="0" marB="0"/>
                </a:tc>
                <a:tc>
                  <a:txBody>
                    <a:bodyPr/>
                    <a:lstStyle/>
                    <a:p>
                      <a:pPr marR="341630" algn="r">
                        <a:lnSpc>
                          <a:spcPts val="975"/>
                        </a:lnSpc>
                      </a:pPr>
                      <a:r>
                        <a:rPr sz="800" spc="-10" dirty="0">
                          <a:latin typeface="Calibri"/>
                          <a:cs typeface="Calibri"/>
                        </a:rPr>
                        <a:t>2.64%</a:t>
                      </a:r>
                      <a:endParaRPr sz="800">
                        <a:latin typeface="Calibri"/>
                        <a:cs typeface="Calibri"/>
                      </a:endParaRPr>
                    </a:p>
                  </a:txBody>
                  <a:tcPr marL="0" marR="0" marT="0" marB="0"/>
                </a:tc>
                <a:tc>
                  <a:txBody>
                    <a:bodyPr/>
                    <a:lstStyle/>
                    <a:p>
                      <a:pPr marL="349250">
                        <a:lnSpc>
                          <a:spcPts val="975"/>
                        </a:lnSpc>
                      </a:pPr>
                      <a:r>
                        <a:rPr sz="800" dirty="0">
                          <a:latin typeface="Calibri"/>
                          <a:cs typeface="Calibri"/>
                        </a:rPr>
                        <a:t>Union</a:t>
                      </a:r>
                      <a:r>
                        <a:rPr sz="800" spc="70" dirty="0">
                          <a:latin typeface="Calibri"/>
                          <a:cs typeface="Calibri"/>
                        </a:rPr>
                        <a:t> </a:t>
                      </a:r>
                      <a:r>
                        <a:rPr sz="800" dirty="0">
                          <a:latin typeface="Calibri"/>
                          <a:cs typeface="Calibri"/>
                        </a:rPr>
                        <a:t>Township</a:t>
                      </a:r>
                      <a:r>
                        <a:rPr sz="800" spc="75" dirty="0">
                          <a:latin typeface="Calibri"/>
                          <a:cs typeface="Calibri"/>
                        </a:rPr>
                        <a:t> </a:t>
                      </a:r>
                      <a:r>
                        <a:rPr sz="800" spc="-20" dirty="0">
                          <a:latin typeface="Calibri"/>
                          <a:cs typeface="Calibri"/>
                        </a:rPr>
                        <a:t>Fire</a:t>
                      </a:r>
                      <a:endParaRPr sz="800">
                        <a:latin typeface="Calibri"/>
                        <a:cs typeface="Calibri"/>
                      </a:endParaRPr>
                    </a:p>
                  </a:txBody>
                  <a:tcPr marL="0" marR="0" marT="0" marB="0"/>
                </a:tc>
                <a:tc>
                  <a:txBody>
                    <a:bodyPr/>
                    <a:lstStyle/>
                    <a:p>
                      <a:pPr marR="183515" algn="r">
                        <a:lnSpc>
                          <a:spcPts val="975"/>
                        </a:lnSpc>
                      </a:pPr>
                      <a:r>
                        <a:rPr sz="800" spc="-25" dirty="0">
                          <a:latin typeface="Calibri"/>
                          <a:cs typeface="Calibri"/>
                        </a:rPr>
                        <a:t>60</a:t>
                      </a:r>
                      <a:endParaRPr sz="800">
                        <a:latin typeface="Calibri"/>
                        <a:cs typeface="Calibri"/>
                      </a:endParaRPr>
                    </a:p>
                  </a:txBody>
                  <a:tcPr marL="0" marR="0" marT="0" marB="0"/>
                </a:tc>
                <a:tc>
                  <a:txBody>
                    <a:bodyPr/>
                    <a:lstStyle/>
                    <a:p>
                      <a:pPr marR="24130" algn="r">
                        <a:lnSpc>
                          <a:spcPts val="975"/>
                        </a:lnSpc>
                      </a:pPr>
                      <a:r>
                        <a:rPr sz="800" spc="-10" dirty="0">
                          <a:latin typeface="Calibri"/>
                          <a:cs typeface="Calibri"/>
                        </a:rPr>
                        <a:t>2.84%</a:t>
                      </a:r>
                      <a:endParaRPr sz="800">
                        <a:latin typeface="Calibri"/>
                        <a:cs typeface="Calibri"/>
                      </a:endParaRPr>
                    </a:p>
                  </a:txBody>
                  <a:tcPr marL="0" marR="0" marT="0" marB="0"/>
                </a:tc>
                <a:extLst>
                  <a:ext uri="{0D108BD9-81ED-4DB2-BD59-A6C34878D82A}">
                    <a16:rowId xmlns:a16="http://schemas.microsoft.com/office/drawing/2014/main" val="10002"/>
                  </a:ext>
                </a:extLst>
              </a:tr>
              <a:tr h="283042">
                <a:tc>
                  <a:txBody>
                    <a:bodyPr/>
                    <a:lstStyle/>
                    <a:p>
                      <a:pPr marL="31750">
                        <a:lnSpc>
                          <a:spcPts val="975"/>
                        </a:lnSpc>
                      </a:pPr>
                      <a:r>
                        <a:rPr sz="800" dirty="0">
                          <a:latin typeface="Calibri"/>
                          <a:cs typeface="Calibri"/>
                        </a:rPr>
                        <a:t>South</a:t>
                      </a:r>
                      <a:r>
                        <a:rPr sz="800" spc="55" dirty="0">
                          <a:latin typeface="Calibri"/>
                          <a:cs typeface="Calibri"/>
                        </a:rPr>
                        <a:t> </a:t>
                      </a:r>
                      <a:r>
                        <a:rPr sz="800" dirty="0">
                          <a:latin typeface="Calibri"/>
                          <a:cs typeface="Calibri"/>
                        </a:rPr>
                        <a:t>Montgomery</a:t>
                      </a:r>
                      <a:r>
                        <a:rPr sz="800" spc="65" dirty="0">
                          <a:latin typeface="Calibri"/>
                          <a:cs typeface="Calibri"/>
                        </a:rPr>
                        <a:t> </a:t>
                      </a:r>
                      <a:r>
                        <a:rPr sz="800" spc="-10" dirty="0">
                          <a:latin typeface="Calibri"/>
                          <a:cs typeface="Calibri"/>
                        </a:rPr>
                        <a:t>School</a:t>
                      </a:r>
                      <a:endParaRPr sz="800">
                        <a:latin typeface="Calibri"/>
                        <a:cs typeface="Calibri"/>
                      </a:endParaRPr>
                    </a:p>
                  </a:txBody>
                  <a:tcPr marL="0" marR="0" marT="0" marB="0"/>
                </a:tc>
                <a:tc>
                  <a:txBody>
                    <a:bodyPr/>
                    <a:lstStyle/>
                    <a:p>
                      <a:pPr marR="178435" algn="r">
                        <a:lnSpc>
                          <a:spcPts val="975"/>
                        </a:lnSpc>
                        <a:tabLst>
                          <a:tab pos="548005" algn="l"/>
                        </a:tabLst>
                      </a:pPr>
                      <a:r>
                        <a:rPr sz="800" u="sng" dirty="0">
                          <a:uFill>
                            <a:solidFill>
                              <a:srgbClr val="000000"/>
                            </a:solidFill>
                          </a:uFill>
                          <a:latin typeface="Calibri"/>
                          <a:cs typeface="Calibri"/>
                        </a:rPr>
                        <a:t>	</a:t>
                      </a:r>
                      <a:r>
                        <a:rPr sz="800" u="sng" spc="-50" dirty="0">
                          <a:uFill>
                            <a:solidFill>
                              <a:srgbClr val="000000"/>
                            </a:solidFill>
                          </a:uFill>
                          <a:latin typeface="Calibri"/>
                          <a:cs typeface="Calibri"/>
                        </a:rPr>
                        <a:t>1</a:t>
                      </a:r>
                      <a:endParaRPr sz="800">
                        <a:latin typeface="Calibri"/>
                        <a:cs typeface="Calibri"/>
                      </a:endParaRPr>
                    </a:p>
                  </a:txBody>
                  <a:tcPr marL="0" marR="0" marT="0" marB="0"/>
                </a:tc>
                <a:tc>
                  <a:txBody>
                    <a:bodyPr/>
                    <a:lstStyle/>
                    <a:p>
                      <a:pPr marR="341630" algn="r">
                        <a:lnSpc>
                          <a:spcPts val="975"/>
                        </a:lnSpc>
                      </a:pPr>
                      <a:r>
                        <a:rPr sz="800" u="sng" spc="-10" dirty="0">
                          <a:uFill>
                            <a:solidFill>
                              <a:srgbClr val="000000"/>
                            </a:solidFill>
                          </a:uFill>
                          <a:latin typeface="Calibri"/>
                          <a:cs typeface="Calibri"/>
                        </a:rPr>
                        <a:t>63.88%</a:t>
                      </a:r>
                      <a:endParaRPr sz="800">
                        <a:latin typeface="Calibri"/>
                        <a:cs typeface="Calibri"/>
                      </a:endParaRPr>
                    </a:p>
                  </a:txBody>
                  <a:tcPr marL="0" marR="0" marT="0" marB="0"/>
                </a:tc>
                <a:tc>
                  <a:txBody>
                    <a:bodyPr/>
                    <a:lstStyle/>
                    <a:p>
                      <a:pPr marL="349250">
                        <a:lnSpc>
                          <a:spcPts val="975"/>
                        </a:lnSpc>
                      </a:pPr>
                      <a:r>
                        <a:rPr sz="800" dirty="0">
                          <a:latin typeface="Calibri"/>
                          <a:cs typeface="Calibri"/>
                        </a:rPr>
                        <a:t>Crawfordsville</a:t>
                      </a:r>
                      <a:r>
                        <a:rPr sz="800" spc="215" dirty="0">
                          <a:latin typeface="Calibri"/>
                          <a:cs typeface="Calibri"/>
                        </a:rPr>
                        <a:t> </a:t>
                      </a:r>
                      <a:r>
                        <a:rPr sz="800" dirty="0">
                          <a:latin typeface="Calibri"/>
                          <a:cs typeface="Calibri"/>
                        </a:rPr>
                        <a:t>Public</a:t>
                      </a:r>
                      <a:r>
                        <a:rPr sz="800" spc="114" dirty="0">
                          <a:latin typeface="Calibri"/>
                          <a:cs typeface="Calibri"/>
                        </a:rPr>
                        <a:t> </a:t>
                      </a:r>
                      <a:r>
                        <a:rPr sz="800" spc="-10" dirty="0">
                          <a:latin typeface="Calibri"/>
                          <a:cs typeface="Calibri"/>
                        </a:rPr>
                        <a:t>Library</a:t>
                      </a:r>
                      <a:endParaRPr sz="800">
                        <a:latin typeface="Calibri"/>
                        <a:cs typeface="Calibri"/>
                      </a:endParaRPr>
                    </a:p>
                  </a:txBody>
                  <a:tcPr marL="0" marR="0" marT="0" marB="0"/>
                </a:tc>
                <a:tc>
                  <a:txBody>
                    <a:bodyPr/>
                    <a:lstStyle/>
                    <a:p>
                      <a:pPr marR="183515" algn="r">
                        <a:lnSpc>
                          <a:spcPts val="975"/>
                        </a:lnSpc>
                      </a:pPr>
                      <a:r>
                        <a:rPr sz="800" spc="-25" dirty="0">
                          <a:latin typeface="Calibri"/>
                          <a:cs typeface="Calibri"/>
                        </a:rPr>
                        <a:t>175</a:t>
                      </a:r>
                      <a:endParaRPr sz="800">
                        <a:latin typeface="Calibri"/>
                        <a:cs typeface="Calibri"/>
                      </a:endParaRPr>
                    </a:p>
                  </a:txBody>
                  <a:tcPr marL="0" marR="0" marT="0" marB="0"/>
                </a:tc>
                <a:tc>
                  <a:txBody>
                    <a:bodyPr/>
                    <a:lstStyle/>
                    <a:p>
                      <a:pPr marR="24130" algn="r">
                        <a:lnSpc>
                          <a:spcPts val="975"/>
                        </a:lnSpc>
                      </a:pPr>
                      <a:r>
                        <a:rPr sz="800" spc="-10" dirty="0">
                          <a:latin typeface="Calibri"/>
                          <a:cs typeface="Calibri"/>
                        </a:rPr>
                        <a:t>8.30%</a:t>
                      </a:r>
                      <a:endParaRPr sz="800">
                        <a:latin typeface="Calibri"/>
                        <a:cs typeface="Calibri"/>
                      </a:endParaRPr>
                    </a:p>
                  </a:txBody>
                  <a:tcPr marL="0" marR="0" marT="0" marB="0"/>
                </a:tc>
                <a:extLst>
                  <a:ext uri="{0D108BD9-81ED-4DB2-BD59-A6C34878D82A}">
                    <a16:rowId xmlns:a16="http://schemas.microsoft.com/office/drawing/2014/main" val="10003"/>
                  </a:ext>
                </a:extLst>
              </a:tr>
              <a:tr h="170612">
                <a:tc>
                  <a:txBody>
                    <a:bodyPr/>
                    <a:lstStyle/>
                    <a:p>
                      <a:pPr>
                        <a:lnSpc>
                          <a:spcPct val="100000"/>
                        </a:lnSpc>
                      </a:pPr>
                      <a:endParaRPr sz="700">
                        <a:latin typeface="Times New Roman"/>
                        <a:cs typeface="Times New Roman"/>
                      </a:endParaRPr>
                    </a:p>
                  </a:txBody>
                  <a:tcPr marL="0" marR="0" marT="0" marB="0"/>
                </a:tc>
                <a:tc>
                  <a:txBody>
                    <a:bodyPr/>
                    <a:lstStyle/>
                    <a:p>
                      <a:pPr marR="178435" algn="r">
                        <a:lnSpc>
                          <a:spcPct val="100000"/>
                        </a:lnSpc>
                        <a:spcBef>
                          <a:spcPts val="40"/>
                        </a:spcBef>
                        <a:tabLst>
                          <a:tab pos="548005" algn="l"/>
                        </a:tabLst>
                      </a:pPr>
                      <a:r>
                        <a:rPr sz="800" u="sng" spc="-50" dirty="0">
                          <a:uFill>
                            <a:solidFill>
                              <a:srgbClr val="000000"/>
                            </a:solidFill>
                          </a:uFill>
                          <a:latin typeface="Calibri"/>
                          <a:cs typeface="Calibri"/>
                        </a:rPr>
                        <a:t>$</a:t>
                      </a:r>
                      <a:r>
                        <a:rPr sz="800" u="sng" dirty="0">
                          <a:uFill>
                            <a:solidFill>
                              <a:srgbClr val="000000"/>
                            </a:solidFill>
                          </a:uFill>
                          <a:latin typeface="Calibri"/>
                          <a:cs typeface="Calibri"/>
                        </a:rPr>
                        <a:t>	</a:t>
                      </a:r>
                      <a:r>
                        <a:rPr sz="800" u="sng" spc="-50" dirty="0">
                          <a:uFill>
                            <a:solidFill>
                              <a:srgbClr val="000000"/>
                            </a:solidFill>
                          </a:uFill>
                          <a:latin typeface="Calibri"/>
                          <a:cs typeface="Calibri"/>
                        </a:rPr>
                        <a:t>1</a:t>
                      </a:r>
                      <a:endParaRPr sz="800">
                        <a:latin typeface="Calibri"/>
                        <a:cs typeface="Calibri"/>
                      </a:endParaRPr>
                    </a:p>
                  </a:txBody>
                  <a:tcPr marL="0" marR="0" marT="4482" marB="0"/>
                </a:tc>
                <a:tc>
                  <a:txBody>
                    <a:bodyPr/>
                    <a:lstStyle/>
                    <a:p>
                      <a:pPr marR="341630" algn="r">
                        <a:lnSpc>
                          <a:spcPct val="100000"/>
                        </a:lnSpc>
                        <a:spcBef>
                          <a:spcPts val="40"/>
                        </a:spcBef>
                      </a:pPr>
                      <a:r>
                        <a:rPr sz="800" u="sng" spc="-10" dirty="0">
                          <a:uFill>
                            <a:solidFill>
                              <a:srgbClr val="000000"/>
                            </a:solidFill>
                          </a:uFill>
                          <a:latin typeface="Calibri"/>
                          <a:cs typeface="Calibri"/>
                        </a:rPr>
                        <a:t>100.00%</a:t>
                      </a:r>
                      <a:endParaRPr sz="800">
                        <a:latin typeface="Calibri"/>
                        <a:cs typeface="Calibri"/>
                      </a:endParaRPr>
                    </a:p>
                  </a:txBody>
                  <a:tcPr marL="0" marR="0" marT="4482" marB="0"/>
                </a:tc>
                <a:tc>
                  <a:txBody>
                    <a:bodyPr/>
                    <a:lstStyle/>
                    <a:p>
                      <a:pPr marL="349250">
                        <a:lnSpc>
                          <a:spcPct val="100000"/>
                        </a:lnSpc>
                        <a:spcBef>
                          <a:spcPts val="40"/>
                        </a:spcBef>
                      </a:pPr>
                      <a:r>
                        <a:rPr sz="800" dirty="0">
                          <a:latin typeface="Calibri"/>
                          <a:cs typeface="Calibri"/>
                        </a:rPr>
                        <a:t>South</a:t>
                      </a:r>
                      <a:r>
                        <a:rPr sz="800" spc="55" dirty="0">
                          <a:latin typeface="Calibri"/>
                          <a:cs typeface="Calibri"/>
                        </a:rPr>
                        <a:t> </a:t>
                      </a:r>
                      <a:r>
                        <a:rPr sz="800" dirty="0">
                          <a:latin typeface="Calibri"/>
                          <a:cs typeface="Calibri"/>
                        </a:rPr>
                        <a:t>Montgomery</a:t>
                      </a:r>
                      <a:r>
                        <a:rPr sz="800" spc="65" dirty="0">
                          <a:latin typeface="Calibri"/>
                          <a:cs typeface="Calibri"/>
                        </a:rPr>
                        <a:t> </a:t>
                      </a:r>
                      <a:r>
                        <a:rPr sz="800" spc="-10" dirty="0">
                          <a:latin typeface="Calibri"/>
                          <a:cs typeface="Calibri"/>
                        </a:rPr>
                        <a:t>School</a:t>
                      </a:r>
                      <a:endParaRPr sz="800">
                        <a:latin typeface="Calibri"/>
                        <a:cs typeface="Calibri"/>
                      </a:endParaRPr>
                    </a:p>
                  </a:txBody>
                  <a:tcPr marL="0" marR="0" marT="4482" marB="0"/>
                </a:tc>
                <a:tc>
                  <a:txBody>
                    <a:bodyPr/>
                    <a:lstStyle/>
                    <a:p>
                      <a:pPr marR="179070" algn="r">
                        <a:lnSpc>
                          <a:spcPct val="100000"/>
                        </a:lnSpc>
                        <a:spcBef>
                          <a:spcPts val="40"/>
                        </a:spcBef>
                        <a:tabLst>
                          <a:tab pos="362585" algn="l"/>
                        </a:tabLst>
                      </a:pPr>
                      <a:r>
                        <a:rPr sz="800" u="sng" dirty="0">
                          <a:uFill>
                            <a:solidFill>
                              <a:srgbClr val="000000"/>
                            </a:solidFill>
                          </a:uFill>
                          <a:latin typeface="Calibri"/>
                          <a:cs typeface="Calibri"/>
                        </a:rPr>
                        <a:t>	</a:t>
                      </a:r>
                      <a:r>
                        <a:rPr sz="800" u="sng" spc="-20" dirty="0">
                          <a:uFill>
                            <a:solidFill>
                              <a:srgbClr val="000000"/>
                            </a:solidFill>
                          </a:uFill>
                          <a:latin typeface="Calibri"/>
                          <a:cs typeface="Calibri"/>
                        </a:rPr>
                        <a:t>1,229</a:t>
                      </a:r>
                      <a:endParaRPr sz="800">
                        <a:latin typeface="Calibri"/>
                        <a:cs typeface="Calibri"/>
                      </a:endParaRPr>
                    </a:p>
                  </a:txBody>
                  <a:tcPr marL="0" marR="0" marT="4482" marB="0"/>
                </a:tc>
                <a:tc>
                  <a:txBody>
                    <a:bodyPr/>
                    <a:lstStyle/>
                    <a:p>
                      <a:pPr marR="24130" algn="r">
                        <a:lnSpc>
                          <a:spcPct val="100000"/>
                        </a:lnSpc>
                        <a:spcBef>
                          <a:spcPts val="40"/>
                        </a:spcBef>
                      </a:pPr>
                      <a:r>
                        <a:rPr sz="800" u="sng" spc="-10" dirty="0">
                          <a:uFill>
                            <a:solidFill>
                              <a:srgbClr val="000000"/>
                            </a:solidFill>
                          </a:uFill>
                          <a:latin typeface="Calibri"/>
                          <a:cs typeface="Calibri"/>
                        </a:rPr>
                        <a:t>58.16%</a:t>
                      </a:r>
                      <a:endParaRPr sz="800">
                        <a:latin typeface="Calibri"/>
                        <a:cs typeface="Calibri"/>
                      </a:endParaRPr>
                    </a:p>
                  </a:txBody>
                  <a:tcPr marL="0" marR="0" marT="4482" marB="0"/>
                </a:tc>
                <a:extLst>
                  <a:ext uri="{0D108BD9-81ED-4DB2-BD59-A6C34878D82A}">
                    <a16:rowId xmlns:a16="http://schemas.microsoft.com/office/drawing/2014/main" val="10004"/>
                  </a:ext>
                </a:extLst>
              </a:tr>
              <a:tr h="143887">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txBody>
                  <a:tcPr marL="0" marR="0" marT="0" marB="0"/>
                </a:tc>
                <a:tc>
                  <a:txBody>
                    <a:bodyPr/>
                    <a:lstStyle/>
                    <a:p>
                      <a:pPr marR="179070" algn="r">
                        <a:lnSpc>
                          <a:spcPts val="969"/>
                        </a:lnSpc>
                        <a:spcBef>
                          <a:spcPts val="40"/>
                        </a:spcBef>
                        <a:tabLst>
                          <a:tab pos="363220" algn="l"/>
                        </a:tabLst>
                      </a:pPr>
                      <a:r>
                        <a:rPr sz="800" u="sng" spc="-50" dirty="0">
                          <a:uFill>
                            <a:solidFill>
                              <a:srgbClr val="000000"/>
                            </a:solidFill>
                          </a:uFill>
                          <a:latin typeface="Calibri"/>
                          <a:cs typeface="Calibri"/>
                        </a:rPr>
                        <a:t>$</a:t>
                      </a:r>
                      <a:r>
                        <a:rPr sz="800" u="sng" dirty="0">
                          <a:uFill>
                            <a:solidFill>
                              <a:srgbClr val="000000"/>
                            </a:solidFill>
                          </a:uFill>
                          <a:latin typeface="Calibri"/>
                          <a:cs typeface="Calibri"/>
                        </a:rPr>
                        <a:t>	</a:t>
                      </a:r>
                      <a:r>
                        <a:rPr sz="800" u="sng" spc="-10" dirty="0">
                          <a:uFill>
                            <a:solidFill>
                              <a:srgbClr val="000000"/>
                            </a:solidFill>
                          </a:uFill>
                          <a:latin typeface="Calibri"/>
                          <a:cs typeface="Calibri"/>
                        </a:rPr>
                        <a:t>2,113</a:t>
                      </a:r>
                      <a:endParaRPr sz="800">
                        <a:latin typeface="Calibri"/>
                        <a:cs typeface="Calibri"/>
                      </a:endParaRPr>
                    </a:p>
                  </a:txBody>
                  <a:tcPr marL="0" marR="0" marT="4482" marB="0"/>
                </a:tc>
                <a:tc>
                  <a:txBody>
                    <a:bodyPr/>
                    <a:lstStyle/>
                    <a:p>
                      <a:pPr marR="24130" algn="r">
                        <a:lnSpc>
                          <a:spcPts val="969"/>
                        </a:lnSpc>
                        <a:spcBef>
                          <a:spcPts val="40"/>
                        </a:spcBef>
                      </a:pPr>
                      <a:r>
                        <a:rPr sz="800" u="sng" spc="-10" dirty="0">
                          <a:uFill>
                            <a:solidFill>
                              <a:srgbClr val="000000"/>
                            </a:solidFill>
                          </a:uFill>
                          <a:latin typeface="Calibri"/>
                          <a:cs typeface="Calibri"/>
                        </a:rPr>
                        <a:t>100.00%</a:t>
                      </a:r>
                      <a:endParaRPr sz="800" dirty="0">
                        <a:latin typeface="Calibri"/>
                        <a:cs typeface="Calibri"/>
                      </a:endParaRPr>
                    </a:p>
                  </a:txBody>
                  <a:tcPr marL="0" marR="0" marT="4482" marB="0"/>
                </a:tc>
                <a:extLst>
                  <a:ext uri="{0D108BD9-81ED-4DB2-BD59-A6C34878D82A}">
                    <a16:rowId xmlns:a16="http://schemas.microsoft.com/office/drawing/2014/main" val="10005"/>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219315022"/>
              </p:ext>
            </p:extLst>
          </p:nvPr>
        </p:nvGraphicFramePr>
        <p:xfrm>
          <a:off x="935808" y="507813"/>
          <a:ext cx="7241797" cy="3317396"/>
        </p:xfrm>
        <a:graphic>
          <a:graphicData uri="http://schemas.openxmlformats.org/drawingml/2006/table">
            <a:tbl>
              <a:tblPr firstRow="1" bandRow="1">
                <a:tableStyleId>{2D5ABB26-0587-4C30-8999-92F81FD0307C}</a:tableStyleId>
              </a:tblPr>
              <a:tblGrid>
                <a:gridCol w="1326636">
                  <a:extLst>
                    <a:ext uri="{9D8B030D-6E8A-4147-A177-3AD203B41FA5}">
                      <a16:colId xmlns:a16="http://schemas.microsoft.com/office/drawing/2014/main" val="20000"/>
                    </a:ext>
                  </a:extLst>
                </a:gridCol>
                <a:gridCol w="692205">
                  <a:extLst>
                    <a:ext uri="{9D8B030D-6E8A-4147-A177-3AD203B41FA5}">
                      <a16:colId xmlns:a16="http://schemas.microsoft.com/office/drawing/2014/main" val="20001"/>
                    </a:ext>
                  </a:extLst>
                </a:gridCol>
                <a:gridCol w="934980">
                  <a:extLst>
                    <a:ext uri="{9D8B030D-6E8A-4147-A177-3AD203B41FA5}">
                      <a16:colId xmlns:a16="http://schemas.microsoft.com/office/drawing/2014/main" val="20002"/>
                    </a:ext>
                  </a:extLst>
                </a:gridCol>
                <a:gridCol w="667638">
                  <a:extLst>
                    <a:ext uri="{9D8B030D-6E8A-4147-A177-3AD203B41FA5}">
                      <a16:colId xmlns:a16="http://schemas.microsoft.com/office/drawing/2014/main" val="20003"/>
                    </a:ext>
                  </a:extLst>
                </a:gridCol>
                <a:gridCol w="1668250">
                  <a:extLst>
                    <a:ext uri="{9D8B030D-6E8A-4147-A177-3AD203B41FA5}">
                      <a16:colId xmlns:a16="http://schemas.microsoft.com/office/drawing/2014/main" val="20004"/>
                    </a:ext>
                  </a:extLst>
                </a:gridCol>
                <a:gridCol w="646770">
                  <a:extLst>
                    <a:ext uri="{9D8B030D-6E8A-4147-A177-3AD203B41FA5}">
                      <a16:colId xmlns:a16="http://schemas.microsoft.com/office/drawing/2014/main" val="20005"/>
                    </a:ext>
                  </a:extLst>
                </a:gridCol>
                <a:gridCol w="527288">
                  <a:extLst>
                    <a:ext uri="{9D8B030D-6E8A-4147-A177-3AD203B41FA5}">
                      <a16:colId xmlns:a16="http://schemas.microsoft.com/office/drawing/2014/main" val="20006"/>
                    </a:ext>
                  </a:extLst>
                </a:gridCol>
                <a:gridCol w="139113">
                  <a:extLst>
                    <a:ext uri="{9D8B030D-6E8A-4147-A177-3AD203B41FA5}">
                      <a16:colId xmlns:a16="http://schemas.microsoft.com/office/drawing/2014/main" val="20007"/>
                    </a:ext>
                  </a:extLst>
                </a:gridCol>
                <a:gridCol w="638917">
                  <a:extLst>
                    <a:ext uri="{9D8B030D-6E8A-4147-A177-3AD203B41FA5}">
                      <a16:colId xmlns:a16="http://schemas.microsoft.com/office/drawing/2014/main" val="20008"/>
                    </a:ext>
                  </a:extLst>
                </a:gridCol>
              </a:tblGrid>
              <a:tr h="555896">
                <a:tc gridSpan="3">
                  <a:txBody>
                    <a:bodyPr/>
                    <a:lstStyle/>
                    <a:p>
                      <a:pPr marL="31750">
                        <a:lnSpc>
                          <a:spcPts val="955"/>
                        </a:lnSpc>
                      </a:pPr>
                      <a:r>
                        <a:rPr sz="900" spc="-10" dirty="0">
                          <a:solidFill>
                            <a:schemeClr val="tx1"/>
                          </a:solidFill>
                          <a:latin typeface="Calibri"/>
                          <a:cs typeface="Calibri"/>
                        </a:rPr>
                        <a:t>Montgomery</a:t>
                      </a:r>
                      <a:r>
                        <a:rPr sz="900" spc="55" dirty="0">
                          <a:solidFill>
                            <a:schemeClr val="tx1"/>
                          </a:solidFill>
                          <a:latin typeface="Calibri"/>
                          <a:cs typeface="Calibri"/>
                        </a:rPr>
                        <a:t> </a:t>
                      </a:r>
                      <a:r>
                        <a:rPr sz="900" dirty="0">
                          <a:solidFill>
                            <a:schemeClr val="tx1"/>
                          </a:solidFill>
                          <a:latin typeface="Calibri"/>
                          <a:cs typeface="Calibri"/>
                        </a:rPr>
                        <a:t>County</a:t>
                      </a:r>
                      <a:r>
                        <a:rPr sz="900" spc="55" dirty="0">
                          <a:solidFill>
                            <a:schemeClr val="tx1"/>
                          </a:solidFill>
                          <a:latin typeface="Calibri"/>
                          <a:cs typeface="Calibri"/>
                        </a:rPr>
                        <a:t> </a:t>
                      </a:r>
                      <a:r>
                        <a:rPr sz="900" dirty="0">
                          <a:solidFill>
                            <a:schemeClr val="tx1"/>
                          </a:solidFill>
                          <a:latin typeface="Calibri"/>
                          <a:cs typeface="Calibri"/>
                        </a:rPr>
                        <a:t>Redevelopment</a:t>
                      </a:r>
                      <a:r>
                        <a:rPr sz="900" spc="40" dirty="0">
                          <a:solidFill>
                            <a:schemeClr val="tx1"/>
                          </a:solidFill>
                          <a:latin typeface="Calibri"/>
                          <a:cs typeface="Calibri"/>
                        </a:rPr>
                        <a:t> </a:t>
                      </a:r>
                      <a:r>
                        <a:rPr sz="900" spc="-10" dirty="0">
                          <a:solidFill>
                            <a:schemeClr val="tx1"/>
                          </a:solidFill>
                          <a:latin typeface="Calibri"/>
                          <a:cs typeface="Calibri"/>
                        </a:rPr>
                        <a:t>Commission</a:t>
                      </a:r>
                      <a:endParaRPr sz="900" dirty="0">
                        <a:solidFill>
                          <a:schemeClr val="tx1"/>
                        </a:solidFill>
                        <a:latin typeface="Calibri"/>
                        <a:cs typeface="Calibri"/>
                      </a:endParaRPr>
                    </a:p>
                    <a:p>
                      <a:pPr marL="31750" marR="454025">
                        <a:lnSpc>
                          <a:spcPct val="111800"/>
                        </a:lnSpc>
                      </a:pPr>
                      <a:r>
                        <a:rPr sz="900" dirty="0">
                          <a:solidFill>
                            <a:schemeClr val="tx1"/>
                          </a:solidFill>
                          <a:latin typeface="Calibri"/>
                          <a:cs typeface="Calibri"/>
                        </a:rPr>
                        <a:t>Annual</a:t>
                      </a:r>
                      <a:r>
                        <a:rPr sz="900" spc="55" dirty="0">
                          <a:solidFill>
                            <a:schemeClr val="tx1"/>
                          </a:solidFill>
                          <a:latin typeface="Calibri"/>
                          <a:cs typeface="Calibri"/>
                        </a:rPr>
                        <a:t> </a:t>
                      </a:r>
                      <a:r>
                        <a:rPr sz="900" dirty="0">
                          <a:solidFill>
                            <a:schemeClr val="tx1"/>
                          </a:solidFill>
                          <a:latin typeface="Calibri"/>
                          <a:cs typeface="Calibri"/>
                        </a:rPr>
                        <a:t>Presentation</a:t>
                      </a:r>
                      <a:r>
                        <a:rPr sz="900" spc="20" dirty="0">
                          <a:solidFill>
                            <a:schemeClr val="tx1"/>
                          </a:solidFill>
                          <a:latin typeface="Calibri"/>
                          <a:cs typeface="Calibri"/>
                        </a:rPr>
                        <a:t> </a:t>
                      </a:r>
                      <a:r>
                        <a:rPr sz="900" dirty="0">
                          <a:solidFill>
                            <a:schemeClr val="tx1"/>
                          </a:solidFill>
                          <a:latin typeface="Calibri"/>
                          <a:cs typeface="Calibri"/>
                        </a:rPr>
                        <a:t>to</a:t>
                      </a:r>
                      <a:r>
                        <a:rPr sz="900" spc="15" dirty="0">
                          <a:solidFill>
                            <a:schemeClr val="tx1"/>
                          </a:solidFill>
                          <a:latin typeface="Calibri"/>
                          <a:cs typeface="Calibri"/>
                        </a:rPr>
                        <a:t> </a:t>
                      </a:r>
                      <a:r>
                        <a:rPr sz="900" dirty="0">
                          <a:solidFill>
                            <a:schemeClr val="tx1"/>
                          </a:solidFill>
                          <a:latin typeface="Calibri"/>
                          <a:cs typeface="Calibri"/>
                        </a:rPr>
                        <a:t>Overlapping</a:t>
                      </a:r>
                      <a:r>
                        <a:rPr sz="900" spc="10" dirty="0">
                          <a:solidFill>
                            <a:schemeClr val="tx1"/>
                          </a:solidFill>
                          <a:latin typeface="Calibri"/>
                          <a:cs typeface="Calibri"/>
                        </a:rPr>
                        <a:t> </a:t>
                      </a:r>
                      <a:r>
                        <a:rPr sz="900" dirty="0">
                          <a:solidFill>
                            <a:schemeClr val="tx1"/>
                          </a:solidFill>
                          <a:latin typeface="Calibri"/>
                          <a:cs typeface="Calibri"/>
                        </a:rPr>
                        <a:t>Taxing</a:t>
                      </a:r>
                      <a:r>
                        <a:rPr sz="900" spc="10" dirty="0">
                          <a:solidFill>
                            <a:schemeClr val="tx1"/>
                          </a:solidFill>
                          <a:latin typeface="Calibri"/>
                          <a:cs typeface="Calibri"/>
                        </a:rPr>
                        <a:t> </a:t>
                      </a:r>
                      <a:r>
                        <a:rPr sz="900" spc="-20" dirty="0">
                          <a:solidFill>
                            <a:schemeClr val="tx1"/>
                          </a:solidFill>
                          <a:latin typeface="Calibri"/>
                          <a:cs typeface="Calibri"/>
                        </a:rPr>
                        <a:t>Units </a:t>
                      </a:r>
                      <a:endParaRPr lang="en-US" sz="900" spc="-20" dirty="0">
                        <a:solidFill>
                          <a:schemeClr val="tx1"/>
                        </a:solidFill>
                        <a:latin typeface="Calibri"/>
                        <a:cs typeface="Calibri"/>
                      </a:endParaRPr>
                    </a:p>
                    <a:p>
                      <a:pPr marL="31750" marR="454025">
                        <a:lnSpc>
                          <a:spcPct val="111800"/>
                        </a:lnSpc>
                      </a:pPr>
                      <a:r>
                        <a:rPr sz="900" dirty="0">
                          <a:solidFill>
                            <a:schemeClr val="tx1"/>
                          </a:solidFill>
                          <a:latin typeface="Calibri"/>
                          <a:cs typeface="Calibri"/>
                        </a:rPr>
                        <a:t>Tax</a:t>
                      </a:r>
                      <a:r>
                        <a:rPr sz="900" spc="-45" dirty="0">
                          <a:solidFill>
                            <a:schemeClr val="tx1"/>
                          </a:solidFill>
                          <a:latin typeface="Calibri"/>
                          <a:cs typeface="Calibri"/>
                        </a:rPr>
                        <a:t> </a:t>
                      </a:r>
                      <a:r>
                        <a:rPr sz="900" spc="-10" dirty="0">
                          <a:solidFill>
                            <a:schemeClr val="tx1"/>
                          </a:solidFill>
                          <a:latin typeface="Calibri"/>
                          <a:cs typeface="Calibri"/>
                        </a:rPr>
                        <a:t>Impact</a:t>
                      </a:r>
                      <a:endParaRPr sz="900" dirty="0">
                        <a:solidFill>
                          <a:schemeClr val="tx1"/>
                        </a:solidFill>
                        <a:latin typeface="Calibri"/>
                        <a:cs typeface="Calibri"/>
                      </a:endParaRPr>
                    </a:p>
                    <a:p>
                      <a:pPr marL="31750">
                        <a:lnSpc>
                          <a:spcPct val="100000"/>
                        </a:lnSpc>
                        <a:spcBef>
                          <a:spcPts val="140"/>
                        </a:spcBef>
                      </a:pPr>
                      <a:r>
                        <a:rPr sz="900" dirty="0">
                          <a:solidFill>
                            <a:schemeClr val="tx1"/>
                          </a:solidFill>
                          <a:latin typeface="Calibri"/>
                          <a:cs typeface="Calibri"/>
                        </a:rPr>
                        <a:t>Revised</a:t>
                      </a:r>
                      <a:r>
                        <a:rPr sz="900" spc="235" dirty="0">
                          <a:solidFill>
                            <a:schemeClr val="tx1"/>
                          </a:solidFill>
                          <a:latin typeface="Calibri"/>
                          <a:cs typeface="Calibri"/>
                        </a:rPr>
                        <a:t> </a:t>
                      </a:r>
                      <a:r>
                        <a:rPr sz="900" dirty="0">
                          <a:solidFill>
                            <a:schemeClr val="tx1"/>
                          </a:solidFill>
                          <a:latin typeface="Calibri"/>
                          <a:cs typeface="Calibri"/>
                        </a:rPr>
                        <a:t>October</a:t>
                      </a:r>
                      <a:r>
                        <a:rPr sz="900" spc="-25" dirty="0">
                          <a:solidFill>
                            <a:schemeClr val="tx1"/>
                          </a:solidFill>
                          <a:latin typeface="Calibri"/>
                          <a:cs typeface="Calibri"/>
                        </a:rPr>
                        <a:t> </a:t>
                      </a:r>
                      <a:r>
                        <a:rPr sz="900" spc="-30" dirty="0">
                          <a:solidFill>
                            <a:schemeClr val="tx1"/>
                          </a:solidFill>
                          <a:latin typeface="Calibri"/>
                          <a:cs typeface="Calibri"/>
                        </a:rPr>
                        <a:t>25,</a:t>
                      </a:r>
                      <a:r>
                        <a:rPr sz="900" spc="20" dirty="0">
                          <a:solidFill>
                            <a:schemeClr val="tx1"/>
                          </a:solidFill>
                          <a:latin typeface="Calibri"/>
                          <a:cs typeface="Calibri"/>
                        </a:rPr>
                        <a:t> </a:t>
                      </a:r>
                      <a:r>
                        <a:rPr sz="900" spc="-40" dirty="0">
                          <a:solidFill>
                            <a:schemeClr val="tx1"/>
                          </a:solidFill>
                          <a:latin typeface="Calibri"/>
                          <a:cs typeface="Calibri"/>
                        </a:rPr>
                        <a:t>2022</a:t>
                      </a:r>
                      <a:r>
                        <a:rPr sz="900" spc="-45" dirty="0">
                          <a:solidFill>
                            <a:schemeClr val="tx1"/>
                          </a:solidFill>
                          <a:latin typeface="Calibri"/>
                          <a:cs typeface="Calibri"/>
                        </a:rPr>
                        <a:t> </a:t>
                      </a:r>
                      <a:r>
                        <a:rPr sz="900" spc="-10" dirty="0">
                          <a:solidFill>
                            <a:schemeClr val="tx1"/>
                          </a:solidFill>
                          <a:latin typeface="Calibri"/>
                          <a:cs typeface="Calibri"/>
                        </a:rPr>
                        <a:t>(DRAFT)</a:t>
                      </a:r>
                      <a:endParaRPr sz="900" dirty="0">
                        <a:solidFill>
                          <a:schemeClr val="tx1"/>
                        </a:solidFill>
                        <a:latin typeface="Calibri"/>
                        <a:cs typeface="Calibri"/>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a:solidFill>
                          <a:schemeClr val="tx1"/>
                        </a:solidFill>
                        <a:latin typeface="Times New Roman"/>
                        <a:cs typeface="Times New Roman"/>
                      </a:endParaRPr>
                    </a:p>
                  </a:txBody>
                  <a:tcPr marL="0" marR="0" marT="0" marB="0"/>
                </a:tc>
                <a:tc gridSpan="2">
                  <a:txBody>
                    <a:bodyPr/>
                    <a:lstStyle/>
                    <a:p>
                      <a:pPr>
                        <a:lnSpc>
                          <a:spcPct val="100000"/>
                        </a:lnSpc>
                      </a:pPr>
                      <a:endParaRPr sz="900">
                        <a:solidFill>
                          <a:schemeClr val="tx1"/>
                        </a:solidFill>
                        <a:latin typeface="Times New Roman"/>
                        <a:cs typeface="Times New Roman"/>
                      </a:endParaRPr>
                    </a:p>
                  </a:txBody>
                  <a:tcPr marL="0" marR="0" marT="0" marB="0"/>
                </a:tc>
                <a:tc hMerge="1">
                  <a:txBody>
                    <a:bodyPr/>
                    <a:lstStyle/>
                    <a:p>
                      <a:endParaRPr/>
                    </a:p>
                  </a:txBody>
                  <a:tcPr marL="0" marR="0" marT="0" marB="0"/>
                </a:tc>
                <a:tc rowSpan="2" gridSpan="3">
                  <a:txBody>
                    <a:bodyPr/>
                    <a:lstStyle/>
                    <a:p>
                      <a:pPr>
                        <a:lnSpc>
                          <a:spcPct val="100000"/>
                        </a:lnSpc>
                      </a:pPr>
                      <a:endParaRPr sz="900" dirty="0">
                        <a:solidFill>
                          <a:schemeClr val="tx1"/>
                        </a:solidFill>
                        <a:latin typeface="Times New Roman"/>
                        <a:cs typeface="Times New Roman"/>
                      </a:endParaRPr>
                    </a:p>
                  </a:txBody>
                  <a:tcPr marL="0" marR="0" marT="0" marB="0"/>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266952">
                <a:tc gridSpan="3">
                  <a:txBody>
                    <a:bodyPr/>
                    <a:lstStyle/>
                    <a:p>
                      <a:pPr>
                        <a:lnSpc>
                          <a:spcPct val="100000"/>
                        </a:lnSpc>
                        <a:spcBef>
                          <a:spcPts val="55"/>
                        </a:spcBef>
                      </a:pPr>
                      <a:endParaRPr sz="900" dirty="0">
                        <a:solidFill>
                          <a:schemeClr val="tx1"/>
                        </a:solidFill>
                        <a:latin typeface="Times New Roman"/>
                        <a:cs typeface="Times New Roman"/>
                      </a:endParaRPr>
                    </a:p>
                    <a:p>
                      <a:pPr marL="31750">
                        <a:lnSpc>
                          <a:spcPct val="100000"/>
                        </a:lnSpc>
                      </a:pPr>
                      <a:r>
                        <a:rPr sz="900" u="sng" dirty="0">
                          <a:solidFill>
                            <a:schemeClr val="tx1"/>
                          </a:solidFill>
                          <a:uFill>
                            <a:solidFill>
                              <a:srgbClr val="000000"/>
                            </a:solidFill>
                          </a:uFill>
                          <a:latin typeface="Calibri"/>
                          <a:cs typeface="Calibri"/>
                        </a:rPr>
                        <a:t>Taxing</a:t>
                      </a:r>
                      <a:r>
                        <a:rPr sz="900" u="sng" spc="-10"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District</a:t>
                      </a:r>
                      <a:r>
                        <a:rPr sz="900" u="sng" spc="-10"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014</a:t>
                      </a:r>
                      <a:endParaRPr sz="900" dirty="0">
                        <a:solidFill>
                          <a:schemeClr val="tx1"/>
                        </a:solidFill>
                        <a:latin typeface="Calibri"/>
                        <a:cs typeface="Calibri"/>
                      </a:endParaRPr>
                    </a:p>
                  </a:txBody>
                  <a:tcPr marL="0" marR="0" marT="6163"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a:solidFill>
                          <a:schemeClr val="tx1"/>
                        </a:solidFill>
                        <a:latin typeface="Times New Roman"/>
                        <a:cs typeface="Times New Roman"/>
                      </a:endParaRPr>
                    </a:p>
                  </a:txBody>
                  <a:tcPr marL="0" marR="0" marT="0" marB="0"/>
                </a:tc>
                <a:tc gridSpan="2">
                  <a:txBody>
                    <a:bodyPr/>
                    <a:lstStyle/>
                    <a:p>
                      <a:pPr>
                        <a:lnSpc>
                          <a:spcPct val="100000"/>
                        </a:lnSpc>
                        <a:spcBef>
                          <a:spcPts val="55"/>
                        </a:spcBef>
                      </a:pPr>
                      <a:endParaRPr sz="900">
                        <a:solidFill>
                          <a:schemeClr val="tx1"/>
                        </a:solidFill>
                        <a:latin typeface="Times New Roman"/>
                        <a:cs typeface="Times New Roman"/>
                      </a:endParaRPr>
                    </a:p>
                    <a:p>
                      <a:pPr marL="361950">
                        <a:lnSpc>
                          <a:spcPct val="100000"/>
                        </a:lnSpc>
                      </a:pPr>
                      <a:r>
                        <a:rPr sz="900" u="sng" dirty="0">
                          <a:solidFill>
                            <a:schemeClr val="tx1"/>
                          </a:solidFill>
                          <a:uFill>
                            <a:solidFill>
                              <a:srgbClr val="000000"/>
                            </a:solidFill>
                          </a:uFill>
                          <a:latin typeface="Calibri"/>
                          <a:cs typeface="Calibri"/>
                        </a:rPr>
                        <a:t>Taxing</a:t>
                      </a:r>
                      <a:r>
                        <a:rPr sz="900" u="sng" spc="-10"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District</a:t>
                      </a:r>
                      <a:r>
                        <a:rPr sz="900" u="sng" spc="-10"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024</a:t>
                      </a:r>
                      <a:endParaRPr sz="900">
                        <a:solidFill>
                          <a:schemeClr val="tx1"/>
                        </a:solidFill>
                        <a:latin typeface="Calibri"/>
                        <a:cs typeface="Calibri"/>
                      </a:endParaRPr>
                    </a:p>
                  </a:txBody>
                  <a:tcPr marL="0" marR="0" marT="6163" marB="0"/>
                </a:tc>
                <a:tc hMerge="1">
                  <a:txBody>
                    <a:bodyPr/>
                    <a:lstStyle/>
                    <a:p>
                      <a:endParaRPr/>
                    </a:p>
                  </a:txBody>
                  <a:tcPr marL="0" marR="0" marT="0" marB="0"/>
                </a:tc>
                <a:tc gridSpan="3"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357785">
                <a:tc gridSpan="3">
                  <a:txBody>
                    <a:bodyPr/>
                    <a:lstStyle/>
                    <a:p>
                      <a:pPr marL="31750">
                        <a:lnSpc>
                          <a:spcPct val="100000"/>
                        </a:lnSpc>
                        <a:spcBef>
                          <a:spcPts val="590"/>
                        </a:spcBef>
                      </a:pPr>
                      <a:r>
                        <a:rPr sz="900" u="sng" dirty="0">
                          <a:solidFill>
                            <a:schemeClr val="tx1"/>
                          </a:solidFill>
                          <a:uFill>
                            <a:solidFill>
                              <a:srgbClr val="000000"/>
                            </a:solidFill>
                          </a:uFill>
                          <a:latin typeface="Calibri"/>
                          <a:cs typeface="Calibri"/>
                        </a:rPr>
                        <a:t>Tax</a:t>
                      </a:r>
                      <a:r>
                        <a:rPr sz="900" u="sng" spc="20"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Loss</a:t>
                      </a:r>
                      <a:r>
                        <a:rPr sz="900" u="sng" spc="-5"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(Fixed</a:t>
                      </a:r>
                      <a:r>
                        <a:rPr sz="900" u="sng" spc="-5"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Rate</a:t>
                      </a:r>
                      <a:r>
                        <a:rPr sz="900" u="sng" spc="20"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Funds</a:t>
                      </a:r>
                      <a:r>
                        <a:rPr sz="900" u="sng" spc="-5"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&amp;</a:t>
                      </a:r>
                      <a:r>
                        <a:rPr sz="900" u="sng" spc="-35"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Excise,</a:t>
                      </a:r>
                      <a:r>
                        <a:rPr sz="900" u="sng" spc="10" dirty="0">
                          <a:solidFill>
                            <a:schemeClr val="tx1"/>
                          </a:solidFill>
                          <a:uFill>
                            <a:solidFill>
                              <a:srgbClr val="000000"/>
                            </a:solidFill>
                          </a:uFill>
                          <a:latin typeface="Calibri"/>
                          <a:cs typeface="Calibri"/>
                        </a:rPr>
                        <a:t> </a:t>
                      </a:r>
                      <a:r>
                        <a:rPr sz="900" u="sng" spc="-10" dirty="0">
                          <a:solidFill>
                            <a:schemeClr val="tx1"/>
                          </a:solidFill>
                          <a:uFill>
                            <a:solidFill>
                              <a:srgbClr val="000000"/>
                            </a:solidFill>
                          </a:uFill>
                          <a:latin typeface="Calibri"/>
                          <a:cs typeface="Calibri"/>
                        </a:rPr>
                        <a:t>Etc.;)</a:t>
                      </a:r>
                      <a:endParaRPr sz="900" dirty="0">
                        <a:solidFill>
                          <a:schemeClr val="tx1"/>
                        </a:solidFill>
                        <a:latin typeface="Calibri"/>
                        <a:cs typeface="Calibri"/>
                      </a:endParaRPr>
                    </a:p>
                    <a:p>
                      <a:pPr marL="2408555">
                        <a:lnSpc>
                          <a:spcPct val="100000"/>
                        </a:lnSpc>
                        <a:spcBef>
                          <a:spcPts val="145"/>
                        </a:spcBef>
                      </a:pPr>
                      <a:r>
                        <a:rPr sz="900" dirty="0">
                          <a:solidFill>
                            <a:schemeClr val="tx1"/>
                          </a:solidFill>
                          <a:latin typeface="Calibri"/>
                          <a:cs typeface="Calibri"/>
                        </a:rPr>
                        <a:t>Other</a:t>
                      </a:r>
                      <a:r>
                        <a:rPr sz="900" spc="-15" dirty="0">
                          <a:solidFill>
                            <a:schemeClr val="tx1"/>
                          </a:solidFill>
                          <a:latin typeface="Calibri"/>
                          <a:cs typeface="Calibri"/>
                        </a:rPr>
                        <a:t> </a:t>
                      </a:r>
                      <a:r>
                        <a:rPr sz="900" spc="-25" dirty="0">
                          <a:solidFill>
                            <a:schemeClr val="tx1"/>
                          </a:solidFill>
                          <a:latin typeface="Calibri"/>
                          <a:cs typeface="Calibri"/>
                        </a:rPr>
                        <a:t>Tax</a:t>
                      </a:r>
                      <a:endParaRPr sz="900" dirty="0">
                        <a:solidFill>
                          <a:schemeClr val="tx1"/>
                        </a:solidFill>
                        <a:latin typeface="Calibri"/>
                        <a:cs typeface="Calibri"/>
                      </a:endParaRPr>
                    </a:p>
                  </a:txBody>
                  <a:tcPr marL="0" marR="0" marT="66115"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dirty="0">
                        <a:solidFill>
                          <a:schemeClr val="tx1"/>
                        </a:solidFill>
                        <a:latin typeface="Times New Roman"/>
                        <a:cs typeface="Times New Roman"/>
                      </a:endParaRPr>
                    </a:p>
                  </a:txBody>
                  <a:tcPr marL="0" marR="0" marT="0" marB="0"/>
                </a:tc>
                <a:tc gridSpan="2">
                  <a:txBody>
                    <a:bodyPr/>
                    <a:lstStyle/>
                    <a:p>
                      <a:pPr marL="361950">
                        <a:lnSpc>
                          <a:spcPct val="100000"/>
                        </a:lnSpc>
                        <a:spcBef>
                          <a:spcPts val="590"/>
                        </a:spcBef>
                      </a:pPr>
                      <a:r>
                        <a:rPr sz="900" u="sng" dirty="0">
                          <a:solidFill>
                            <a:schemeClr val="tx1"/>
                          </a:solidFill>
                          <a:uFill>
                            <a:solidFill>
                              <a:srgbClr val="000000"/>
                            </a:solidFill>
                          </a:uFill>
                          <a:latin typeface="Calibri"/>
                          <a:cs typeface="Calibri"/>
                        </a:rPr>
                        <a:t>Tax</a:t>
                      </a:r>
                      <a:r>
                        <a:rPr sz="900" u="sng" spc="20"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Loss</a:t>
                      </a:r>
                      <a:r>
                        <a:rPr sz="900" u="sng" spc="-5"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(Fixed</a:t>
                      </a:r>
                      <a:r>
                        <a:rPr sz="900" u="sng" spc="-5"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Rate</a:t>
                      </a:r>
                      <a:r>
                        <a:rPr sz="900" u="sng" spc="20"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Funds</a:t>
                      </a:r>
                      <a:r>
                        <a:rPr sz="900" u="sng" spc="-5"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&amp;</a:t>
                      </a:r>
                      <a:r>
                        <a:rPr sz="900" u="sng" spc="-35" dirty="0">
                          <a:solidFill>
                            <a:schemeClr val="tx1"/>
                          </a:solidFill>
                          <a:uFill>
                            <a:solidFill>
                              <a:srgbClr val="000000"/>
                            </a:solidFill>
                          </a:uFill>
                          <a:latin typeface="Calibri"/>
                          <a:cs typeface="Calibri"/>
                        </a:rPr>
                        <a:t> </a:t>
                      </a:r>
                      <a:r>
                        <a:rPr sz="900" u="sng" dirty="0">
                          <a:solidFill>
                            <a:schemeClr val="tx1"/>
                          </a:solidFill>
                          <a:uFill>
                            <a:solidFill>
                              <a:srgbClr val="000000"/>
                            </a:solidFill>
                          </a:uFill>
                          <a:latin typeface="Calibri"/>
                          <a:cs typeface="Calibri"/>
                        </a:rPr>
                        <a:t>Excise,</a:t>
                      </a:r>
                      <a:r>
                        <a:rPr sz="900" u="sng" spc="10" dirty="0">
                          <a:solidFill>
                            <a:schemeClr val="tx1"/>
                          </a:solidFill>
                          <a:uFill>
                            <a:solidFill>
                              <a:srgbClr val="000000"/>
                            </a:solidFill>
                          </a:uFill>
                          <a:latin typeface="Calibri"/>
                          <a:cs typeface="Calibri"/>
                        </a:rPr>
                        <a:t> </a:t>
                      </a:r>
                      <a:r>
                        <a:rPr sz="900" u="sng" spc="-10" dirty="0">
                          <a:solidFill>
                            <a:schemeClr val="tx1"/>
                          </a:solidFill>
                          <a:uFill>
                            <a:solidFill>
                              <a:srgbClr val="000000"/>
                            </a:solidFill>
                          </a:uFill>
                          <a:latin typeface="Calibri"/>
                          <a:cs typeface="Calibri"/>
                        </a:rPr>
                        <a:t>Etc.;)</a:t>
                      </a:r>
                      <a:endParaRPr sz="900">
                        <a:solidFill>
                          <a:schemeClr val="tx1"/>
                        </a:solidFill>
                        <a:latin typeface="Calibri"/>
                        <a:cs typeface="Calibri"/>
                      </a:endParaRPr>
                    </a:p>
                  </a:txBody>
                  <a:tcPr marL="0" marR="0" marT="66115" marB="0"/>
                </a:tc>
                <a:tc hMerge="1">
                  <a:txBody>
                    <a:bodyPr/>
                    <a:lstStyle/>
                    <a:p>
                      <a:endParaRPr/>
                    </a:p>
                  </a:txBody>
                  <a:tcPr marL="0" marR="0" marT="0" marB="0"/>
                </a:tc>
                <a:tc gridSpan="2">
                  <a:txBody>
                    <a:bodyPr/>
                    <a:lstStyle/>
                    <a:p>
                      <a:pPr>
                        <a:lnSpc>
                          <a:spcPct val="100000"/>
                        </a:lnSpc>
                      </a:pPr>
                      <a:endParaRPr sz="900">
                        <a:solidFill>
                          <a:schemeClr val="tx1"/>
                        </a:solidFill>
                        <a:latin typeface="Times New Roman"/>
                        <a:cs typeface="Times New Roman"/>
                      </a:endParaRPr>
                    </a:p>
                    <a:p>
                      <a:pPr marL="117475">
                        <a:lnSpc>
                          <a:spcPct val="100000"/>
                        </a:lnSpc>
                        <a:spcBef>
                          <a:spcPts val="785"/>
                        </a:spcBef>
                      </a:pPr>
                      <a:r>
                        <a:rPr sz="900" dirty="0">
                          <a:solidFill>
                            <a:schemeClr val="tx1"/>
                          </a:solidFill>
                          <a:latin typeface="Calibri"/>
                          <a:cs typeface="Calibri"/>
                        </a:rPr>
                        <a:t>Other</a:t>
                      </a:r>
                      <a:r>
                        <a:rPr sz="900" spc="-15" dirty="0">
                          <a:solidFill>
                            <a:schemeClr val="tx1"/>
                          </a:solidFill>
                          <a:latin typeface="Calibri"/>
                          <a:cs typeface="Calibri"/>
                        </a:rPr>
                        <a:t> </a:t>
                      </a:r>
                      <a:r>
                        <a:rPr sz="900" spc="-25" dirty="0">
                          <a:solidFill>
                            <a:schemeClr val="tx1"/>
                          </a:solidFill>
                          <a:latin typeface="Calibri"/>
                          <a:cs typeface="Calibri"/>
                        </a:rPr>
                        <a:t>Tax</a:t>
                      </a:r>
                      <a:endParaRPr sz="900">
                        <a:solidFill>
                          <a:schemeClr val="tx1"/>
                        </a:solidFill>
                        <a:latin typeface="Calibri"/>
                        <a:cs typeface="Calibri"/>
                      </a:endParaRPr>
                    </a:p>
                  </a:txBody>
                  <a:tcPr marL="0" marR="0" marT="0" marB="0"/>
                </a:tc>
                <a:tc hMerge="1">
                  <a:txBody>
                    <a:bodyPr/>
                    <a:lstStyle/>
                    <a:p>
                      <a:endParaRPr/>
                    </a:p>
                  </a:txBody>
                  <a:tcPr marL="0" marR="0" marT="0" marB="0"/>
                </a:tc>
                <a:tc>
                  <a:txBody>
                    <a:bodyPr/>
                    <a:lstStyle/>
                    <a:p>
                      <a:pPr>
                        <a:lnSpc>
                          <a:spcPct val="100000"/>
                        </a:lnSpc>
                      </a:pPr>
                      <a:endParaRPr sz="900">
                        <a:solidFill>
                          <a:schemeClr val="tx1"/>
                        </a:solidFill>
                        <a:latin typeface="Times New Roman"/>
                        <a:cs typeface="Times New Roman"/>
                      </a:endParaRPr>
                    </a:p>
                  </a:txBody>
                  <a:tcPr marL="0" marR="0" marT="0" marB="0"/>
                </a:tc>
                <a:extLst>
                  <a:ext uri="{0D108BD9-81ED-4DB2-BD59-A6C34878D82A}">
                    <a16:rowId xmlns:a16="http://schemas.microsoft.com/office/drawing/2014/main" val="10002"/>
                  </a:ext>
                </a:extLst>
              </a:tr>
              <a:tr h="268812">
                <a:tc gridSpan="3">
                  <a:txBody>
                    <a:bodyPr/>
                    <a:lstStyle/>
                    <a:p>
                      <a:pPr marL="1573530">
                        <a:lnSpc>
                          <a:spcPts val="1120"/>
                        </a:lnSpc>
                        <a:tabLst>
                          <a:tab pos="2399665" algn="l"/>
                        </a:tabLst>
                      </a:pPr>
                      <a:r>
                        <a:rPr sz="900" u="sng" dirty="0">
                          <a:solidFill>
                            <a:schemeClr val="tx1"/>
                          </a:solidFill>
                          <a:uFill>
                            <a:solidFill>
                              <a:srgbClr val="000000"/>
                            </a:solidFill>
                          </a:uFill>
                          <a:latin typeface="Calibri"/>
                          <a:cs typeface="Calibri"/>
                        </a:rPr>
                        <a:t>Property</a:t>
                      </a:r>
                      <a:r>
                        <a:rPr sz="900" u="sng" spc="-25" dirty="0">
                          <a:solidFill>
                            <a:schemeClr val="tx1"/>
                          </a:solidFill>
                          <a:uFill>
                            <a:solidFill>
                              <a:srgbClr val="000000"/>
                            </a:solidFill>
                          </a:uFill>
                          <a:latin typeface="Calibri"/>
                          <a:cs typeface="Calibri"/>
                        </a:rPr>
                        <a:t> Tax</a:t>
                      </a:r>
                      <a:r>
                        <a:rPr sz="900" dirty="0">
                          <a:solidFill>
                            <a:schemeClr val="tx1"/>
                          </a:solidFill>
                          <a:latin typeface="Calibri"/>
                          <a:cs typeface="Calibri"/>
                        </a:rPr>
                        <a:t>	</a:t>
                      </a:r>
                      <a:r>
                        <a:rPr sz="900" u="sng" spc="-10" dirty="0">
                          <a:solidFill>
                            <a:schemeClr val="tx1"/>
                          </a:solidFill>
                          <a:uFill>
                            <a:solidFill>
                              <a:srgbClr val="000000"/>
                            </a:solidFill>
                          </a:uFill>
                          <a:latin typeface="Calibri"/>
                          <a:cs typeface="Calibri"/>
                        </a:rPr>
                        <a:t>($.081/$1)</a:t>
                      </a:r>
                      <a:endParaRPr sz="900" dirty="0">
                        <a:solidFill>
                          <a:schemeClr val="tx1"/>
                        </a:solidFill>
                        <a:latin typeface="Calibri"/>
                        <a:cs typeface="Calibri"/>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148590">
                        <a:lnSpc>
                          <a:spcPts val="1120"/>
                        </a:lnSpc>
                      </a:pPr>
                      <a:r>
                        <a:rPr sz="900" u="sng" dirty="0">
                          <a:solidFill>
                            <a:schemeClr val="tx1"/>
                          </a:solidFill>
                          <a:uFill>
                            <a:solidFill>
                              <a:srgbClr val="000000"/>
                            </a:solidFill>
                          </a:uFill>
                          <a:latin typeface="Calibri"/>
                          <a:cs typeface="Calibri"/>
                        </a:rPr>
                        <a:t>Total</a:t>
                      </a:r>
                      <a:r>
                        <a:rPr sz="900" u="sng" spc="-35"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Tax</a:t>
                      </a:r>
                      <a:endParaRPr sz="900" dirty="0">
                        <a:solidFill>
                          <a:schemeClr val="tx1"/>
                        </a:solidFill>
                        <a:latin typeface="Calibri"/>
                        <a:cs typeface="Calibri"/>
                      </a:endParaRPr>
                    </a:p>
                  </a:txBody>
                  <a:tcPr marL="0" marR="0" marT="0" marB="0"/>
                </a:tc>
                <a:tc gridSpan="2">
                  <a:txBody>
                    <a:bodyPr/>
                    <a:lstStyle/>
                    <a:p>
                      <a:pPr marR="50165" algn="r">
                        <a:lnSpc>
                          <a:spcPts val="1120"/>
                        </a:lnSpc>
                      </a:pPr>
                      <a:r>
                        <a:rPr sz="900" u="sng" dirty="0">
                          <a:solidFill>
                            <a:schemeClr val="tx1"/>
                          </a:solidFill>
                          <a:uFill>
                            <a:solidFill>
                              <a:srgbClr val="000000"/>
                            </a:solidFill>
                          </a:uFill>
                          <a:latin typeface="Calibri"/>
                          <a:cs typeface="Calibri"/>
                        </a:rPr>
                        <a:t>Property</a:t>
                      </a:r>
                      <a:r>
                        <a:rPr sz="900" u="sng" spc="-25" dirty="0">
                          <a:solidFill>
                            <a:schemeClr val="tx1"/>
                          </a:solidFill>
                          <a:uFill>
                            <a:solidFill>
                              <a:srgbClr val="000000"/>
                            </a:solidFill>
                          </a:uFill>
                          <a:latin typeface="Calibri"/>
                          <a:cs typeface="Calibri"/>
                        </a:rPr>
                        <a:t> Tax</a:t>
                      </a:r>
                      <a:endParaRPr sz="900" dirty="0">
                        <a:solidFill>
                          <a:schemeClr val="tx1"/>
                        </a:solidFill>
                        <a:latin typeface="Calibri"/>
                        <a:cs typeface="Calibri"/>
                      </a:endParaRPr>
                    </a:p>
                  </a:txBody>
                  <a:tcPr marL="0" marR="0" marT="0" marB="0"/>
                </a:tc>
                <a:tc hMerge="1">
                  <a:txBody>
                    <a:bodyPr/>
                    <a:lstStyle/>
                    <a:p>
                      <a:endParaRPr/>
                    </a:p>
                  </a:txBody>
                  <a:tcPr marL="0" marR="0" marT="0" marB="0"/>
                </a:tc>
                <a:tc gridSpan="2">
                  <a:txBody>
                    <a:bodyPr/>
                    <a:lstStyle/>
                    <a:p>
                      <a:pPr marL="108585">
                        <a:lnSpc>
                          <a:spcPts val="1120"/>
                        </a:lnSpc>
                      </a:pPr>
                      <a:r>
                        <a:rPr sz="900" u="sng" spc="-10" dirty="0">
                          <a:solidFill>
                            <a:schemeClr val="tx1"/>
                          </a:solidFill>
                          <a:uFill>
                            <a:solidFill>
                              <a:srgbClr val="000000"/>
                            </a:solidFill>
                          </a:uFill>
                          <a:latin typeface="Calibri"/>
                          <a:cs typeface="Calibri"/>
                        </a:rPr>
                        <a:t>($.081/$1)</a:t>
                      </a:r>
                      <a:endParaRPr sz="900">
                        <a:solidFill>
                          <a:schemeClr val="tx1"/>
                        </a:solidFill>
                        <a:latin typeface="Calibri"/>
                        <a:cs typeface="Calibri"/>
                      </a:endParaRPr>
                    </a:p>
                  </a:txBody>
                  <a:tcPr marL="0" marR="0" marT="0" marB="0"/>
                </a:tc>
                <a:tc hMerge="1">
                  <a:txBody>
                    <a:bodyPr/>
                    <a:lstStyle/>
                    <a:p>
                      <a:endParaRPr/>
                    </a:p>
                  </a:txBody>
                  <a:tcPr marL="0" marR="0" marT="0" marB="0"/>
                </a:tc>
                <a:tc>
                  <a:txBody>
                    <a:bodyPr/>
                    <a:lstStyle/>
                    <a:p>
                      <a:pPr marL="146050">
                        <a:lnSpc>
                          <a:spcPts val="1120"/>
                        </a:lnSpc>
                      </a:pPr>
                      <a:r>
                        <a:rPr sz="900" u="sng" dirty="0">
                          <a:solidFill>
                            <a:schemeClr val="tx1"/>
                          </a:solidFill>
                          <a:uFill>
                            <a:solidFill>
                              <a:srgbClr val="000000"/>
                            </a:solidFill>
                          </a:uFill>
                          <a:latin typeface="Calibri"/>
                          <a:cs typeface="Calibri"/>
                        </a:rPr>
                        <a:t>Total</a:t>
                      </a:r>
                      <a:r>
                        <a:rPr sz="900" u="sng" spc="-35"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Tax</a:t>
                      </a:r>
                      <a:endParaRPr sz="900">
                        <a:solidFill>
                          <a:schemeClr val="tx1"/>
                        </a:solidFill>
                        <a:latin typeface="Calibri"/>
                        <a:cs typeface="Calibri"/>
                      </a:endParaRPr>
                    </a:p>
                  </a:txBody>
                  <a:tcPr marL="0" marR="0" marT="0" marB="0"/>
                </a:tc>
                <a:extLst>
                  <a:ext uri="{0D108BD9-81ED-4DB2-BD59-A6C34878D82A}">
                    <a16:rowId xmlns:a16="http://schemas.microsoft.com/office/drawing/2014/main" val="10003"/>
                  </a:ext>
                </a:extLst>
              </a:tr>
              <a:tr h="635563">
                <a:tc gridSpan="3">
                  <a:txBody>
                    <a:bodyPr/>
                    <a:lstStyle/>
                    <a:p>
                      <a:pPr marL="31750">
                        <a:lnSpc>
                          <a:spcPts val="1150"/>
                        </a:lnSpc>
                        <a:spcBef>
                          <a:spcPts val="590"/>
                        </a:spcBef>
                        <a:tabLst>
                          <a:tab pos="2042160" algn="l"/>
                          <a:tab pos="2860040" algn="l"/>
                        </a:tabLst>
                      </a:pPr>
                      <a:r>
                        <a:rPr sz="900" spc="-10" dirty="0">
                          <a:solidFill>
                            <a:schemeClr val="tx1"/>
                          </a:solidFill>
                          <a:latin typeface="Calibri"/>
                          <a:cs typeface="Calibri"/>
                        </a:rPr>
                        <a:t>Montgomery</a:t>
                      </a:r>
                      <a:r>
                        <a:rPr sz="900" spc="30" dirty="0">
                          <a:solidFill>
                            <a:schemeClr val="tx1"/>
                          </a:solidFill>
                          <a:latin typeface="Calibri"/>
                          <a:cs typeface="Calibri"/>
                        </a:rPr>
                        <a:t> </a:t>
                      </a:r>
                      <a:r>
                        <a:rPr sz="900" spc="-10" dirty="0">
                          <a:solidFill>
                            <a:schemeClr val="tx1"/>
                          </a:solidFill>
                          <a:latin typeface="Calibri"/>
                          <a:cs typeface="Calibri"/>
                        </a:rPr>
                        <a:t>County</a:t>
                      </a:r>
                      <a:r>
                        <a:rPr sz="900" dirty="0">
                          <a:solidFill>
                            <a:schemeClr val="tx1"/>
                          </a:solidFill>
                          <a:latin typeface="Calibri"/>
                          <a:cs typeface="Calibri"/>
                        </a:rPr>
                        <a:t>	</a:t>
                      </a:r>
                      <a:r>
                        <a:rPr sz="900" spc="-25" dirty="0">
                          <a:solidFill>
                            <a:schemeClr val="tx1"/>
                          </a:solidFill>
                          <a:latin typeface="Calibri"/>
                          <a:cs typeface="Calibri"/>
                        </a:rPr>
                        <a:t>324</a:t>
                      </a:r>
                      <a:r>
                        <a:rPr sz="900" dirty="0">
                          <a:solidFill>
                            <a:schemeClr val="tx1"/>
                          </a:solidFill>
                          <a:latin typeface="Calibri"/>
                          <a:cs typeface="Calibri"/>
                        </a:rPr>
                        <a:t>	</a:t>
                      </a:r>
                      <a:r>
                        <a:rPr sz="900" spc="-25" dirty="0">
                          <a:solidFill>
                            <a:schemeClr val="tx1"/>
                          </a:solidFill>
                          <a:latin typeface="Calibri"/>
                          <a:cs typeface="Calibri"/>
                        </a:rPr>
                        <a:t>26</a:t>
                      </a:r>
                      <a:endParaRPr sz="900" dirty="0">
                        <a:solidFill>
                          <a:schemeClr val="tx1"/>
                        </a:solidFill>
                        <a:latin typeface="Calibri"/>
                        <a:cs typeface="Calibri"/>
                      </a:endParaRPr>
                    </a:p>
                  </a:txBody>
                  <a:tcPr marL="0" marR="0" marT="66115" marB="0"/>
                </a:tc>
                <a:tc hMerge="1">
                  <a:txBody>
                    <a:bodyPr/>
                    <a:lstStyle/>
                    <a:p>
                      <a:endParaRPr/>
                    </a:p>
                  </a:txBody>
                  <a:tcPr marL="0" marR="0" marT="0" marB="0"/>
                </a:tc>
                <a:tc hMerge="1">
                  <a:txBody>
                    <a:bodyPr/>
                    <a:lstStyle/>
                    <a:p>
                      <a:endParaRPr/>
                    </a:p>
                  </a:txBody>
                  <a:tcPr marL="0" marR="0" marT="0" marB="0"/>
                </a:tc>
                <a:tc>
                  <a:txBody>
                    <a:bodyPr/>
                    <a:lstStyle/>
                    <a:p>
                      <a:pPr marR="354330" algn="r">
                        <a:lnSpc>
                          <a:spcPts val="1150"/>
                        </a:lnSpc>
                        <a:spcBef>
                          <a:spcPts val="590"/>
                        </a:spcBef>
                      </a:pPr>
                      <a:r>
                        <a:rPr sz="900" spc="-25" dirty="0">
                          <a:solidFill>
                            <a:schemeClr val="tx1"/>
                          </a:solidFill>
                          <a:latin typeface="Calibri"/>
                          <a:cs typeface="Calibri"/>
                        </a:rPr>
                        <a:t>350</a:t>
                      </a:r>
                      <a:endParaRPr sz="900">
                        <a:solidFill>
                          <a:schemeClr val="tx1"/>
                        </a:solidFill>
                        <a:latin typeface="Calibri"/>
                        <a:cs typeface="Calibri"/>
                      </a:endParaRPr>
                    </a:p>
                  </a:txBody>
                  <a:tcPr marL="0" marR="0" marT="66115" marB="0"/>
                </a:tc>
                <a:tc gridSpan="2">
                  <a:txBody>
                    <a:bodyPr/>
                    <a:lstStyle/>
                    <a:p>
                      <a:pPr marL="361950">
                        <a:lnSpc>
                          <a:spcPts val="1150"/>
                        </a:lnSpc>
                        <a:spcBef>
                          <a:spcPts val="590"/>
                        </a:spcBef>
                        <a:tabLst>
                          <a:tab pos="2432050" algn="l"/>
                        </a:tabLst>
                      </a:pPr>
                      <a:r>
                        <a:rPr sz="900" spc="-10" dirty="0">
                          <a:solidFill>
                            <a:schemeClr val="tx1"/>
                          </a:solidFill>
                          <a:latin typeface="Calibri"/>
                          <a:cs typeface="Calibri"/>
                        </a:rPr>
                        <a:t>Montgomery</a:t>
                      </a:r>
                      <a:r>
                        <a:rPr sz="900" spc="30" dirty="0">
                          <a:solidFill>
                            <a:schemeClr val="tx1"/>
                          </a:solidFill>
                          <a:latin typeface="Calibri"/>
                          <a:cs typeface="Calibri"/>
                        </a:rPr>
                        <a:t> </a:t>
                      </a:r>
                      <a:r>
                        <a:rPr sz="900" spc="-10" dirty="0">
                          <a:solidFill>
                            <a:schemeClr val="tx1"/>
                          </a:solidFill>
                          <a:latin typeface="Calibri"/>
                          <a:cs typeface="Calibri"/>
                        </a:rPr>
                        <a:t>County</a:t>
                      </a:r>
                      <a:r>
                        <a:rPr sz="900" dirty="0">
                          <a:solidFill>
                            <a:schemeClr val="tx1"/>
                          </a:solidFill>
                          <a:latin typeface="Calibri"/>
                          <a:cs typeface="Calibri"/>
                        </a:rPr>
                        <a:t>	</a:t>
                      </a:r>
                      <a:r>
                        <a:rPr sz="900" spc="-25" dirty="0">
                          <a:solidFill>
                            <a:schemeClr val="tx1"/>
                          </a:solidFill>
                          <a:latin typeface="Calibri"/>
                          <a:cs typeface="Calibri"/>
                        </a:rPr>
                        <a:t>89</a:t>
                      </a:r>
                      <a:endParaRPr sz="900" dirty="0">
                        <a:solidFill>
                          <a:schemeClr val="tx1"/>
                        </a:solidFill>
                        <a:latin typeface="Calibri"/>
                        <a:cs typeface="Calibri"/>
                      </a:endParaRPr>
                    </a:p>
                  </a:txBody>
                  <a:tcPr marL="0" marR="0" marT="66115" marB="0"/>
                </a:tc>
                <a:tc hMerge="1">
                  <a:txBody>
                    <a:bodyPr/>
                    <a:lstStyle/>
                    <a:p>
                      <a:endParaRPr/>
                    </a:p>
                  </a:txBody>
                  <a:tcPr marL="0" marR="0" marT="0" marB="0"/>
                </a:tc>
                <a:tc gridSpan="2">
                  <a:txBody>
                    <a:bodyPr/>
                    <a:lstStyle/>
                    <a:p>
                      <a:pPr marR="53340" algn="r">
                        <a:lnSpc>
                          <a:spcPts val="1150"/>
                        </a:lnSpc>
                        <a:spcBef>
                          <a:spcPts val="590"/>
                        </a:spcBef>
                      </a:pPr>
                      <a:r>
                        <a:rPr sz="900" dirty="0">
                          <a:solidFill>
                            <a:schemeClr val="tx1"/>
                          </a:solidFill>
                          <a:latin typeface="Calibri"/>
                          <a:cs typeface="Calibri"/>
                        </a:rPr>
                        <a:t>7</a:t>
                      </a:r>
                      <a:endParaRPr sz="900">
                        <a:solidFill>
                          <a:schemeClr val="tx1"/>
                        </a:solidFill>
                        <a:latin typeface="Calibri"/>
                        <a:cs typeface="Calibri"/>
                      </a:endParaRPr>
                    </a:p>
                  </a:txBody>
                  <a:tcPr marL="0" marR="0" marT="66115" marB="0"/>
                </a:tc>
                <a:tc hMerge="1">
                  <a:txBody>
                    <a:bodyPr/>
                    <a:lstStyle/>
                    <a:p>
                      <a:endParaRPr/>
                    </a:p>
                  </a:txBody>
                  <a:tcPr marL="0" marR="0" marT="0" marB="0"/>
                </a:tc>
                <a:tc>
                  <a:txBody>
                    <a:bodyPr/>
                    <a:lstStyle/>
                    <a:p>
                      <a:pPr marR="24130" algn="r">
                        <a:lnSpc>
                          <a:spcPts val="1150"/>
                        </a:lnSpc>
                        <a:spcBef>
                          <a:spcPts val="590"/>
                        </a:spcBef>
                      </a:pPr>
                      <a:r>
                        <a:rPr sz="900" spc="-25" dirty="0">
                          <a:solidFill>
                            <a:schemeClr val="tx1"/>
                          </a:solidFill>
                          <a:latin typeface="Calibri"/>
                          <a:cs typeface="Calibri"/>
                        </a:rPr>
                        <a:t>97</a:t>
                      </a:r>
                      <a:endParaRPr sz="900">
                        <a:solidFill>
                          <a:schemeClr val="tx1"/>
                        </a:solidFill>
                        <a:latin typeface="Calibri"/>
                        <a:cs typeface="Calibri"/>
                      </a:endParaRPr>
                    </a:p>
                  </a:txBody>
                  <a:tcPr marL="0" marR="0" marT="66115" marB="0"/>
                </a:tc>
                <a:extLst>
                  <a:ext uri="{0D108BD9-81ED-4DB2-BD59-A6C34878D82A}">
                    <a16:rowId xmlns:a16="http://schemas.microsoft.com/office/drawing/2014/main" val="10004"/>
                  </a:ext>
                </a:extLst>
              </a:tr>
              <a:tr h="140142">
                <a:tc>
                  <a:txBody>
                    <a:bodyPr/>
                    <a:lstStyle/>
                    <a:p>
                      <a:pPr marL="31750">
                        <a:lnSpc>
                          <a:spcPct val="100000"/>
                        </a:lnSpc>
                        <a:spcBef>
                          <a:spcPts val="90"/>
                        </a:spcBef>
                      </a:pPr>
                      <a:r>
                        <a:rPr sz="900" dirty="0">
                          <a:solidFill>
                            <a:schemeClr val="tx1"/>
                          </a:solidFill>
                          <a:latin typeface="Calibri"/>
                          <a:cs typeface="Calibri"/>
                        </a:rPr>
                        <a:t>Franklin</a:t>
                      </a:r>
                      <a:r>
                        <a:rPr sz="900" spc="25" dirty="0">
                          <a:solidFill>
                            <a:schemeClr val="tx1"/>
                          </a:solidFill>
                          <a:latin typeface="Calibri"/>
                          <a:cs typeface="Calibri"/>
                        </a:rPr>
                        <a:t> </a:t>
                      </a:r>
                      <a:r>
                        <a:rPr sz="900" spc="-10" dirty="0">
                          <a:solidFill>
                            <a:schemeClr val="tx1"/>
                          </a:solidFill>
                          <a:latin typeface="Calibri"/>
                          <a:cs typeface="Calibri"/>
                        </a:rPr>
                        <a:t>Township</a:t>
                      </a:r>
                      <a:endParaRPr sz="900">
                        <a:solidFill>
                          <a:schemeClr val="tx1"/>
                        </a:solidFill>
                        <a:latin typeface="Calibri"/>
                        <a:cs typeface="Calibri"/>
                      </a:endParaRPr>
                    </a:p>
                  </a:txBody>
                  <a:tcPr marL="0" marR="0" marT="10085" marB="0"/>
                </a:tc>
                <a:tc>
                  <a:txBody>
                    <a:bodyPr/>
                    <a:lstStyle/>
                    <a:p>
                      <a:pPr marR="178435" algn="r">
                        <a:lnSpc>
                          <a:spcPct val="100000"/>
                        </a:lnSpc>
                        <a:spcBef>
                          <a:spcPts val="90"/>
                        </a:spcBef>
                      </a:pPr>
                      <a:r>
                        <a:rPr sz="900" dirty="0">
                          <a:solidFill>
                            <a:schemeClr val="tx1"/>
                          </a:solidFill>
                          <a:latin typeface="Calibri"/>
                          <a:cs typeface="Calibri"/>
                        </a:rPr>
                        <a:t>-</a:t>
                      </a:r>
                      <a:endParaRPr sz="900">
                        <a:solidFill>
                          <a:schemeClr val="tx1"/>
                        </a:solidFill>
                        <a:latin typeface="Calibri"/>
                        <a:cs typeface="Calibri"/>
                      </a:endParaRPr>
                    </a:p>
                  </a:txBody>
                  <a:tcPr marL="0" marR="0" marT="10085" marB="0"/>
                </a:tc>
                <a:tc>
                  <a:txBody>
                    <a:bodyPr/>
                    <a:lstStyle/>
                    <a:p>
                      <a:pPr marR="179070" algn="r">
                        <a:lnSpc>
                          <a:spcPct val="100000"/>
                        </a:lnSpc>
                        <a:spcBef>
                          <a:spcPts val="90"/>
                        </a:spcBef>
                      </a:pPr>
                      <a:r>
                        <a:rPr sz="900" dirty="0">
                          <a:solidFill>
                            <a:schemeClr val="tx1"/>
                          </a:solidFill>
                          <a:latin typeface="Calibri"/>
                          <a:cs typeface="Calibri"/>
                        </a:rPr>
                        <a:t>-</a:t>
                      </a:r>
                      <a:endParaRPr sz="900">
                        <a:solidFill>
                          <a:schemeClr val="tx1"/>
                        </a:solidFill>
                        <a:latin typeface="Calibri"/>
                        <a:cs typeface="Calibri"/>
                      </a:endParaRPr>
                    </a:p>
                  </a:txBody>
                  <a:tcPr marL="0" marR="0" marT="10085" marB="0"/>
                </a:tc>
                <a:tc>
                  <a:txBody>
                    <a:bodyPr/>
                    <a:lstStyle/>
                    <a:p>
                      <a:pPr marL="46990" algn="ctr">
                        <a:lnSpc>
                          <a:spcPct val="100000"/>
                        </a:lnSpc>
                        <a:spcBef>
                          <a:spcPts val="90"/>
                        </a:spcBef>
                      </a:pPr>
                      <a:r>
                        <a:rPr sz="900" dirty="0">
                          <a:solidFill>
                            <a:schemeClr val="tx1"/>
                          </a:solidFill>
                          <a:latin typeface="Calibri"/>
                          <a:cs typeface="Calibri"/>
                        </a:rPr>
                        <a:t>-</a:t>
                      </a:r>
                      <a:endParaRPr sz="900">
                        <a:solidFill>
                          <a:schemeClr val="tx1"/>
                        </a:solidFill>
                        <a:latin typeface="Calibri"/>
                        <a:cs typeface="Calibri"/>
                      </a:endParaRPr>
                    </a:p>
                  </a:txBody>
                  <a:tcPr marL="0" marR="0" marT="10085" marB="0"/>
                </a:tc>
                <a:tc>
                  <a:txBody>
                    <a:bodyPr/>
                    <a:lstStyle/>
                    <a:p>
                      <a:pPr marL="361950">
                        <a:lnSpc>
                          <a:spcPct val="100000"/>
                        </a:lnSpc>
                        <a:spcBef>
                          <a:spcPts val="90"/>
                        </a:spcBef>
                      </a:pPr>
                      <a:r>
                        <a:rPr sz="900" dirty="0">
                          <a:solidFill>
                            <a:schemeClr val="tx1"/>
                          </a:solidFill>
                          <a:latin typeface="Calibri"/>
                          <a:cs typeface="Calibri"/>
                        </a:rPr>
                        <a:t>Union</a:t>
                      </a:r>
                      <a:r>
                        <a:rPr sz="900" spc="-25" dirty="0">
                          <a:solidFill>
                            <a:schemeClr val="tx1"/>
                          </a:solidFill>
                          <a:latin typeface="Calibri"/>
                          <a:cs typeface="Calibri"/>
                        </a:rPr>
                        <a:t> </a:t>
                      </a:r>
                      <a:r>
                        <a:rPr sz="900" spc="-10" dirty="0">
                          <a:solidFill>
                            <a:schemeClr val="tx1"/>
                          </a:solidFill>
                          <a:latin typeface="Calibri"/>
                          <a:cs typeface="Calibri"/>
                        </a:rPr>
                        <a:t>Township</a:t>
                      </a:r>
                      <a:endParaRPr sz="900">
                        <a:solidFill>
                          <a:schemeClr val="tx1"/>
                        </a:solidFill>
                        <a:latin typeface="Calibri"/>
                        <a:cs typeface="Calibri"/>
                      </a:endParaRPr>
                    </a:p>
                  </a:txBody>
                  <a:tcPr marL="0" marR="0" marT="10085" marB="0"/>
                </a:tc>
                <a:tc>
                  <a:txBody>
                    <a:bodyPr/>
                    <a:lstStyle/>
                    <a:p>
                      <a:pPr marR="184785" algn="r">
                        <a:lnSpc>
                          <a:spcPct val="100000"/>
                        </a:lnSpc>
                        <a:spcBef>
                          <a:spcPts val="90"/>
                        </a:spcBef>
                      </a:pPr>
                      <a:r>
                        <a:rPr sz="900" dirty="0">
                          <a:solidFill>
                            <a:schemeClr val="tx1"/>
                          </a:solidFill>
                          <a:latin typeface="Calibri"/>
                          <a:cs typeface="Calibri"/>
                        </a:rPr>
                        <a:t>-</a:t>
                      </a:r>
                    </a:p>
                  </a:txBody>
                  <a:tcPr marL="0" marR="0" marT="10085" marB="0"/>
                </a:tc>
                <a:tc>
                  <a:txBody>
                    <a:bodyPr/>
                    <a:lstStyle/>
                    <a:p>
                      <a:pPr marR="23495" algn="r">
                        <a:lnSpc>
                          <a:spcPct val="100000"/>
                        </a:lnSpc>
                        <a:spcBef>
                          <a:spcPts val="90"/>
                        </a:spcBef>
                      </a:pPr>
                      <a:r>
                        <a:rPr sz="900" dirty="0">
                          <a:solidFill>
                            <a:schemeClr val="tx1"/>
                          </a:solidFill>
                          <a:latin typeface="Calibri"/>
                          <a:cs typeface="Calibri"/>
                        </a:rPr>
                        <a:t>-</a:t>
                      </a:r>
                      <a:endParaRPr sz="900">
                        <a:solidFill>
                          <a:schemeClr val="tx1"/>
                        </a:solidFill>
                        <a:latin typeface="Calibri"/>
                        <a:cs typeface="Calibri"/>
                      </a:endParaRPr>
                    </a:p>
                  </a:txBody>
                  <a:tcPr marL="0" marR="0" marT="10085" marB="0"/>
                </a:tc>
                <a:tc>
                  <a:txBody>
                    <a:bodyPr/>
                    <a:lstStyle/>
                    <a:p>
                      <a:pPr>
                        <a:lnSpc>
                          <a:spcPct val="100000"/>
                        </a:lnSpc>
                      </a:pPr>
                      <a:endParaRPr sz="900">
                        <a:solidFill>
                          <a:schemeClr val="tx1"/>
                        </a:solidFill>
                        <a:latin typeface="Times New Roman"/>
                        <a:cs typeface="Times New Roman"/>
                      </a:endParaRPr>
                    </a:p>
                  </a:txBody>
                  <a:tcPr marL="0" marR="0" marT="0" marB="0"/>
                </a:tc>
                <a:tc>
                  <a:txBody>
                    <a:bodyPr/>
                    <a:lstStyle/>
                    <a:p>
                      <a:pPr marR="146050" algn="r">
                        <a:lnSpc>
                          <a:spcPct val="100000"/>
                        </a:lnSpc>
                        <a:spcBef>
                          <a:spcPts val="90"/>
                        </a:spcBef>
                      </a:pPr>
                      <a:r>
                        <a:rPr sz="900" dirty="0">
                          <a:solidFill>
                            <a:schemeClr val="tx1"/>
                          </a:solidFill>
                          <a:latin typeface="Calibri"/>
                          <a:cs typeface="Calibri"/>
                        </a:rPr>
                        <a:t>-</a:t>
                      </a:r>
                      <a:endParaRPr sz="900">
                        <a:solidFill>
                          <a:schemeClr val="tx1"/>
                        </a:solidFill>
                        <a:latin typeface="Calibri"/>
                        <a:cs typeface="Calibri"/>
                      </a:endParaRPr>
                    </a:p>
                  </a:txBody>
                  <a:tcPr marL="0" marR="0" marT="10085" marB="0"/>
                </a:tc>
                <a:extLst>
                  <a:ext uri="{0D108BD9-81ED-4DB2-BD59-A6C34878D82A}">
                    <a16:rowId xmlns:a16="http://schemas.microsoft.com/office/drawing/2014/main" val="10005"/>
                  </a:ext>
                </a:extLst>
              </a:tr>
              <a:tr h="128428">
                <a:tc>
                  <a:txBody>
                    <a:bodyPr/>
                    <a:lstStyle/>
                    <a:p>
                      <a:pPr marL="31750">
                        <a:lnSpc>
                          <a:spcPts val="1120"/>
                        </a:lnSpc>
                      </a:pPr>
                      <a:r>
                        <a:rPr sz="900" dirty="0">
                          <a:solidFill>
                            <a:schemeClr val="tx1"/>
                          </a:solidFill>
                          <a:latin typeface="Calibri"/>
                          <a:cs typeface="Calibri"/>
                        </a:rPr>
                        <a:t>Franklin</a:t>
                      </a:r>
                      <a:r>
                        <a:rPr sz="900" spc="15" dirty="0">
                          <a:solidFill>
                            <a:schemeClr val="tx1"/>
                          </a:solidFill>
                          <a:latin typeface="Calibri"/>
                          <a:cs typeface="Calibri"/>
                        </a:rPr>
                        <a:t> </a:t>
                      </a:r>
                      <a:r>
                        <a:rPr sz="900" dirty="0">
                          <a:solidFill>
                            <a:schemeClr val="tx1"/>
                          </a:solidFill>
                          <a:latin typeface="Calibri"/>
                          <a:cs typeface="Calibri"/>
                        </a:rPr>
                        <a:t>Township</a:t>
                      </a:r>
                      <a:r>
                        <a:rPr sz="900" spc="30" dirty="0">
                          <a:solidFill>
                            <a:schemeClr val="tx1"/>
                          </a:solidFill>
                          <a:latin typeface="Calibri"/>
                          <a:cs typeface="Calibri"/>
                        </a:rPr>
                        <a:t> </a:t>
                      </a:r>
                      <a:r>
                        <a:rPr sz="900" spc="-20" dirty="0">
                          <a:solidFill>
                            <a:schemeClr val="tx1"/>
                          </a:solidFill>
                          <a:latin typeface="Calibri"/>
                          <a:cs typeface="Calibri"/>
                        </a:rPr>
                        <a:t>Fire</a:t>
                      </a:r>
                      <a:endParaRPr sz="900">
                        <a:solidFill>
                          <a:schemeClr val="tx1"/>
                        </a:solidFill>
                        <a:latin typeface="Calibri"/>
                        <a:cs typeface="Calibri"/>
                      </a:endParaRPr>
                    </a:p>
                  </a:txBody>
                  <a:tcPr marL="0" marR="0" marT="0" marB="0"/>
                </a:tc>
                <a:tc>
                  <a:txBody>
                    <a:bodyPr/>
                    <a:lstStyle/>
                    <a:p>
                      <a:pPr marR="55880" algn="r">
                        <a:lnSpc>
                          <a:spcPts val="1120"/>
                        </a:lnSpc>
                      </a:pPr>
                      <a:r>
                        <a:rPr sz="900" spc="-25" dirty="0">
                          <a:solidFill>
                            <a:schemeClr val="tx1"/>
                          </a:solidFill>
                          <a:latin typeface="Calibri"/>
                          <a:cs typeface="Calibri"/>
                        </a:rPr>
                        <a:t>306</a:t>
                      </a:r>
                      <a:endParaRPr sz="900">
                        <a:solidFill>
                          <a:schemeClr val="tx1"/>
                        </a:solidFill>
                        <a:latin typeface="Calibri"/>
                        <a:cs typeface="Calibri"/>
                      </a:endParaRPr>
                    </a:p>
                  </a:txBody>
                  <a:tcPr marL="0" marR="0" marT="0" marB="0"/>
                </a:tc>
                <a:tc>
                  <a:txBody>
                    <a:bodyPr/>
                    <a:lstStyle/>
                    <a:p>
                      <a:pPr marR="55880" algn="r">
                        <a:lnSpc>
                          <a:spcPts val="1120"/>
                        </a:lnSpc>
                      </a:pPr>
                      <a:r>
                        <a:rPr sz="900" spc="-25" dirty="0">
                          <a:solidFill>
                            <a:schemeClr val="tx1"/>
                          </a:solidFill>
                          <a:latin typeface="Calibri"/>
                          <a:cs typeface="Calibri"/>
                        </a:rPr>
                        <a:t>25</a:t>
                      </a:r>
                      <a:endParaRPr sz="900">
                        <a:solidFill>
                          <a:schemeClr val="tx1"/>
                        </a:solidFill>
                        <a:latin typeface="Calibri"/>
                        <a:cs typeface="Calibri"/>
                      </a:endParaRPr>
                    </a:p>
                  </a:txBody>
                  <a:tcPr marL="0" marR="0" marT="0" marB="0"/>
                </a:tc>
                <a:tc>
                  <a:txBody>
                    <a:bodyPr/>
                    <a:lstStyle/>
                    <a:p>
                      <a:pPr marR="354330" algn="r">
                        <a:lnSpc>
                          <a:spcPts val="1120"/>
                        </a:lnSpc>
                      </a:pPr>
                      <a:r>
                        <a:rPr sz="900" spc="-25" dirty="0">
                          <a:solidFill>
                            <a:schemeClr val="tx1"/>
                          </a:solidFill>
                          <a:latin typeface="Calibri"/>
                          <a:cs typeface="Calibri"/>
                        </a:rPr>
                        <a:t>331</a:t>
                      </a:r>
                      <a:endParaRPr sz="900">
                        <a:solidFill>
                          <a:schemeClr val="tx1"/>
                        </a:solidFill>
                        <a:latin typeface="Calibri"/>
                        <a:cs typeface="Calibri"/>
                      </a:endParaRPr>
                    </a:p>
                  </a:txBody>
                  <a:tcPr marL="0" marR="0" marT="0" marB="0"/>
                </a:tc>
                <a:tc>
                  <a:txBody>
                    <a:bodyPr/>
                    <a:lstStyle/>
                    <a:p>
                      <a:pPr marL="361950">
                        <a:lnSpc>
                          <a:spcPts val="1120"/>
                        </a:lnSpc>
                      </a:pPr>
                      <a:r>
                        <a:rPr sz="900" dirty="0">
                          <a:solidFill>
                            <a:schemeClr val="tx1"/>
                          </a:solidFill>
                          <a:latin typeface="Calibri"/>
                          <a:cs typeface="Calibri"/>
                        </a:rPr>
                        <a:t>Union</a:t>
                      </a:r>
                      <a:r>
                        <a:rPr sz="900" spc="-15" dirty="0">
                          <a:solidFill>
                            <a:schemeClr val="tx1"/>
                          </a:solidFill>
                          <a:latin typeface="Calibri"/>
                          <a:cs typeface="Calibri"/>
                        </a:rPr>
                        <a:t> </a:t>
                      </a:r>
                      <a:r>
                        <a:rPr sz="900" dirty="0">
                          <a:solidFill>
                            <a:schemeClr val="tx1"/>
                          </a:solidFill>
                          <a:latin typeface="Calibri"/>
                          <a:cs typeface="Calibri"/>
                        </a:rPr>
                        <a:t>Township </a:t>
                      </a:r>
                      <a:r>
                        <a:rPr sz="900" spc="-20" dirty="0">
                          <a:solidFill>
                            <a:schemeClr val="tx1"/>
                          </a:solidFill>
                          <a:latin typeface="Calibri"/>
                          <a:cs typeface="Calibri"/>
                        </a:rPr>
                        <a:t>Fire</a:t>
                      </a:r>
                      <a:endParaRPr sz="900">
                        <a:solidFill>
                          <a:schemeClr val="tx1"/>
                        </a:solidFill>
                        <a:latin typeface="Calibri"/>
                        <a:cs typeface="Calibri"/>
                      </a:endParaRPr>
                    </a:p>
                  </a:txBody>
                  <a:tcPr marL="0" marR="0" marT="0" marB="0"/>
                </a:tc>
                <a:tc>
                  <a:txBody>
                    <a:bodyPr/>
                    <a:lstStyle/>
                    <a:p>
                      <a:pPr marR="62230" algn="r">
                        <a:lnSpc>
                          <a:spcPts val="1120"/>
                        </a:lnSpc>
                      </a:pPr>
                      <a:r>
                        <a:rPr sz="900" spc="-25" dirty="0">
                          <a:solidFill>
                            <a:schemeClr val="tx1"/>
                          </a:solidFill>
                          <a:latin typeface="Calibri"/>
                          <a:cs typeface="Calibri"/>
                        </a:rPr>
                        <a:t>58</a:t>
                      </a:r>
                      <a:endParaRPr sz="900" dirty="0">
                        <a:solidFill>
                          <a:schemeClr val="tx1"/>
                        </a:solidFill>
                        <a:latin typeface="Calibri"/>
                        <a:cs typeface="Calibri"/>
                      </a:endParaRPr>
                    </a:p>
                  </a:txBody>
                  <a:tcPr marL="0" marR="0" marT="0" marB="0"/>
                </a:tc>
                <a:tc>
                  <a:txBody>
                    <a:bodyPr/>
                    <a:lstStyle/>
                    <a:p>
                      <a:pPr>
                        <a:lnSpc>
                          <a:spcPct val="100000"/>
                        </a:lnSpc>
                      </a:pPr>
                      <a:endParaRPr sz="800">
                        <a:solidFill>
                          <a:schemeClr val="tx1"/>
                        </a:solidFill>
                        <a:latin typeface="Times New Roman"/>
                        <a:cs typeface="Times New Roman"/>
                      </a:endParaRPr>
                    </a:p>
                  </a:txBody>
                  <a:tcPr marL="0" marR="0" marT="0" marB="0"/>
                </a:tc>
                <a:tc>
                  <a:txBody>
                    <a:bodyPr/>
                    <a:lstStyle/>
                    <a:p>
                      <a:pPr marL="31115">
                        <a:lnSpc>
                          <a:spcPts val="1120"/>
                        </a:lnSpc>
                      </a:pPr>
                      <a:r>
                        <a:rPr sz="900" dirty="0">
                          <a:solidFill>
                            <a:schemeClr val="tx1"/>
                          </a:solidFill>
                          <a:latin typeface="Calibri"/>
                          <a:cs typeface="Calibri"/>
                        </a:rPr>
                        <a:t>5</a:t>
                      </a:r>
                      <a:endParaRPr sz="900">
                        <a:solidFill>
                          <a:schemeClr val="tx1"/>
                        </a:solidFill>
                        <a:latin typeface="Calibri"/>
                        <a:cs typeface="Calibri"/>
                      </a:endParaRPr>
                    </a:p>
                  </a:txBody>
                  <a:tcPr marL="0" marR="0" marT="0" marB="0"/>
                </a:tc>
                <a:tc>
                  <a:txBody>
                    <a:bodyPr/>
                    <a:lstStyle/>
                    <a:p>
                      <a:pPr marR="24130" algn="r">
                        <a:lnSpc>
                          <a:spcPts val="1120"/>
                        </a:lnSpc>
                      </a:pPr>
                      <a:r>
                        <a:rPr sz="900" spc="-25" dirty="0">
                          <a:solidFill>
                            <a:schemeClr val="tx1"/>
                          </a:solidFill>
                          <a:latin typeface="Calibri"/>
                          <a:cs typeface="Calibri"/>
                        </a:rPr>
                        <a:t>63</a:t>
                      </a:r>
                      <a:endParaRPr sz="900">
                        <a:solidFill>
                          <a:schemeClr val="tx1"/>
                        </a:solidFill>
                        <a:latin typeface="Calibri"/>
                        <a:cs typeface="Calibri"/>
                      </a:endParaRPr>
                    </a:p>
                  </a:txBody>
                  <a:tcPr marL="0" marR="0" marT="0" marB="0"/>
                </a:tc>
                <a:extLst>
                  <a:ext uri="{0D108BD9-81ED-4DB2-BD59-A6C34878D82A}">
                    <a16:rowId xmlns:a16="http://schemas.microsoft.com/office/drawing/2014/main" val="10006"/>
                  </a:ext>
                </a:extLst>
              </a:tr>
              <a:tr h="261389">
                <a:tc>
                  <a:txBody>
                    <a:bodyPr/>
                    <a:lstStyle/>
                    <a:p>
                      <a:pPr marL="31750">
                        <a:lnSpc>
                          <a:spcPts val="1075"/>
                        </a:lnSpc>
                      </a:pPr>
                      <a:r>
                        <a:rPr sz="900" dirty="0">
                          <a:solidFill>
                            <a:schemeClr val="tx1"/>
                          </a:solidFill>
                          <a:latin typeface="Calibri"/>
                          <a:cs typeface="Calibri"/>
                        </a:rPr>
                        <a:t>Darlington</a:t>
                      </a:r>
                      <a:r>
                        <a:rPr sz="900" spc="35" dirty="0">
                          <a:solidFill>
                            <a:schemeClr val="tx1"/>
                          </a:solidFill>
                          <a:latin typeface="Calibri"/>
                          <a:cs typeface="Calibri"/>
                        </a:rPr>
                        <a:t> </a:t>
                      </a:r>
                      <a:r>
                        <a:rPr sz="900" dirty="0">
                          <a:solidFill>
                            <a:schemeClr val="tx1"/>
                          </a:solidFill>
                          <a:latin typeface="Calibri"/>
                          <a:cs typeface="Calibri"/>
                        </a:rPr>
                        <a:t>Public </a:t>
                      </a:r>
                      <a:r>
                        <a:rPr sz="900" spc="-10" dirty="0">
                          <a:solidFill>
                            <a:schemeClr val="tx1"/>
                          </a:solidFill>
                          <a:latin typeface="Calibri"/>
                          <a:cs typeface="Calibri"/>
                        </a:rPr>
                        <a:t>Library</a:t>
                      </a:r>
                      <a:endParaRPr sz="900">
                        <a:solidFill>
                          <a:schemeClr val="tx1"/>
                        </a:solidFill>
                        <a:latin typeface="Calibri"/>
                        <a:cs typeface="Calibri"/>
                      </a:endParaRPr>
                    </a:p>
                  </a:txBody>
                  <a:tcPr marL="0" marR="0" marT="0" marB="0"/>
                </a:tc>
                <a:tc>
                  <a:txBody>
                    <a:bodyPr/>
                    <a:lstStyle/>
                    <a:p>
                      <a:pPr marR="178435" algn="r">
                        <a:lnSpc>
                          <a:spcPts val="1075"/>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marR="179070" algn="r">
                        <a:lnSpc>
                          <a:spcPts val="1075"/>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marL="46990" algn="ctr">
                        <a:lnSpc>
                          <a:spcPts val="1075"/>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marL="361950">
                        <a:lnSpc>
                          <a:spcPts val="1075"/>
                        </a:lnSpc>
                      </a:pPr>
                      <a:r>
                        <a:rPr sz="900" dirty="0">
                          <a:solidFill>
                            <a:schemeClr val="tx1"/>
                          </a:solidFill>
                          <a:latin typeface="Calibri"/>
                          <a:cs typeface="Calibri"/>
                        </a:rPr>
                        <a:t>Crawfordsville</a:t>
                      </a:r>
                      <a:r>
                        <a:rPr sz="900" spc="114" dirty="0">
                          <a:solidFill>
                            <a:schemeClr val="tx1"/>
                          </a:solidFill>
                          <a:latin typeface="Calibri"/>
                          <a:cs typeface="Calibri"/>
                        </a:rPr>
                        <a:t> </a:t>
                      </a:r>
                      <a:r>
                        <a:rPr sz="900" dirty="0">
                          <a:solidFill>
                            <a:schemeClr val="tx1"/>
                          </a:solidFill>
                          <a:latin typeface="Calibri"/>
                          <a:cs typeface="Calibri"/>
                        </a:rPr>
                        <a:t>Public</a:t>
                      </a:r>
                      <a:r>
                        <a:rPr sz="900" spc="35" dirty="0">
                          <a:solidFill>
                            <a:schemeClr val="tx1"/>
                          </a:solidFill>
                          <a:latin typeface="Calibri"/>
                          <a:cs typeface="Calibri"/>
                        </a:rPr>
                        <a:t> </a:t>
                      </a:r>
                      <a:r>
                        <a:rPr sz="900" spc="-10" dirty="0">
                          <a:solidFill>
                            <a:schemeClr val="tx1"/>
                          </a:solidFill>
                          <a:latin typeface="Calibri"/>
                          <a:cs typeface="Calibri"/>
                        </a:rPr>
                        <a:t>Library</a:t>
                      </a:r>
                      <a:endParaRPr sz="900" dirty="0">
                        <a:solidFill>
                          <a:schemeClr val="tx1"/>
                        </a:solidFill>
                        <a:latin typeface="Calibri"/>
                        <a:cs typeface="Calibri"/>
                      </a:endParaRPr>
                    </a:p>
                  </a:txBody>
                  <a:tcPr marL="0" marR="0" marT="0" marB="0"/>
                </a:tc>
                <a:tc>
                  <a:txBody>
                    <a:bodyPr/>
                    <a:lstStyle/>
                    <a:p>
                      <a:pPr marR="184785" algn="r">
                        <a:lnSpc>
                          <a:spcPts val="1075"/>
                        </a:lnSpc>
                      </a:pPr>
                      <a:r>
                        <a:rPr sz="900" dirty="0">
                          <a:solidFill>
                            <a:schemeClr val="tx1"/>
                          </a:solidFill>
                          <a:latin typeface="Calibri"/>
                          <a:cs typeface="Calibri"/>
                        </a:rPr>
                        <a:t>-</a:t>
                      </a:r>
                    </a:p>
                  </a:txBody>
                  <a:tcPr marL="0" marR="0" marT="0" marB="0"/>
                </a:tc>
                <a:tc>
                  <a:txBody>
                    <a:bodyPr/>
                    <a:lstStyle/>
                    <a:p>
                      <a:pPr marR="23495" algn="r">
                        <a:lnSpc>
                          <a:spcPts val="1075"/>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a:lnSpc>
                          <a:spcPct val="100000"/>
                        </a:lnSpc>
                      </a:pPr>
                      <a:endParaRPr sz="700">
                        <a:solidFill>
                          <a:schemeClr val="tx1"/>
                        </a:solidFill>
                        <a:latin typeface="Times New Roman"/>
                        <a:cs typeface="Times New Roman"/>
                      </a:endParaRPr>
                    </a:p>
                  </a:txBody>
                  <a:tcPr marL="0" marR="0" marT="0" marB="0"/>
                </a:tc>
                <a:tc>
                  <a:txBody>
                    <a:bodyPr/>
                    <a:lstStyle/>
                    <a:p>
                      <a:pPr marR="146050" algn="r">
                        <a:lnSpc>
                          <a:spcPts val="1075"/>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extLst>
                  <a:ext uri="{0D108BD9-81ED-4DB2-BD59-A6C34878D82A}">
                    <a16:rowId xmlns:a16="http://schemas.microsoft.com/office/drawing/2014/main" val="10007"/>
                  </a:ext>
                </a:extLst>
              </a:tr>
              <a:tr h="270685">
                <a:tc>
                  <a:txBody>
                    <a:bodyPr/>
                    <a:lstStyle/>
                    <a:p>
                      <a:pPr marL="31750">
                        <a:lnSpc>
                          <a:spcPct val="100000"/>
                        </a:lnSpc>
                        <a:spcBef>
                          <a:spcPts val="90"/>
                        </a:spcBef>
                      </a:pPr>
                      <a:r>
                        <a:rPr sz="900" dirty="0">
                          <a:solidFill>
                            <a:schemeClr val="tx1"/>
                          </a:solidFill>
                          <a:latin typeface="Calibri"/>
                          <a:cs typeface="Calibri"/>
                        </a:rPr>
                        <a:t>North</a:t>
                      </a:r>
                      <a:r>
                        <a:rPr sz="900" spc="-10" dirty="0">
                          <a:solidFill>
                            <a:schemeClr val="tx1"/>
                          </a:solidFill>
                          <a:latin typeface="Calibri"/>
                          <a:cs typeface="Calibri"/>
                        </a:rPr>
                        <a:t> Montgomery</a:t>
                      </a:r>
                      <a:r>
                        <a:rPr sz="900" spc="10" dirty="0">
                          <a:solidFill>
                            <a:schemeClr val="tx1"/>
                          </a:solidFill>
                          <a:latin typeface="Calibri"/>
                          <a:cs typeface="Calibri"/>
                        </a:rPr>
                        <a:t> </a:t>
                      </a:r>
                      <a:r>
                        <a:rPr sz="900" spc="-10" dirty="0">
                          <a:solidFill>
                            <a:schemeClr val="tx1"/>
                          </a:solidFill>
                          <a:latin typeface="Calibri"/>
                          <a:cs typeface="Calibri"/>
                        </a:rPr>
                        <a:t>School</a:t>
                      </a:r>
                      <a:endParaRPr sz="900">
                        <a:solidFill>
                          <a:schemeClr val="tx1"/>
                        </a:solidFill>
                        <a:latin typeface="Calibri"/>
                        <a:cs typeface="Calibri"/>
                      </a:endParaRPr>
                    </a:p>
                  </a:txBody>
                  <a:tcPr marL="0" marR="0" marT="10085" marB="0"/>
                </a:tc>
                <a:tc>
                  <a:txBody>
                    <a:bodyPr/>
                    <a:lstStyle/>
                    <a:p>
                      <a:pPr marR="55880" algn="r">
                        <a:lnSpc>
                          <a:spcPct val="100000"/>
                        </a:lnSpc>
                        <a:spcBef>
                          <a:spcPts val="90"/>
                        </a:spcBef>
                        <a:tabLst>
                          <a:tab pos="467995"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a:solidFill>
                          <a:schemeClr val="tx1"/>
                        </a:solidFill>
                        <a:latin typeface="Calibri"/>
                        <a:cs typeface="Calibri"/>
                      </a:endParaRPr>
                    </a:p>
                  </a:txBody>
                  <a:tcPr marL="0" marR="0" marT="10085" marB="0"/>
                </a:tc>
                <a:tc>
                  <a:txBody>
                    <a:bodyPr/>
                    <a:lstStyle/>
                    <a:p>
                      <a:pPr marR="55880" algn="r">
                        <a:lnSpc>
                          <a:spcPct val="100000"/>
                        </a:lnSpc>
                        <a:spcBef>
                          <a:spcPts val="90"/>
                        </a:spcBef>
                        <a:tabLst>
                          <a:tab pos="467995"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a:solidFill>
                          <a:schemeClr val="tx1"/>
                        </a:solidFill>
                        <a:latin typeface="Calibri"/>
                        <a:cs typeface="Calibri"/>
                      </a:endParaRPr>
                    </a:p>
                  </a:txBody>
                  <a:tcPr marL="0" marR="0" marT="10085" marB="0"/>
                </a:tc>
                <a:tc>
                  <a:txBody>
                    <a:bodyPr/>
                    <a:lstStyle/>
                    <a:p>
                      <a:pPr marR="354330" algn="r">
                        <a:lnSpc>
                          <a:spcPct val="100000"/>
                        </a:lnSpc>
                        <a:spcBef>
                          <a:spcPts val="90"/>
                        </a:spcBef>
                        <a:tabLst>
                          <a:tab pos="467995"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a:solidFill>
                          <a:schemeClr val="tx1"/>
                        </a:solidFill>
                        <a:latin typeface="Calibri"/>
                        <a:cs typeface="Calibri"/>
                      </a:endParaRPr>
                    </a:p>
                  </a:txBody>
                  <a:tcPr marL="0" marR="0" marT="10085" marB="0"/>
                </a:tc>
                <a:tc>
                  <a:txBody>
                    <a:bodyPr/>
                    <a:lstStyle/>
                    <a:p>
                      <a:pPr marL="361950">
                        <a:lnSpc>
                          <a:spcPct val="100000"/>
                        </a:lnSpc>
                        <a:spcBef>
                          <a:spcPts val="90"/>
                        </a:spcBef>
                      </a:pPr>
                      <a:r>
                        <a:rPr sz="900" dirty="0">
                          <a:solidFill>
                            <a:schemeClr val="tx1"/>
                          </a:solidFill>
                          <a:latin typeface="Calibri"/>
                          <a:cs typeface="Calibri"/>
                        </a:rPr>
                        <a:t>North</a:t>
                      </a:r>
                      <a:r>
                        <a:rPr sz="900" spc="-10" dirty="0">
                          <a:solidFill>
                            <a:schemeClr val="tx1"/>
                          </a:solidFill>
                          <a:latin typeface="Calibri"/>
                          <a:cs typeface="Calibri"/>
                        </a:rPr>
                        <a:t> Montgomery</a:t>
                      </a:r>
                      <a:r>
                        <a:rPr sz="900" spc="10" dirty="0">
                          <a:solidFill>
                            <a:schemeClr val="tx1"/>
                          </a:solidFill>
                          <a:latin typeface="Calibri"/>
                          <a:cs typeface="Calibri"/>
                        </a:rPr>
                        <a:t> </a:t>
                      </a:r>
                      <a:r>
                        <a:rPr sz="900" spc="-10" dirty="0">
                          <a:solidFill>
                            <a:schemeClr val="tx1"/>
                          </a:solidFill>
                          <a:latin typeface="Calibri"/>
                          <a:cs typeface="Calibri"/>
                        </a:rPr>
                        <a:t>School</a:t>
                      </a:r>
                      <a:endParaRPr sz="900">
                        <a:solidFill>
                          <a:schemeClr val="tx1"/>
                        </a:solidFill>
                        <a:latin typeface="Calibri"/>
                        <a:cs typeface="Calibri"/>
                      </a:endParaRPr>
                    </a:p>
                  </a:txBody>
                  <a:tcPr marL="0" marR="0" marT="10085" marB="0"/>
                </a:tc>
                <a:tc>
                  <a:txBody>
                    <a:bodyPr/>
                    <a:lstStyle/>
                    <a:p>
                      <a:pPr marR="61594" algn="r">
                        <a:lnSpc>
                          <a:spcPct val="100000"/>
                        </a:lnSpc>
                        <a:spcBef>
                          <a:spcPts val="90"/>
                        </a:spcBef>
                        <a:tabLst>
                          <a:tab pos="467995"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dirty="0">
                        <a:solidFill>
                          <a:schemeClr val="tx1"/>
                        </a:solidFill>
                        <a:latin typeface="Calibri"/>
                        <a:cs typeface="Calibri"/>
                      </a:endParaRPr>
                    </a:p>
                  </a:txBody>
                  <a:tcPr marL="0" marR="0" marT="10085" marB="0"/>
                </a:tc>
                <a:tc gridSpan="2">
                  <a:txBody>
                    <a:bodyPr/>
                    <a:lstStyle/>
                    <a:p>
                      <a:pPr marL="57785">
                        <a:lnSpc>
                          <a:spcPct val="100000"/>
                        </a:lnSpc>
                        <a:spcBef>
                          <a:spcPts val="90"/>
                        </a:spcBef>
                        <a:tabLst>
                          <a:tab pos="526415"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dirty="0">
                        <a:solidFill>
                          <a:schemeClr val="tx1"/>
                        </a:solidFill>
                        <a:latin typeface="Calibri"/>
                        <a:cs typeface="Calibri"/>
                      </a:endParaRPr>
                    </a:p>
                  </a:txBody>
                  <a:tcPr marL="0" marR="0" marT="10085" marB="0"/>
                </a:tc>
                <a:tc hMerge="1">
                  <a:txBody>
                    <a:bodyPr/>
                    <a:lstStyle/>
                    <a:p>
                      <a:endParaRPr/>
                    </a:p>
                  </a:txBody>
                  <a:tcPr marL="0" marR="0" marT="0" marB="0"/>
                </a:tc>
                <a:tc>
                  <a:txBody>
                    <a:bodyPr/>
                    <a:lstStyle/>
                    <a:p>
                      <a:pPr marR="24130" algn="r">
                        <a:lnSpc>
                          <a:spcPct val="100000"/>
                        </a:lnSpc>
                        <a:spcBef>
                          <a:spcPts val="90"/>
                        </a:spcBef>
                        <a:tabLst>
                          <a:tab pos="467995"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a:solidFill>
                          <a:schemeClr val="tx1"/>
                        </a:solidFill>
                        <a:latin typeface="Calibri"/>
                        <a:cs typeface="Calibri"/>
                      </a:endParaRPr>
                    </a:p>
                  </a:txBody>
                  <a:tcPr marL="0" marR="0" marT="10085" marB="0"/>
                </a:tc>
                <a:extLst>
                  <a:ext uri="{0D108BD9-81ED-4DB2-BD59-A6C34878D82A}">
                    <a16:rowId xmlns:a16="http://schemas.microsoft.com/office/drawing/2014/main" val="10008"/>
                  </a:ext>
                </a:extLst>
              </a:tr>
              <a:tr h="284674">
                <a:tc>
                  <a:txBody>
                    <a:bodyPr/>
                    <a:lstStyle/>
                    <a:p>
                      <a:pPr marL="789940">
                        <a:lnSpc>
                          <a:spcPts val="1150"/>
                        </a:lnSpc>
                        <a:spcBef>
                          <a:spcPts val="20"/>
                        </a:spcBef>
                      </a:pPr>
                      <a:r>
                        <a:rPr sz="900" spc="-10" dirty="0">
                          <a:solidFill>
                            <a:schemeClr val="tx1"/>
                          </a:solidFill>
                          <a:latin typeface="Calibri"/>
                          <a:cs typeface="Calibri"/>
                        </a:rPr>
                        <a:t>Total</a:t>
                      </a:r>
                      <a:endParaRPr sz="900" dirty="0">
                        <a:solidFill>
                          <a:schemeClr val="tx1"/>
                        </a:solidFill>
                        <a:latin typeface="Calibri"/>
                        <a:cs typeface="Calibri"/>
                      </a:endParaRPr>
                    </a:p>
                  </a:txBody>
                  <a:tcPr marL="0" marR="0" marT="2241" marB="0"/>
                </a:tc>
                <a:tc>
                  <a:txBody>
                    <a:bodyPr/>
                    <a:lstStyle/>
                    <a:p>
                      <a:pPr marR="55880" algn="r">
                        <a:lnSpc>
                          <a:spcPts val="1150"/>
                        </a:lnSpc>
                        <a:spcBef>
                          <a:spcPts val="20"/>
                        </a:spcBef>
                        <a:tabLst>
                          <a:tab pos="451484" algn="l"/>
                        </a:tabLst>
                      </a:pPr>
                      <a:r>
                        <a:rPr sz="900" u="sng"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631</a:t>
                      </a:r>
                      <a:endParaRPr sz="900">
                        <a:solidFill>
                          <a:schemeClr val="tx1"/>
                        </a:solidFill>
                        <a:latin typeface="Calibri"/>
                        <a:cs typeface="Calibri"/>
                      </a:endParaRPr>
                    </a:p>
                  </a:txBody>
                  <a:tcPr marL="0" marR="0" marT="2241" marB="0"/>
                </a:tc>
                <a:tc>
                  <a:txBody>
                    <a:bodyPr/>
                    <a:lstStyle/>
                    <a:p>
                      <a:pPr marR="55880" algn="r">
                        <a:lnSpc>
                          <a:spcPts val="1150"/>
                        </a:lnSpc>
                        <a:spcBef>
                          <a:spcPts val="20"/>
                        </a:spcBef>
                        <a:tabLst>
                          <a:tab pos="510540" algn="l"/>
                        </a:tabLst>
                      </a:pPr>
                      <a:r>
                        <a:rPr sz="900" u="sng"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51</a:t>
                      </a:r>
                      <a:endParaRPr sz="900" dirty="0">
                        <a:solidFill>
                          <a:schemeClr val="tx1"/>
                        </a:solidFill>
                        <a:latin typeface="Calibri"/>
                        <a:cs typeface="Calibri"/>
                      </a:endParaRPr>
                    </a:p>
                  </a:txBody>
                  <a:tcPr marL="0" marR="0" marT="2241" marB="0"/>
                </a:tc>
                <a:tc>
                  <a:txBody>
                    <a:bodyPr/>
                    <a:lstStyle/>
                    <a:p>
                      <a:pPr marR="354330" algn="r">
                        <a:lnSpc>
                          <a:spcPts val="1150"/>
                        </a:lnSpc>
                        <a:spcBef>
                          <a:spcPts val="20"/>
                        </a:spcBef>
                        <a:tabLst>
                          <a:tab pos="450850" algn="l"/>
                        </a:tabLst>
                      </a:pPr>
                      <a:r>
                        <a:rPr sz="900" u="sng"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682</a:t>
                      </a:r>
                      <a:endParaRPr sz="900">
                        <a:solidFill>
                          <a:schemeClr val="tx1"/>
                        </a:solidFill>
                        <a:latin typeface="Calibri"/>
                        <a:cs typeface="Calibri"/>
                      </a:endParaRPr>
                    </a:p>
                  </a:txBody>
                  <a:tcPr marL="0" marR="0" marT="2241" marB="0"/>
                </a:tc>
                <a:tc>
                  <a:txBody>
                    <a:bodyPr/>
                    <a:lstStyle/>
                    <a:p>
                      <a:pPr marL="1119505">
                        <a:lnSpc>
                          <a:spcPts val="1150"/>
                        </a:lnSpc>
                        <a:spcBef>
                          <a:spcPts val="20"/>
                        </a:spcBef>
                      </a:pPr>
                      <a:r>
                        <a:rPr sz="900" spc="-10" dirty="0">
                          <a:solidFill>
                            <a:schemeClr val="tx1"/>
                          </a:solidFill>
                          <a:latin typeface="Calibri"/>
                          <a:cs typeface="Calibri"/>
                        </a:rPr>
                        <a:t>Total</a:t>
                      </a:r>
                      <a:endParaRPr sz="900" dirty="0">
                        <a:solidFill>
                          <a:schemeClr val="tx1"/>
                        </a:solidFill>
                        <a:latin typeface="Calibri"/>
                        <a:cs typeface="Calibri"/>
                      </a:endParaRPr>
                    </a:p>
                  </a:txBody>
                  <a:tcPr marL="0" marR="0" marT="2241" marB="0"/>
                </a:tc>
                <a:tc>
                  <a:txBody>
                    <a:bodyPr/>
                    <a:lstStyle/>
                    <a:p>
                      <a:pPr marR="62230" algn="r">
                        <a:lnSpc>
                          <a:spcPts val="1150"/>
                        </a:lnSpc>
                        <a:spcBef>
                          <a:spcPts val="20"/>
                        </a:spcBef>
                        <a:tabLst>
                          <a:tab pos="451484" algn="l"/>
                        </a:tabLst>
                      </a:pPr>
                      <a:r>
                        <a:rPr sz="900" u="sng"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148</a:t>
                      </a:r>
                      <a:endParaRPr sz="900">
                        <a:solidFill>
                          <a:schemeClr val="tx1"/>
                        </a:solidFill>
                        <a:latin typeface="Calibri"/>
                        <a:cs typeface="Calibri"/>
                      </a:endParaRPr>
                    </a:p>
                  </a:txBody>
                  <a:tcPr marL="0" marR="0" marT="2241" marB="0"/>
                </a:tc>
                <a:tc gridSpan="2">
                  <a:txBody>
                    <a:bodyPr/>
                    <a:lstStyle/>
                    <a:p>
                      <a:pPr marL="57785">
                        <a:lnSpc>
                          <a:spcPts val="1150"/>
                        </a:lnSpc>
                        <a:spcBef>
                          <a:spcPts val="20"/>
                        </a:spcBef>
                        <a:tabLst>
                          <a:tab pos="568960" algn="l"/>
                        </a:tabLst>
                      </a:pPr>
                      <a:r>
                        <a:rPr sz="900" u="sng"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12</a:t>
                      </a:r>
                      <a:endParaRPr sz="900" dirty="0">
                        <a:solidFill>
                          <a:schemeClr val="tx1"/>
                        </a:solidFill>
                        <a:latin typeface="Calibri"/>
                        <a:cs typeface="Calibri"/>
                      </a:endParaRPr>
                    </a:p>
                  </a:txBody>
                  <a:tcPr marL="0" marR="0" marT="2241" marB="0"/>
                </a:tc>
                <a:tc hMerge="1">
                  <a:txBody>
                    <a:bodyPr/>
                    <a:lstStyle/>
                    <a:p>
                      <a:endParaRPr/>
                    </a:p>
                  </a:txBody>
                  <a:tcPr marL="0" marR="0" marT="0" marB="0"/>
                </a:tc>
                <a:tc>
                  <a:txBody>
                    <a:bodyPr/>
                    <a:lstStyle/>
                    <a:p>
                      <a:pPr marR="24130" algn="r">
                        <a:lnSpc>
                          <a:spcPts val="1150"/>
                        </a:lnSpc>
                        <a:spcBef>
                          <a:spcPts val="20"/>
                        </a:spcBef>
                        <a:tabLst>
                          <a:tab pos="451484" algn="l"/>
                        </a:tabLst>
                      </a:pPr>
                      <a:r>
                        <a:rPr sz="900" u="sng"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160</a:t>
                      </a:r>
                      <a:endParaRPr sz="900" dirty="0">
                        <a:solidFill>
                          <a:schemeClr val="tx1"/>
                        </a:solidFill>
                        <a:latin typeface="Calibri"/>
                        <a:cs typeface="Calibri"/>
                      </a:endParaRPr>
                    </a:p>
                  </a:txBody>
                  <a:tcPr marL="0" marR="0" marT="2241" marB="0"/>
                </a:tc>
                <a:extLst>
                  <a:ext uri="{0D108BD9-81ED-4DB2-BD59-A6C34878D82A}">
                    <a16:rowId xmlns:a16="http://schemas.microsoft.com/office/drawing/2014/main" val="10009"/>
                  </a:ext>
                </a:extLst>
              </a:tr>
            </a:tbl>
          </a:graphicData>
        </a:graphic>
      </p:graphicFrame>
      <p:sp>
        <p:nvSpPr>
          <p:cNvPr id="3" name="object 3"/>
          <p:cNvSpPr txBox="1"/>
          <p:nvPr/>
        </p:nvSpPr>
        <p:spPr>
          <a:xfrm>
            <a:off x="952615" y="3703727"/>
            <a:ext cx="860612" cy="147624"/>
          </a:xfrm>
          <a:prstGeom prst="rect">
            <a:avLst/>
          </a:prstGeom>
        </p:spPr>
        <p:txBody>
          <a:bodyPr vert="horz" wrap="square" lIns="0" tIns="11766" rIns="0" bIns="0" rtlCol="0">
            <a:spAutoFit/>
          </a:bodyPr>
          <a:lstStyle/>
          <a:p>
            <a:pPr marL="11206">
              <a:spcBef>
                <a:spcPts val="93"/>
              </a:spcBef>
            </a:pPr>
            <a:r>
              <a:rPr sz="882" u="sng" dirty="0">
                <a:uFill>
                  <a:solidFill>
                    <a:srgbClr val="000000"/>
                  </a:solidFill>
                </a:uFill>
                <a:latin typeface="Calibri"/>
                <a:cs typeface="Calibri"/>
              </a:rPr>
              <a:t>Taxing</a:t>
            </a:r>
            <a:r>
              <a:rPr sz="882" u="sng" spc="-9" dirty="0">
                <a:uFill>
                  <a:solidFill>
                    <a:srgbClr val="000000"/>
                  </a:solidFill>
                </a:uFill>
                <a:latin typeface="Calibri"/>
                <a:cs typeface="Calibri"/>
              </a:rPr>
              <a:t> </a:t>
            </a:r>
            <a:r>
              <a:rPr sz="882" u="sng" dirty="0">
                <a:uFill>
                  <a:solidFill>
                    <a:srgbClr val="000000"/>
                  </a:solidFill>
                </a:uFill>
                <a:latin typeface="Calibri"/>
                <a:cs typeface="Calibri"/>
              </a:rPr>
              <a:t>District</a:t>
            </a:r>
            <a:r>
              <a:rPr sz="882" u="sng" spc="-9" dirty="0">
                <a:uFill>
                  <a:solidFill>
                    <a:srgbClr val="000000"/>
                  </a:solidFill>
                </a:uFill>
                <a:latin typeface="Calibri"/>
                <a:cs typeface="Calibri"/>
              </a:rPr>
              <a:t> </a:t>
            </a:r>
            <a:r>
              <a:rPr sz="882" u="sng" spc="-22" dirty="0">
                <a:uFill>
                  <a:solidFill>
                    <a:srgbClr val="000000"/>
                  </a:solidFill>
                </a:uFill>
                <a:latin typeface="Calibri"/>
                <a:cs typeface="Calibri"/>
              </a:rPr>
              <a:t>032</a:t>
            </a:r>
            <a:endParaRPr sz="882" dirty="0">
              <a:latin typeface="Calibri"/>
              <a:cs typeface="Calibri"/>
            </a:endParaRPr>
          </a:p>
        </p:txBody>
      </p:sp>
      <p:sp>
        <p:nvSpPr>
          <p:cNvPr id="4" name="object 4"/>
          <p:cNvSpPr txBox="1"/>
          <p:nvPr/>
        </p:nvSpPr>
        <p:spPr>
          <a:xfrm>
            <a:off x="4861688" y="3703727"/>
            <a:ext cx="860612" cy="147624"/>
          </a:xfrm>
          <a:prstGeom prst="rect">
            <a:avLst/>
          </a:prstGeom>
        </p:spPr>
        <p:txBody>
          <a:bodyPr vert="horz" wrap="square" lIns="0" tIns="11766" rIns="0" bIns="0" rtlCol="0">
            <a:spAutoFit/>
          </a:bodyPr>
          <a:lstStyle/>
          <a:p>
            <a:pPr marL="11206">
              <a:spcBef>
                <a:spcPts val="93"/>
              </a:spcBef>
            </a:pPr>
            <a:r>
              <a:rPr sz="882" u="sng" dirty="0">
                <a:uFill>
                  <a:solidFill>
                    <a:srgbClr val="000000"/>
                  </a:solidFill>
                </a:uFill>
                <a:latin typeface="Calibri"/>
                <a:cs typeface="Calibri"/>
              </a:rPr>
              <a:t>Taxing</a:t>
            </a:r>
            <a:r>
              <a:rPr sz="882" u="sng" spc="-9" dirty="0">
                <a:uFill>
                  <a:solidFill>
                    <a:srgbClr val="000000"/>
                  </a:solidFill>
                </a:uFill>
                <a:latin typeface="Calibri"/>
                <a:cs typeface="Calibri"/>
              </a:rPr>
              <a:t> </a:t>
            </a:r>
            <a:r>
              <a:rPr sz="882" u="sng" dirty="0">
                <a:uFill>
                  <a:solidFill>
                    <a:srgbClr val="000000"/>
                  </a:solidFill>
                </a:uFill>
                <a:latin typeface="Calibri"/>
                <a:cs typeface="Calibri"/>
              </a:rPr>
              <a:t>District</a:t>
            </a:r>
            <a:r>
              <a:rPr sz="882" u="sng" spc="-9" dirty="0">
                <a:uFill>
                  <a:solidFill>
                    <a:srgbClr val="000000"/>
                  </a:solidFill>
                </a:uFill>
                <a:latin typeface="Calibri"/>
                <a:cs typeface="Calibri"/>
              </a:rPr>
              <a:t> </a:t>
            </a:r>
            <a:r>
              <a:rPr sz="882" u="sng" spc="-22" dirty="0">
                <a:uFill>
                  <a:solidFill>
                    <a:srgbClr val="000000"/>
                  </a:solidFill>
                </a:uFill>
                <a:latin typeface="Calibri"/>
                <a:cs typeface="Calibri"/>
              </a:rPr>
              <a:t>025</a:t>
            </a:r>
            <a:endParaRPr sz="882" dirty="0">
              <a:latin typeface="Calibri"/>
              <a:cs typeface="Calibri"/>
            </a:endParaRPr>
          </a:p>
        </p:txBody>
      </p:sp>
      <p:sp>
        <p:nvSpPr>
          <p:cNvPr id="5" name="object 5"/>
          <p:cNvSpPr txBox="1"/>
          <p:nvPr/>
        </p:nvSpPr>
        <p:spPr>
          <a:xfrm>
            <a:off x="952616" y="4004347"/>
            <a:ext cx="1932454" cy="147624"/>
          </a:xfrm>
          <a:prstGeom prst="rect">
            <a:avLst/>
          </a:prstGeom>
        </p:spPr>
        <p:txBody>
          <a:bodyPr vert="horz" wrap="square" lIns="0" tIns="11766" rIns="0" bIns="0" rtlCol="0">
            <a:spAutoFit/>
          </a:bodyPr>
          <a:lstStyle/>
          <a:p>
            <a:pPr marL="11206">
              <a:spcBef>
                <a:spcPts val="93"/>
              </a:spcBef>
            </a:pPr>
            <a:r>
              <a:rPr sz="882" u="sng" dirty="0">
                <a:uFill>
                  <a:solidFill>
                    <a:srgbClr val="000000"/>
                  </a:solidFill>
                </a:uFill>
                <a:latin typeface="Calibri"/>
                <a:cs typeface="Calibri"/>
              </a:rPr>
              <a:t>Tax</a:t>
            </a:r>
            <a:r>
              <a:rPr sz="882" u="sng" spc="18" dirty="0">
                <a:uFill>
                  <a:solidFill>
                    <a:srgbClr val="000000"/>
                  </a:solidFill>
                </a:uFill>
                <a:latin typeface="Calibri"/>
                <a:cs typeface="Calibri"/>
              </a:rPr>
              <a:t> </a:t>
            </a:r>
            <a:r>
              <a:rPr sz="882" u="sng" dirty="0">
                <a:uFill>
                  <a:solidFill>
                    <a:srgbClr val="000000"/>
                  </a:solidFill>
                </a:uFill>
                <a:latin typeface="Calibri"/>
                <a:cs typeface="Calibri"/>
              </a:rPr>
              <a:t>Loss</a:t>
            </a:r>
            <a:r>
              <a:rPr sz="882" u="sng" spc="-4" dirty="0">
                <a:uFill>
                  <a:solidFill>
                    <a:srgbClr val="000000"/>
                  </a:solidFill>
                </a:uFill>
                <a:latin typeface="Calibri"/>
                <a:cs typeface="Calibri"/>
              </a:rPr>
              <a:t> </a:t>
            </a:r>
            <a:r>
              <a:rPr sz="882" u="sng" dirty="0">
                <a:uFill>
                  <a:solidFill>
                    <a:srgbClr val="000000"/>
                  </a:solidFill>
                </a:uFill>
                <a:latin typeface="Calibri"/>
                <a:cs typeface="Calibri"/>
              </a:rPr>
              <a:t>(Fixed</a:t>
            </a:r>
            <a:r>
              <a:rPr sz="882" u="sng" spc="-4" dirty="0">
                <a:uFill>
                  <a:solidFill>
                    <a:srgbClr val="000000"/>
                  </a:solidFill>
                </a:uFill>
                <a:latin typeface="Calibri"/>
                <a:cs typeface="Calibri"/>
              </a:rPr>
              <a:t> </a:t>
            </a:r>
            <a:r>
              <a:rPr sz="882" u="sng" dirty="0">
                <a:uFill>
                  <a:solidFill>
                    <a:srgbClr val="000000"/>
                  </a:solidFill>
                </a:uFill>
                <a:latin typeface="Calibri"/>
                <a:cs typeface="Calibri"/>
              </a:rPr>
              <a:t>Rate</a:t>
            </a:r>
            <a:r>
              <a:rPr sz="882" u="sng" spc="18" dirty="0">
                <a:uFill>
                  <a:solidFill>
                    <a:srgbClr val="000000"/>
                  </a:solidFill>
                </a:uFill>
                <a:latin typeface="Calibri"/>
                <a:cs typeface="Calibri"/>
              </a:rPr>
              <a:t> </a:t>
            </a:r>
            <a:r>
              <a:rPr sz="882" u="sng" dirty="0">
                <a:uFill>
                  <a:solidFill>
                    <a:srgbClr val="000000"/>
                  </a:solidFill>
                </a:uFill>
                <a:latin typeface="Calibri"/>
                <a:cs typeface="Calibri"/>
              </a:rPr>
              <a:t>Funds</a:t>
            </a:r>
            <a:r>
              <a:rPr sz="882" u="sng" spc="-4" dirty="0">
                <a:uFill>
                  <a:solidFill>
                    <a:srgbClr val="000000"/>
                  </a:solidFill>
                </a:uFill>
                <a:latin typeface="Calibri"/>
                <a:cs typeface="Calibri"/>
              </a:rPr>
              <a:t> </a:t>
            </a:r>
            <a:r>
              <a:rPr sz="882" u="sng" dirty="0">
                <a:uFill>
                  <a:solidFill>
                    <a:srgbClr val="000000"/>
                  </a:solidFill>
                </a:uFill>
                <a:latin typeface="Calibri"/>
                <a:cs typeface="Calibri"/>
              </a:rPr>
              <a:t>&amp;</a:t>
            </a:r>
            <a:r>
              <a:rPr sz="882" u="sng" spc="-31" dirty="0">
                <a:uFill>
                  <a:solidFill>
                    <a:srgbClr val="000000"/>
                  </a:solidFill>
                </a:uFill>
                <a:latin typeface="Calibri"/>
                <a:cs typeface="Calibri"/>
              </a:rPr>
              <a:t> </a:t>
            </a:r>
            <a:r>
              <a:rPr sz="882" u="sng" dirty="0">
                <a:uFill>
                  <a:solidFill>
                    <a:srgbClr val="000000"/>
                  </a:solidFill>
                </a:uFill>
                <a:latin typeface="Calibri"/>
                <a:cs typeface="Calibri"/>
              </a:rPr>
              <a:t>Excise,</a:t>
            </a:r>
            <a:r>
              <a:rPr sz="882" u="sng" spc="9" dirty="0">
                <a:uFill>
                  <a:solidFill>
                    <a:srgbClr val="000000"/>
                  </a:solidFill>
                </a:uFill>
                <a:latin typeface="Calibri"/>
                <a:cs typeface="Calibri"/>
              </a:rPr>
              <a:t> </a:t>
            </a:r>
            <a:r>
              <a:rPr sz="882" u="sng" spc="-9" dirty="0">
                <a:uFill>
                  <a:solidFill>
                    <a:srgbClr val="000000"/>
                  </a:solidFill>
                </a:uFill>
                <a:latin typeface="Calibri"/>
                <a:cs typeface="Calibri"/>
              </a:rPr>
              <a:t>Etc.;)</a:t>
            </a:r>
            <a:endParaRPr sz="882" dirty="0">
              <a:latin typeface="Calibri"/>
              <a:cs typeface="Calibri"/>
            </a:endParaRPr>
          </a:p>
        </p:txBody>
      </p:sp>
      <p:sp>
        <p:nvSpPr>
          <p:cNvPr id="6" name="object 6"/>
          <p:cNvSpPr txBox="1"/>
          <p:nvPr/>
        </p:nvSpPr>
        <p:spPr>
          <a:xfrm>
            <a:off x="4861689" y="4004347"/>
            <a:ext cx="1932454" cy="147624"/>
          </a:xfrm>
          <a:prstGeom prst="rect">
            <a:avLst/>
          </a:prstGeom>
        </p:spPr>
        <p:txBody>
          <a:bodyPr vert="horz" wrap="square" lIns="0" tIns="11766" rIns="0" bIns="0" rtlCol="0">
            <a:spAutoFit/>
          </a:bodyPr>
          <a:lstStyle/>
          <a:p>
            <a:pPr marL="11206">
              <a:spcBef>
                <a:spcPts val="93"/>
              </a:spcBef>
            </a:pPr>
            <a:r>
              <a:rPr sz="882" u="sng" dirty="0">
                <a:uFill>
                  <a:solidFill>
                    <a:srgbClr val="000000"/>
                  </a:solidFill>
                </a:uFill>
                <a:latin typeface="Calibri"/>
                <a:cs typeface="Calibri"/>
              </a:rPr>
              <a:t>Tax</a:t>
            </a:r>
            <a:r>
              <a:rPr sz="882" u="sng" spc="18" dirty="0">
                <a:uFill>
                  <a:solidFill>
                    <a:srgbClr val="000000"/>
                  </a:solidFill>
                </a:uFill>
                <a:latin typeface="Calibri"/>
                <a:cs typeface="Calibri"/>
              </a:rPr>
              <a:t> </a:t>
            </a:r>
            <a:r>
              <a:rPr sz="882" u="sng" dirty="0">
                <a:uFill>
                  <a:solidFill>
                    <a:srgbClr val="000000"/>
                  </a:solidFill>
                </a:uFill>
                <a:latin typeface="Calibri"/>
                <a:cs typeface="Calibri"/>
              </a:rPr>
              <a:t>Loss</a:t>
            </a:r>
            <a:r>
              <a:rPr sz="882" u="sng" spc="-4" dirty="0">
                <a:uFill>
                  <a:solidFill>
                    <a:srgbClr val="000000"/>
                  </a:solidFill>
                </a:uFill>
                <a:latin typeface="Calibri"/>
                <a:cs typeface="Calibri"/>
              </a:rPr>
              <a:t> </a:t>
            </a:r>
            <a:r>
              <a:rPr sz="882" u="sng" dirty="0">
                <a:uFill>
                  <a:solidFill>
                    <a:srgbClr val="000000"/>
                  </a:solidFill>
                </a:uFill>
                <a:latin typeface="Calibri"/>
                <a:cs typeface="Calibri"/>
              </a:rPr>
              <a:t>(Fixed</a:t>
            </a:r>
            <a:r>
              <a:rPr sz="882" u="sng" spc="-4" dirty="0">
                <a:uFill>
                  <a:solidFill>
                    <a:srgbClr val="000000"/>
                  </a:solidFill>
                </a:uFill>
                <a:latin typeface="Calibri"/>
                <a:cs typeface="Calibri"/>
              </a:rPr>
              <a:t> </a:t>
            </a:r>
            <a:r>
              <a:rPr sz="882" u="sng" dirty="0">
                <a:uFill>
                  <a:solidFill>
                    <a:srgbClr val="000000"/>
                  </a:solidFill>
                </a:uFill>
                <a:latin typeface="Calibri"/>
                <a:cs typeface="Calibri"/>
              </a:rPr>
              <a:t>Rate</a:t>
            </a:r>
            <a:r>
              <a:rPr sz="882" u="sng" spc="18" dirty="0">
                <a:uFill>
                  <a:solidFill>
                    <a:srgbClr val="000000"/>
                  </a:solidFill>
                </a:uFill>
                <a:latin typeface="Calibri"/>
                <a:cs typeface="Calibri"/>
              </a:rPr>
              <a:t> </a:t>
            </a:r>
            <a:r>
              <a:rPr sz="882" u="sng" dirty="0">
                <a:uFill>
                  <a:solidFill>
                    <a:srgbClr val="000000"/>
                  </a:solidFill>
                </a:uFill>
                <a:latin typeface="Calibri"/>
                <a:cs typeface="Calibri"/>
              </a:rPr>
              <a:t>Funds</a:t>
            </a:r>
            <a:r>
              <a:rPr sz="882" u="sng" spc="-4" dirty="0">
                <a:uFill>
                  <a:solidFill>
                    <a:srgbClr val="000000"/>
                  </a:solidFill>
                </a:uFill>
                <a:latin typeface="Calibri"/>
                <a:cs typeface="Calibri"/>
              </a:rPr>
              <a:t> </a:t>
            </a:r>
            <a:r>
              <a:rPr sz="882" u="sng" dirty="0">
                <a:uFill>
                  <a:solidFill>
                    <a:srgbClr val="000000"/>
                  </a:solidFill>
                </a:uFill>
                <a:latin typeface="Calibri"/>
                <a:cs typeface="Calibri"/>
              </a:rPr>
              <a:t>&amp;</a:t>
            </a:r>
            <a:r>
              <a:rPr sz="882" u="sng" spc="-31" dirty="0">
                <a:uFill>
                  <a:solidFill>
                    <a:srgbClr val="000000"/>
                  </a:solidFill>
                </a:uFill>
                <a:latin typeface="Calibri"/>
                <a:cs typeface="Calibri"/>
              </a:rPr>
              <a:t> </a:t>
            </a:r>
            <a:r>
              <a:rPr sz="882" u="sng" dirty="0">
                <a:uFill>
                  <a:solidFill>
                    <a:srgbClr val="000000"/>
                  </a:solidFill>
                </a:uFill>
                <a:latin typeface="Calibri"/>
                <a:cs typeface="Calibri"/>
              </a:rPr>
              <a:t>Excise,</a:t>
            </a:r>
            <a:r>
              <a:rPr sz="882" u="sng" spc="9" dirty="0">
                <a:uFill>
                  <a:solidFill>
                    <a:srgbClr val="000000"/>
                  </a:solidFill>
                </a:uFill>
                <a:latin typeface="Calibri"/>
                <a:cs typeface="Calibri"/>
              </a:rPr>
              <a:t> </a:t>
            </a:r>
            <a:r>
              <a:rPr sz="882" u="sng" spc="-9" dirty="0">
                <a:uFill>
                  <a:solidFill>
                    <a:srgbClr val="000000"/>
                  </a:solidFill>
                </a:uFill>
                <a:latin typeface="Calibri"/>
                <a:cs typeface="Calibri"/>
              </a:rPr>
              <a:t>Etc.;)</a:t>
            </a:r>
            <a:endParaRPr sz="882" dirty="0">
              <a:latin typeface="Calibri"/>
              <a:cs typeface="Calibri"/>
            </a:endParaRPr>
          </a:p>
        </p:txBody>
      </p:sp>
      <p:sp>
        <p:nvSpPr>
          <p:cNvPr id="7" name="object 7"/>
          <p:cNvSpPr txBox="1"/>
          <p:nvPr/>
        </p:nvSpPr>
        <p:spPr>
          <a:xfrm>
            <a:off x="3042521" y="4139602"/>
            <a:ext cx="484654" cy="314808"/>
          </a:xfrm>
          <a:prstGeom prst="rect">
            <a:avLst/>
          </a:prstGeom>
        </p:spPr>
        <p:txBody>
          <a:bodyPr vert="horz" wrap="square" lIns="0" tIns="10646" rIns="0" bIns="0" rtlCol="0">
            <a:spAutoFit/>
          </a:bodyPr>
          <a:lstStyle/>
          <a:p>
            <a:pPr marL="11206" marR="4483" indent="7284">
              <a:lnSpc>
                <a:spcPct val="111800"/>
              </a:lnSpc>
              <a:spcBef>
                <a:spcPts val="84"/>
              </a:spcBef>
            </a:pPr>
            <a:r>
              <a:rPr sz="882" dirty="0">
                <a:latin typeface="Calibri"/>
                <a:cs typeface="Calibri"/>
              </a:rPr>
              <a:t>Other</a:t>
            </a:r>
            <a:r>
              <a:rPr sz="882" spc="-13" dirty="0">
                <a:latin typeface="Calibri"/>
                <a:cs typeface="Calibri"/>
              </a:rPr>
              <a:t> </a:t>
            </a:r>
            <a:r>
              <a:rPr sz="882" spc="-22" dirty="0">
                <a:latin typeface="Calibri"/>
                <a:cs typeface="Calibri"/>
              </a:rPr>
              <a:t>Tax </a:t>
            </a:r>
            <a:r>
              <a:rPr sz="882" u="sng" spc="-26" dirty="0">
                <a:uFill>
                  <a:solidFill>
                    <a:srgbClr val="000000"/>
                  </a:solidFill>
                </a:uFill>
                <a:latin typeface="Calibri"/>
                <a:cs typeface="Calibri"/>
              </a:rPr>
              <a:t>($.081/$1)</a:t>
            </a:r>
            <a:endParaRPr sz="882" dirty="0">
              <a:latin typeface="Calibri"/>
              <a:cs typeface="Calibri"/>
            </a:endParaRPr>
          </a:p>
        </p:txBody>
      </p:sp>
      <p:sp>
        <p:nvSpPr>
          <p:cNvPr id="8" name="object 8"/>
          <p:cNvSpPr txBox="1"/>
          <p:nvPr/>
        </p:nvSpPr>
        <p:spPr>
          <a:xfrm>
            <a:off x="6951392" y="4139602"/>
            <a:ext cx="484654" cy="314808"/>
          </a:xfrm>
          <a:prstGeom prst="rect">
            <a:avLst/>
          </a:prstGeom>
        </p:spPr>
        <p:txBody>
          <a:bodyPr vert="horz" wrap="square" lIns="0" tIns="10646" rIns="0" bIns="0" rtlCol="0">
            <a:spAutoFit/>
          </a:bodyPr>
          <a:lstStyle/>
          <a:p>
            <a:pPr marL="11206" marR="4483" indent="7284">
              <a:lnSpc>
                <a:spcPct val="111800"/>
              </a:lnSpc>
              <a:spcBef>
                <a:spcPts val="84"/>
              </a:spcBef>
            </a:pPr>
            <a:r>
              <a:rPr sz="882" dirty="0">
                <a:latin typeface="Calibri"/>
                <a:cs typeface="Calibri"/>
              </a:rPr>
              <a:t>Other</a:t>
            </a:r>
            <a:r>
              <a:rPr sz="882" spc="-13" dirty="0">
                <a:latin typeface="Calibri"/>
                <a:cs typeface="Calibri"/>
              </a:rPr>
              <a:t> </a:t>
            </a:r>
            <a:r>
              <a:rPr sz="882" spc="-22" dirty="0">
                <a:latin typeface="Calibri"/>
                <a:cs typeface="Calibri"/>
              </a:rPr>
              <a:t>Tax </a:t>
            </a:r>
            <a:r>
              <a:rPr sz="882" u="sng" spc="-26" dirty="0">
                <a:uFill>
                  <a:solidFill>
                    <a:srgbClr val="000000"/>
                  </a:solidFill>
                </a:uFill>
                <a:latin typeface="Calibri"/>
                <a:cs typeface="Calibri"/>
              </a:rPr>
              <a:t>($.081/$1</a:t>
            </a:r>
            <a:r>
              <a:rPr sz="882" u="sng" spc="-26" dirty="0">
                <a:solidFill>
                  <a:schemeClr val="bg1"/>
                </a:solidFill>
                <a:uFill>
                  <a:solidFill>
                    <a:srgbClr val="000000"/>
                  </a:solidFill>
                </a:uFill>
                <a:latin typeface="Calibri"/>
                <a:cs typeface="Calibri"/>
              </a:rPr>
              <a:t>)</a:t>
            </a:r>
            <a:endParaRPr sz="882" dirty="0">
              <a:solidFill>
                <a:schemeClr val="bg1"/>
              </a:solidFill>
              <a:latin typeface="Calibri"/>
              <a:cs typeface="Calibri"/>
            </a:endParaRPr>
          </a:p>
        </p:txBody>
      </p:sp>
      <p:sp>
        <p:nvSpPr>
          <p:cNvPr id="9" name="object 9"/>
          <p:cNvSpPr txBox="1"/>
          <p:nvPr/>
        </p:nvSpPr>
        <p:spPr>
          <a:xfrm>
            <a:off x="2313312" y="4304967"/>
            <a:ext cx="603997" cy="147624"/>
          </a:xfrm>
          <a:prstGeom prst="rect">
            <a:avLst/>
          </a:prstGeom>
        </p:spPr>
        <p:txBody>
          <a:bodyPr vert="horz" wrap="square" lIns="0" tIns="11766" rIns="0" bIns="0" rtlCol="0">
            <a:spAutoFit/>
          </a:bodyPr>
          <a:lstStyle/>
          <a:p>
            <a:pPr marL="11206">
              <a:spcBef>
                <a:spcPts val="93"/>
              </a:spcBef>
            </a:pPr>
            <a:r>
              <a:rPr sz="882" u="sng" dirty="0">
                <a:uFill>
                  <a:solidFill>
                    <a:srgbClr val="000000"/>
                  </a:solidFill>
                </a:uFill>
                <a:latin typeface="Calibri"/>
                <a:cs typeface="Calibri"/>
              </a:rPr>
              <a:t>Property</a:t>
            </a:r>
            <a:r>
              <a:rPr sz="882" u="sng" spc="-22" dirty="0">
                <a:uFill>
                  <a:solidFill>
                    <a:srgbClr val="000000"/>
                  </a:solidFill>
                </a:uFill>
                <a:latin typeface="Calibri"/>
                <a:cs typeface="Calibri"/>
              </a:rPr>
              <a:t> Tax</a:t>
            </a:r>
            <a:endParaRPr sz="882" dirty="0">
              <a:latin typeface="Calibri"/>
              <a:cs typeface="Calibri"/>
            </a:endParaRPr>
          </a:p>
        </p:txBody>
      </p:sp>
      <p:sp>
        <p:nvSpPr>
          <p:cNvPr id="10" name="object 10"/>
          <p:cNvSpPr txBox="1"/>
          <p:nvPr/>
        </p:nvSpPr>
        <p:spPr>
          <a:xfrm>
            <a:off x="3741592" y="4304967"/>
            <a:ext cx="431986" cy="147624"/>
          </a:xfrm>
          <a:prstGeom prst="rect">
            <a:avLst/>
          </a:prstGeom>
        </p:spPr>
        <p:txBody>
          <a:bodyPr vert="horz" wrap="square" lIns="0" tIns="11766" rIns="0" bIns="0" rtlCol="0">
            <a:spAutoFit/>
          </a:bodyPr>
          <a:lstStyle/>
          <a:p>
            <a:pPr marL="11206">
              <a:spcBef>
                <a:spcPts val="93"/>
              </a:spcBef>
            </a:pPr>
            <a:r>
              <a:rPr sz="882" u="sng" dirty="0">
                <a:uFill>
                  <a:solidFill>
                    <a:srgbClr val="000000"/>
                  </a:solidFill>
                </a:uFill>
                <a:latin typeface="Calibri"/>
                <a:cs typeface="Calibri"/>
              </a:rPr>
              <a:t>Total</a:t>
            </a:r>
            <a:r>
              <a:rPr sz="882" u="sng" spc="-31" dirty="0">
                <a:uFill>
                  <a:solidFill>
                    <a:srgbClr val="000000"/>
                  </a:solidFill>
                </a:uFill>
                <a:latin typeface="Calibri"/>
                <a:cs typeface="Calibri"/>
              </a:rPr>
              <a:t> </a:t>
            </a:r>
            <a:r>
              <a:rPr sz="882" u="sng" spc="-22" dirty="0">
                <a:uFill>
                  <a:solidFill>
                    <a:srgbClr val="000000"/>
                  </a:solidFill>
                </a:uFill>
                <a:latin typeface="Calibri"/>
                <a:cs typeface="Calibri"/>
              </a:rPr>
              <a:t>Tax</a:t>
            </a:r>
            <a:endParaRPr sz="882" dirty="0">
              <a:latin typeface="Calibri"/>
              <a:cs typeface="Calibri"/>
            </a:endParaRPr>
          </a:p>
        </p:txBody>
      </p:sp>
      <p:sp>
        <p:nvSpPr>
          <p:cNvPr id="11" name="object 11"/>
          <p:cNvSpPr txBox="1"/>
          <p:nvPr/>
        </p:nvSpPr>
        <p:spPr>
          <a:xfrm>
            <a:off x="6222184" y="4304967"/>
            <a:ext cx="603997" cy="147624"/>
          </a:xfrm>
          <a:prstGeom prst="rect">
            <a:avLst/>
          </a:prstGeom>
        </p:spPr>
        <p:txBody>
          <a:bodyPr vert="horz" wrap="square" lIns="0" tIns="11766" rIns="0" bIns="0" rtlCol="0">
            <a:spAutoFit/>
          </a:bodyPr>
          <a:lstStyle/>
          <a:p>
            <a:pPr marL="11206">
              <a:spcBef>
                <a:spcPts val="93"/>
              </a:spcBef>
            </a:pPr>
            <a:r>
              <a:rPr sz="882" u="sng" dirty="0">
                <a:uFill>
                  <a:solidFill>
                    <a:srgbClr val="000000"/>
                  </a:solidFill>
                </a:uFill>
                <a:latin typeface="Calibri"/>
                <a:cs typeface="Calibri"/>
              </a:rPr>
              <a:t>Property</a:t>
            </a:r>
            <a:r>
              <a:rPr sz="882" u="sng" spc="-22" dirty="0">
                <a:uFill>
                  <a:solidFill>
                    <a:srgbClr val="000000"/>
                  </a:solidFill>
                </a:uFill>
                <a:latin typeface="Calibri"/>
                <a:cs typeface="Calibri"/>
              </a:rPr>
              <a:t> Tax</a:t>
            </a:r>
            <a:endParaRPr sz="882" dirty="0">
              <a:latin typeface="Calibri"/>
              <a:cs typeface="Calibri"/>
            </a:endParaRPr>
          </a:p>
        </p:txBody>
      </p:sp>
      <p:sp>
        <p:nvSpPr>
          <p:cNvPr id="12" name="object 12"/>
          <p:cNvSpPr txBox="1"/>
          <p:nvPr/>
        </p:nvSpPr>
        <p:spPr>
          <a:xfrm>
            <a:off x="7650463" y="4304967"/>
            <a:ext cx="431986" cy="147624"/>
          </a:xfrm>
          <a:prstGeom prst="rect">
            <a:avLst/>
          </a:prstGeom>
        </p:spPr>
        <p:txBody>
          <a:bodyPr vert="horz" wrap="square" lIns="0" tIns="11766" rIns="0" bIns="0" rtlCol="0">
            <a:spAutoFit/>
          </a:bodyPr>
          <a:lstStyle/>
          <a:p>
            <a:pPr marL="11206">
              <a:spcBef>
                <a:spcPts val="93"/>
              </a:spcBef>
            </a:pPr>
            <a:r>
              <a:rPr sz="882" u="sng" dirty="0">
                <a:uFill>
                  <a:solidFill>
                    <a:srgbClr val="000000"/>
                  </a:solidFill>
                </a:uFill>
                <a:latin typeface="Calibri"/>
                <a:cs typeface="Calibri"/>
              </a:rPr>
              <a:t>Total</a:t>
            </a:r>
            <a:r>
              <a:rPr sz="882" u="sng" spc="-31" dirty="0">
                <a:uFill>
                  <a:solidFill>
                    <a:srgbClr val="000000"/>
                  </a:solidFill>
                </a:uFill>
                <a:latin typeface="Calibri"/>
                <a:cs typeface="Calibri"/>
              </a:rPr>
              <a:t> </a:t>
            </a:r>
            <a:r>
              <a:rPr sz="882" u="sng" spc="-22" dirty="0">
                <a:uFill>
                  <a:solidFill>
                    <a:srgbClr val="000000"/>
                  </a:solidFill>
                </a:uFill>
                <a:latin typeface="Calibri"/>
                <a:cs typeface="Calibri"/>
              </a:rPr>
              <a:t>Tax</a:t>
            </a:r>
            <a:endParaRPr sz="882" dirty="0">
              <a:latin typeface="Calibri"/>
              <a:cs typeface="Calibri"/>
            </a:endParaRPr>
          </a:p>
        </p:txBody>
      </p:sp>
      <p:graphicFrame>
        <p:nvGraphicFramePr>
          <p:cNvPr id="13" name="object 13"/>
          <p:cNvGraphicFramePr>
            <a:graphicFrameLocks noGrp="1"/>
          </p:cNvGraphicFramePr>
          <p:nvPr>
            <p:extLst>
              <p:ext uri="{D42A27DB-BD31-4B8C-83A1-F6EECF244321}">
                <p14:modId xmlns:p14="http://schemas.microsoft.com/office/powerpoint/2010/main" val="911386487"/>
              </p:ext>
            </p:extLst>
          </p:nvPr>
        </p:nvGraphicFramePr>
        <p:xfrm>
          <a:off x="935807" y="4870051"/>
          <a:ext cx="7241798" cy="1378348"/>
        </p:xfrm>
        <a:graphic>
          <a:graphicData uri="http://schemas.openxmlformats.org/drawingml/2006/table">
            <a:tbl>
              <a:tblPr firstRow="1" bandRow="1">
                <a:tableStyleId>{2D5ABB26-0587-4C30-8999-92F81FD0307C}</a:tableStyleId>
              </a:tblPr>
              <a:tblGrid>
                <a:gridCol w="1325096">
                  <a:extLst>
                    <a:ext uri="{9D8B030D-6E8A-4147-A177-3AD203B41FA5}">
                      <a16:colId xmlns:a16="http://schemas.microsoft.com/office/drawing/2014/main" val="20000"/>
                    </a:ext>
                  </a:extLst>
                </a:gridCol>
                <a:gridCol w="528357">
                  <a:extLst>
                    <a:ext uri="{9D8B030D-6E8A-4147-A177-3AD203B41FA5}">
                      <a16:colId xmlns:a16="http://schemas.microsoft.com/office/drawing/2014/main" val="20001"/>
                    </a:ext>
                  </a:extLst>
                </a:gridCol>
                <a:gridCol w="163046">
                  <a:extLst>
                    <a:ext uri="{9D8B030D-6E8A-4147-A177-3AD203B41FA5}">
                      <a16:colId xmlns:a16="http://schemas.microsoft.com/office/drawing/2014/main" val="20002"/>
                    </a:ext>
                  </a:extLst>
                </a:gridCol>
                <a:gridCol w="532279">
                  <a:extLst>
                    <a:ext uri="{9D8B030D-6E8A-4147-A177-3AD203B41FA5}">
                      <a16:colId xmlns:a16="http://schemas.microsoft.com/office/drawing/2014/main" val="20003"/>
                    </a:ext>
                  </a:extLst>
                </a:gridCol>
                <a:gridCol w="139512">
                  <a:extLst>
                    <a:ext uri="{9D8B030D-6E8A-4147-A177-3AD203B41FA5}">
                      <a16:colId xmlns:a16="http://schemas.microsoft.com/office/drawing/2014/main" val="20004"/>
                    </a:ext>
                  </a:extLst>
                </a:gridCol>
                <a:gridCol w="930087">
                  <a:extLst>
                    <a:ext uri="{9D8B030D-6E8A-4147-A177-3AD203B41FA5}">
                      <a16:colId xmlns:a16="http://schemas.microsoft.com/office/drawing/2014/main" val="20005"/>
                    </a:ext>
                  </a:extLst>
                </a:gridCol>
                <a:gridCol w="1666875">
                  <a:extLst>
                    <a:ext uri="{9D8B030D-6E8A-4147-A177-3AD203B41FA5}">
                      <a16:colId xmlns:a16="http://schemas.microsoft.com/office/drawing/2014/main" val="20006"/>
                    </a:ext>
                  </a:extLst>
                </a:gridCol>
                <a:gridCol w="643778">
                  <a:extLst>
                    <a:ext uri="{9D8B030D-6E8A-4147-A177-3AD203B41FA5}">
                      <a16:colId xmlns:a16="http://schemas.microsoft.com/office/drawing/2014/main" val="20007"/>
                    </a:ext>
                  </a:extLst>
                </a:gridCol>
                <a:gridCol w="669551">
                  <a:extLst>
                    <a:ext uri="{9D8B030D-6E8A-4147-A177-3AD203B41FA5}">
                      <a16:colId xmlns:a16="http://schemas.microsoft.com/office/drawing/2014/main" val="20008"/>
                    </a:ext>
                  </a:extLst>
                </a:gridCol>
                <a:gridCol w="643217">
                  <a:extLst>
                    <a:ext uri="{9D8B030D-6E8A-4147-A177-3AD203B41FA5}">
                      <a16:colId xmlns:a16="http://schemas.microsoft.com/office/drawing/2014/main" val="20009"/>
                    </a:ext>
                  </a:extLst>
                </a:gridCol>
              </a:tblGrid>
              <a:tr h="152669">
                <a:tc>
                  <a:txBody>
                    <a:bodyPr/>
                    <a:lstStyle/>
                    <a:p>
                      <a:pPr marL="31750">
                        <a:lnSpc>
                          <a:spcPts val="955"/>
                        </a:lnSpc>
                      </a:pPr>
                      <a:r>
                        <a:rPr sz="900" spc="-10" dirty="0">
                          <a:solidFill>
                            <a:schemeClr val="tx1"/>
                          </a:solidFill>
                          <a:latin typeface="Calibri"/>
                          <a:cs typeface="Calibri"/>
                        </a:rPr>
                        <a:t>Montgomery</a:t>
                      </a:r>
                      <a:r>
                        <a:rPr sz="900" spc="30" dirty="0">
                          <a:solidFill>
                            <a:schemeClr val="tx1"/>
                          </a:solidFill>
                          <a:latin typeface="Calibri"/>
                          <a:cs typeface="Calibri"/>
                        </a:rPr>
                        <a:t> </a:t>
                      </a:r>
                      <a:r>
                        <a:rPr sz="900" spc="-10" dirty="0">
                          <a:solidFill>
                            <a:schemeClr val="tx1"/>
                          </a:solidFill>
                          <a:latin typeface="Calibri"/>
                          <a:cs typeface="Calibri"/>
                        </a:rPr>
                        <a:t>County</a:t>
                      </a:r>
                      <a:endParaRPr sz="900">
                        <a:solidFill>
                          <a:schemeClr val="tx1"/>
                        </a:solidFill>
                        <a:latin typeface="Calibri"/>
                        <a:cs typeface="Calibri"/>
                      </a:endParaRPr>
                    </a:p>
                  </a:txBody>
                  <a:tcPr marL="0" marR="0" marT="0" marB="0"/>
                </a:tc>
                <a:tc>
                  <a:txBody>
                    <a:bodyPr/>
                    <a:lstStyle/>
                    <a:p>
                      <a:pPr>
                        <a:lnSpc>
                          <a:spcPct val="100000"/>
                        </a:lnSpc>
                      </a:pPr>
                      <a:endParaRPr sz="700">
                        <a:solidFill>
                          <a:schemeClr val="tx1"/>
                        </a:solidFill>
                        <a:latin typeface="Times New Roman"/>
                        <a:cs typeface="Times New Roman"/>
                      </a:endParaRPr>
                    </a:p>
                  </a:txBody>
                  <a:tcPr marL="0" marR="0" marT="0" marB="0"/>
                </a:tc>
                <a:tc>
                  <a:txBody>
                    <a:bodyPr/>
                    <a:lstStyle/>
                    <a:p>
                      <a:pPr marL="1270">
                        <a:lnSpc>
                          <a:spcPts val="955"/>
                        </a:lnSpc>
                      </a:pPr>
                      <a:r>
                        <a:rPr sz="900" spc="-25" dirty="0">
                          <a:solidFill>
                            <a:schemeClr val="tx1"/>
                          </a:solidFill>
                          <a:latin typeface="Calibri"/>
                          <a:cs typeface="Calibri"/>
                        </a:rPr>
                        <a:t>77</a:t>
                      </a:r>
                      <a:endParaRPr sz="900">
                        <a:solidFill>
                          <a:schemeClr val="tx1"/>
                        </a:solidFill>
                        <a:latin typeface="Calibri"/>
                        <a:cs typeface="Calibri"/>
                      </a:endParaRPr>
                    </a:p>
                  </a:txBody>
                  <a:tcPr marL="0" marR="0" marT="0" marB="0"/>
                </a:tc>
                <a:tc>
                  <a:txBody>
                    <a:bodyPr/>
                    <a:lstStyle/>
                    <a:p>
                      <a:pPr>
                        <a:lnSpc>
                          <a:spcPct val="100000"/>
                        </a:lnSpc>
                      </a:pPr>
                      <a:endParaRPr sz="700">
                        <a:solidFill>
                          <a:schemeClr val="tx1"/>
                        </a:solidFill>
                        <a:latin typeface="Times New Roman"/>
                        <a:cs typeface="Times New Roman"/>
                      </a:endParaRPr>
                    </a:p>
                  </a:txBody>
                  <a:tcPr marL="0" marR="0" marT="0" marB="0"/>
                </a:tc>
                <a:tc>
                  <a:txBody>
                    <a:bodyPr/>
                    <a:lstStyle/>
                    <a:p>
                      <a:pPr marL="31115">
                        <a:lnSpc>
                          <a:spcPts val="955"/>
                        </a:lnSpc>
                      </a:pPr>
                      <a:r>
                        <a:rPr sz="900" dirty="0">
                          <a:solidFill>
                            <a:schemeClr val="tx1"/>
                          </a:solidFill>
                          <a:latin typeface="Calibri"/>
                          <a:cs typeface="Calibri"/>
                        </a:rPr>
                        <a:t>6</a:t>
                      </a:r>
                      <a:endParaRPr sz="900">
                        <a:solidFill>
                          <a:schemeClr val="tx1"/>
                        </a:solidFill>
                        <a:latin typeface="Calibri"/>
                        <a:cs typeface="Calibri"/>
                      </a:endParaRPr>
                    </a:p>
                  </a:txBody>
                  <a:tcPr marL="0" marR="0" marT="0" marB="0"/>
                </a:tc>
                <a:tc>
                  <a:txBody>
                    <a:bodyPr/>
                    <a:lstStyle/>
                    <a:p>
                      <a:pPr marR="354330" algn="r">
                        <a:lnSpc>
                          <a:spcPts val="955"/>
                        </a:lnSpc>
                      </a:pPr>
                      <a:r>
                        <a:rPr sz="900" spc="-25" dirty="0">
                          <a:solidFill>
                            <a:schemeClr val="tx1"/>
                          </a:solidFill>
                          <a:latin typeface="Calibri"/>
                          <a:cs typeface="Calibri"/>
                        </a:rPr>
                        <a:t>83</a:t>
                      </a:r>
                      <a:endParaRPr sz="900">
                        <a:solidFill>
                          <a:schemeClr val="tx1"/>
                        </a:solidFill>
                        <a:latin typeface="Calibri"/>
                        <a:cs typeface="Calibri"/>
                      </a:endParaRPr>
                    </a:p>
                  </a:txBody>
                  <a:tcPr marL="0" marR="0" marT="0" marB="0"/>
                </a:tc>
                <a:tc>
                  <a:txBody>
                    <a:bodyPr/>
                    <a:lstStyle/>
                    <a:p>
                      <a:pPr marL="361950">
                        <a:lnSpc>
                          <a:spcPts val="955"/>
                        </a:lnSpc>
                      </a:pPr>
                      <a:r>
                        <a:rPr sz="900" spc="-10" dirty="0">
                          <a:solidFill>
                            <a:schemeClr val="tx1"/>
                          </a:solidFill>
                          <a:latin typeface="Calibri"/>
                          <a:cs typeface="Calibri"/>
                        </a:rPr>
                        <a:t>Montgomery</a:t>
                      </a:r>
                      <a:r>
                        <a:rPr sz="900" spc="30" dirty="0">
                          <a:solidFill>
                            <a:schemeClr val="tx1"/>
                          </a:solidFill>
                          <a:latin typeface="Calibri"/>
                          <a:cs typeface="Calibri"/>
                        </a:rPr>
                        <a:t> </a:t>
                      </a:r>
                      <a:r>
                        <a:rPr sz="900" spc="-10" dirty="0">
                          <a:solidFill>
                            <a:schemeClr val="tx1"/>
                          </a:solidFill>
                          <a:latin typeface="Calibri"/>
                          <a:cs typeface="Calibri"/>
                        </a:rPr>
                        <a:t>County</a:t>
                      </a:r>
                      <a:endParaRPr sz="900" dirty="0">
                        <a:solidFill>
                          <a:schemeClr val="tx1"/>
                        </a:solidFill>
                        <a:latin typeface="Calibri"/>
                        <a:cs typeface="Calibri"/>
                      </a:endParaRPr>
                    </a:p>
                  </a:txBody>
                  <a:tcPr marL="0" marR="0" marT="0" marB="0"/>
                </a:tc>
                <a:tc>
                  <a:txBody>
                    <a:bodyPr/>
                    <a:lstStyle/>
                    <a:p>
                      <a:pPr marL="268605" algn="ctr">
                        <a:lnSpc>
                          <a:spcPts val="955"/>
                        </a:lnSpc>
                      </a:pPr>
                      <a:r>
                        <a:rPr sz="900" spc="-10" dirty="0">
                          <a:solidFill>
                            <a:schemeClr val="tx1"/>
                          </a:solidFill>
                          <a:latin typeface="Calibri"/>
                          <a:cs typeface="Calibri"/>
                        </a:rPr>
                        <a:t>29,280</a:t>
                      </a:r>
                      <a:endParaRPr sz="900" dirty="0">
                        <a:solidFill>
                          <a:schemeClr val="tx1"/>
                        </a:solidFill>
                        <a:latin typeface="Calibri"/>
                        <a:cs typeface="Calibri"/>
                      </a:endParaRPr>
                    </a:p>
                  </a:txBody>
                  <a:tcPr marL="0" marR="0" marT="0" marB="0"/>
                </a:tc>
                <a:tc>
                  <a:txBody>
                    <a:bodyPr/>
                    <a:lstStyle/>
                    <a:p>
                      <a:pPr marL="357505" algn="ctr">
                        <a:lnSpc>
                          <a:spcPts val="955"/>
                        </a:lnSpc>
                      </a:pPr>
                      <a:r>
                        <a:rPr sz="900" spc="-10" dirty="0">
                          <a:solidFill>
                            <a:schemeClr val="tx1"/>
                          </a:solidFill>
                          <a:latin typeface="Calibri"/>
                          <a:cs typeface="Calibri"/>
                        </a:rPr>
                        <a:t>2,372</a:t>
                      </a:r>
                      <a:endParaRPr sz="900" dirty="0">
                        <a:solidFill>
                          <a:schemeClr val="tx1"/>
                        </a:solidFill>
                        <a:latin typeface="Calibri"/>
                        <a:cs typeface="Calibri"/>
                      </a:endParaRPr>
                    </a:p>
                  </a:txBody>
                  <a:tcPr marL="0" marR="0" marT="0" marB="0"/>
                </a:tc>
                <a:tc>
                  <a:txBody>
                    <a:bodyPr/>
                    <a:lstStyle/>
                    <a:p>
                      <a:pPr marL="327660" algn="ctr">
                        <a:lnSpc>
                          <a:spcPts val="955"/>
                        </a:lnSpc>
                      </a:pPr>
                      <a:r>
                        <a:rPr sz="900" spc="-10" dirty="0">
                          <a:solidFill>
                            <a:schemeClr val="tx1"/>
                          </a:solidFill>
                          <a:latin typeface="Calibri"/>
                          <a:cs typeface="Calibri"/>
                        </a:rPr>
                        <a:t>31,652</a:t>
                      </a:r>
                      <a:endParaRPr sz="900">
                        <a:solidFill>
                          <a:schemeClr val="tx1"/>
                        </a:solidFill>
                        <a:latin typeface="Calibri"/>
                        <a:cs typeface="Calibri"/>
                      </a:endParaRPr>
                    </a:p>
                  </a:txBody>
                  <a:tcPr marL="0" marR="0" marT="0" marB="0"/>
                </a:tc>
                <a:extLst>
                  <a:ext uri="{0D108BD9-81ED-4DB2-BD59-A6C34878D82A}">
                    <a16:rowId xmlns:a16="http://schemas.microsoft.com/office/drawing/2014/main" val="10000"/>
                  </a:ext>
                </a:extLst>
              </a:tr>
              <a:tr h="157128">
                <a:tc>
                  <a:txBody>
                    <a:bodyPr/>
                    <a:lstStyle/>
                    <a:p>
                      <a:pPr marL="31750">
                        <a:lnSpc>
                          <a:spcPts val="1075"/>
                        </a:lnSpc>
                      </a:pPr>
                      <a:r>
                        <a:rPr sz="900" dirty="0">
                          <a:solidFill>
                            <a:schemeClr val="tx1"/>
                          </a:solidFill>
                          <a:latin typeface="Calibri"/>
                          <a:cs typeface="Calibri"/>
                        </a:rPr>
                        <a:t>Walnut</a:t>
                      </a:r>
                      <a:r>
                        <a:rPr sz="900" spc="-25" dirty="0">
                          <a:solidFill>
                            <a:schemeClr val="tx1"/>
                          </a:solidFill>
                          <a:latin typeface="Calibri"/>
                          <a:cs typeface="Calibri"/>
                        </a:rPr>
                        <a:t> </a:t>
                      </a:r>
                      <a:r>
                        <a:rPr sz="900" spc="-10" dirty="0">
                          <a:solidFill>
                            <a:schemeClr val="tx1"/>
                          </a:solidFill>
                          <a:latin typeface="Calibri"/>
                          <a:cs typeface="Calibri"/>
                        </a:rPr>
                        <a:t>Township</a:t>
                      </a:r>
                      <a:endParaRPr sz="900">
                        <a:solidFill>
                          <a:schemeClr val="tx1"/>
                        </a:solidFill>
                        <a:latin typeface="Calibri"/>
                        <a:cs typeface="Calibri"/>
                      </a:endParaRPr>
                    </a:p>
                  </a:txBody>
                  <a:tcPr marL="0" marR="0" marT="0" marB="0"/>
                </a:tc>
                <a:tc>
                  <a:txBody>
                    <a:bodyPr/>
                    <a:lstStyle/>
                    <a:p>
                      <a:pPr algn="r">
                        <a:lnSpc>
                          <a:spcPts val="1075"/>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a:lnSpc>
                          <a:spcPct val="100000"/>
                        </a:lnSpc>
                      </a:pPr>
                      <a:endParaRPr sz="700">
                        <a:solidFill>
                          <a:schemeClr val="tx1"/>
                        </a:solidFill>
                        <a:latin typeface="Times New Roman"/>
                        <a:cs typeface="Times New Roman"/>
                      </a:endParaRPr>
                    </a:p>
                  </a:txBody>
                  <a:tcPr marL="0" marR="0" marT="0" marB="0"/>
                </a:tc>
                <a:tc>
                  <a:txBody>
                    <a:bodyPr/>
                    <a:lstStyle/>
                    <a:p>
                      <a:pPr marR="23495" algn="r">
                        <a:lnSpc>
                          <a:spcPts val="1075"/>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a:lnSpc>
                          <a:spcPct val="100000"/>
                        </a:lnSpc>
                      </a:pPr>
                      <a:endParaRPr sz="700">
                        <a:solidFill>
                          <a:schemeClr val="tx1"/>
                        </a:solidFill>
                        <a:latin typeface="Times New Roman"/>
                        <a:cs typeface="Times New Roman"/>
                      </a:endParaRPr>
                    </a:p>
                  </a:txBody>
                  <a:tcPr marL="0" marR="0" marT="0" marB="0"/>
                </a:tc>
                <a:tc>
                  <a:txBody>
                    <a:bodyPr/>
                    <a:lstStyle/>
                    <a:p>
                      <a:pPr marL="44450" algn="ctr">
                        <a:lnSpc>
                          <a:spcPts val="1075"/>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marL="361950">
                        <a:lnSpc>
                          <a:spcPts val="1075"/>
                        </a:lnSpc>
                      </a:pPr>
                      <a:r>
                        <a:rPr sz="900" dirty="0">
                          <a:solidFill>
                            <a:schemeClr val="tx1"/>
                          </a:solidFill>
                          <a:latin typeface="Calibri"/>
                          <a:cs typeface="Calibri"/>
                        </a:rPr>
                        <a:t>Union</a:t>
                      </a:r>
                      <a:r>
                        <a:rPr sz="900" spc="-25" dirty="0">
                          <a:solidFill>
                            <a:schemeClr val="tx1"/>
                          </a:solidFill>
                          <a:latin typeface="Calibri"/>
                          <a:cs typeface="Calibri"/>
                        </a:rPr>
                        <a:t> </a:t>
                      </a:r>
                      <a:r>
                        <a:rPr sz="900" spc="-10" dirty="0">
                          <a:solidFill>
                            <a:schemeClr val="tx1"/>
                          </a:solidFill>
                          <a:latin typeface="Calibri"/>
                          <a:cs typeface="Calibri"/>
                        </a:rPr>
                        <a:t>Township</a:t>
                      </a:r>
                      <a:endParaRPr sz="900" dirty="0">
                        <a:solidFill>
                          <a:schemeClr val="tx1"/>
                        </a:solidFill>
                        <a:latin typeface="Calibri"/>
                        <a:cs typeface="Calibri"/>
                      </a:endParaRPr>
                    </a:p>
                  </a:txBody>
                  <a:tcPr marL="0" marR="0" marT="0" marB="0"/>
                </a:tc>
                <a:tc>
                  <a:txBody>
                    <a:bodyPr/>
                    <a:lstStyle/>
                    <a:p>
                      <a:pPr marL="311785" algn="ctr">
                        <a:lnSpc>
                          <a:spcPts val="1075"/>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marL="340360" algn="ctr">
                        <a:lnSpc>
                          <a:spcPts val="1075"/>
                        </a:lnSpc>
                      </a:pPr>
                      <a:r>
                        <a:rPr sz="900" dirty="0">
                          <a:solidFill>
                            <a:schemeClr val="tx1"/>
                          </a:solidFill>
                          <a:latin typeface="Calibri"/>
                          <a:cs typeface="Calibri"/>
                        </a:rPr>
                        <a:t>-</a:t>
                      </a:r>
                    </a:p>
                  </a:txBody>
                  <a:tcPr marL="0" marR="0" marT="0" marB="0"/>
                </a:tc>
                <a:tc>
                  <a:txBody>
                    <a:bodyPr/>
                    <a:lstStyle/>
                    <a:p>
                      <a:pPr marL="370205" algn="ctr">
                        <a:lnSpc>
                          <a:spcPts val="1075"/>
                        </a:lnSpc>
                      </a:pPr>
                      <a:r>
                        <a:rPr sz="900" dirty="0">
                          <a:solidFill>
                            <a:schemeClr val="tx1"/>
                          </a:solidFill>
                          <a:latin typeface="Calibri"/>
                          <a:cs typeface="Calibri"/>
                        </a:rPr>
                        <a:t>-</a:t>
                      </a:r>
                    </a:p>
                  </a:txBody>
                  <a:tcPr marL="0" marR="0" marT="0" marB="0"/>
                </a:tc>
                <a:extLst>
                  <a:ext uri="{0D108BD9-81ED-4DB2-BD59-A6C34878D82A}">
                    <a16:rowId xmlns:a16="http://schemas.microsoft.com/office/drawing/2014/main" val="10001"/>
                  </a:ext>
                </a:extLst>
              </a:tr>
              <a:tr h="196382">
                <a:tc>
                  <a:txBody>
                    <a:bodyPr/>
                    <a:lstStyle/>
                    <a:p>
                      <a:pPr marL="31750">
                        <a:lnSpc>
                          <a:spcPct val="100000"/>
                        </a:lnSpc>
                        <a:spcBef>
                          <a:spcPts val="90"/>
                        </a:spcBef>
                      </a:pPr>
                      <a:r>
                        <a:rPr sz="900" dirty="0">
                          <a:solidFill>
                            <a:schemeClr val="tx1"/>
                          </a:solidFill>
                          <a:latin typeface="Calibri"/>
                          <a:cs typeface="Calibri"/>
                        </a:rPr>
                        <a:t>Walnut</a:t>
                      </a:r>
                      <a:r>
                        <a:rPr sz="900" spc="-20" dirty="0">
                          <a:solidFill>
                            <a:schemeClr val="tx1"/>
                          </a:solidFill>
                          <a:latin typeface="Calibri"/>
                          <a:cs typeface="Calibri"/>
                        </a:rPr>
                        <a:t> </a:t>
                      </a:r>
                      <a:r>
                        <a:rPr sz="900" dirty="0">
                          <a:solidFill>
                            <a:schemeClr val="tx1"/>
                          </a:solidFill>
                          <a:latin typeface="Calibri"/>
                          <a:cs typeface="Calibri"/>
                        </a:rPr>
                        <a:t>Township</a:t>
                      </a:r>
                      <a:r>
                        <a:rPr sz="900" spc="5" dirty="0">
                          <a:solidFill>
                            <a:schemeClr val="tx1"/>
                          </a:solidFill>
                          <a:latin typeface="Calibri"/>
                          <a:cs typeface="Calibri"/>
                        </a:rPr>
                        <a:t> </a:t>
                      </a:r>
                      <a:r>
                        <a:rPr sz="900" spc="-20" dirty="0">
                          <a:solidFill>
                            <a:schemeClr val="tx1"/>
                          </a:solidFill>
                          <a:latin typeface="Calibri"/>
                          <a:cs typeface="Calibri"/>
                        </a:rPr>
                        <a:t>Fire</a:t>
                      </a:r>
                      <a:endParaRPr sz="900">
                        <a:solidFill>
                          <a:schemeClr val="tx1"/>
                        </a:solidFill>
                        <a:latin typeface="Calibri"/>
                        <a:cs typeface="Calibri"/>
                      </a:endParaRPr>
                    </a:p>
                  </a:txBody>
                  <a:tcPr marL="0" marR="0" marT="10085" marB="0"/>
                </a:tc>
                <a:tc gridSpan="2">
                  <a:txBody>
                    <a:bodyPr/>
                    <a:lstStyle/>
                    <a:p>
                      <a:pPr marR="55880" algn="r">
                        <a:lnSpc>
                          <a:spcPct val="100000"/>
                        </a:lnSpc>
                        <a:spcBef>
                          <a:spcPts val="90"/>
                        </a:spcBef>
                      </a:pPr>
                      <a:r>
                        <a:rPr sz="900" spc="-25" dirty="0">
                          <a:solidFill>
                            <a:schemeClr val="tx1"/>
                          </a:solidFill>
                          <a:latin typeface="Calibri"/>
                          <a:cs typeface="Calibri"/>
                        </a:rPr>
                        <a:t>30</a:t>
                      </a:r>
                      <a:endParaRPr sz="900">
                        <a:solidFill>
                          <a:schemeClr val="tx1"/>
                        </a:solidFill>
                        <a:latin typeface="Calibri"/>
                        <a:cs typeface="Calibri"/>
                      </a:endParaRPr>
                    </a:p>
                  </a:txBody>
                  <a:tcPr marL="0" marR="0" marT="10085" marB="0"/>
                </a:tc>
                <a:tc hMerge="1">
                  <a:txBody>
                    <a:bodyPr/>
                    <a:lstStyle/>
                    <a:p>
                      <a:endParaRPr/>
                    </a:p>
                  </a:txBody>
                  <a:tcPr marL="0" marR="0" marT="0" marB="0"/>
                </a:tc>
                <a:tc gridSpan="2">
                  <a:txBody>
                    <a:bodyPr/>
                    <a:lstStyle/>
                    <a:p>
                      <a:pPr marR="53340" algn="r">
                        <a:lnSpc>
                          <a:spcPct val="100000"/>
                        </a:lnSpc>
                        <a:spcBef>
                          <a:spcPts val="90"/>
                        </a:spcBef>
                      </a:pPr>
                      <a:r>
                        <a:rPr sz="900" dirty="0">
                          <a:solidFill>
                            <a:schemeClr val="tx1"/>
                          </a:solidFill>
                          <a:latin typeface="Calibri"/>
                          <a:cs typeface="Calibri"/>
                        </a:rPr>
                        <a:t>2</a:t>
                      </a:r>
                      <a:endParaRPr sz="900">
                        <a:solidFill>
                          <a:schemeClr val="tx1"/>
                        </a:solidFill>
                        <a:latin typeface="Calibri"/>
                        <a:cs typeface="Calibri"/>
                      </a:endParaRPr>
                    </a:p>
                  </a:txBody>
                  <a:tcPr marL="0" marR="0" marT="10085" marB="0"/>
                </a:tc>
                <a:tc hMerge="1">
                  <a:txBody>
                    <a:bodyPr/>
                    <a:lstStyle/>
                    <a:p>
                      <a:endParaRPr/>
                    </a:p>
                  </a:txBody>
                  <a:tcPr marL="0" marR="0" marT="0" marB="0"/>
                </a:tc>
                <a:tc>
                  <a:txBody>
                    <a:bodyPr/>
                    <a:lstStyle/>
                    <a:p>
                      <a:pPr marR="354330" algn="r">
                        <a:lnSpc>
                          <a:spcPct val="100000"/>
                        </a:lnSpc>
                        <a:spcBef>
                          <a:spcPts val="90"/>
                        </a:spcBef>
                      </a:pPr>
                      <a:r>
                        <a:rPr sz="900" spc="-25" dirty="0">
                          <a:solidFill>
                            <a:schemeClr val="tx1"/>
                          </a:solidFill>
                          <a:latin typeface="Calibri"/>
                          <a:cs typeface="Calibri"/>
                        </a:rPr>
                        <a:t>32</a:t>
                      </a:r>
                      <a:endParaRPr sz="900">
                        <a:solidFill>
                          <a:schemeClr val="tx1"/>
                        </a:solidFill>
                        <a:latin typeface="Calibri"/>
                        <a:cs typeface="Calibri"/>
                      </a:endParaRPr>
                    </a:p>
                  </a:txBody>
                  <a:tcPr marL="0" marR="0" marT="10085" marB="0"/>
                </a:tc>
                <a:tc>
                  <a:txBody>
                    <a:bodyPr/>
                    <a:lstStyle/>
                    <a:p>
                      <a:pPr marL="361950">
                        <a:lnSpc>
                          <a:spcPct val="100000"/>
                        </a:lnSpc>
                        <a:spcBef>
                          <a:spcPts val="90"/>
                        </a:spcBef>
                      </a:pPr>
                      <a:r>
                        <a:rPr sz="900" dirty="0">
                          <a:solidFill>
                            <a:schemeClr val="tx1"/>
                          </a:solidFill>
                          <a:latin typeface="Calibri"/>
                          <a:cs typeface="Calibri"/>
                        </a:rPr>
                        <a:t>Union</a:t>
                      </a:r>
                      <a:r>
                        <a:rPr sz="900" spc="-15" dirty="0">
                          <a:solidFill>
                            <a:schemeClr val="tx1"/>
                          </a:solidFill>
                          <a:latin typeface="Calibri"/>
                          <a:cs typeface="Calibri"/>
                        </a:rPr>
                        <a:t> </a:t>
                      </a:r>
                      <a:r>
                        <a:rPr sz="900" dirty="0">
                          <a:solidFill>
                            <a:schemeClr val="tx1"/>
                          </a:solidFill>
                          <a:latin typeface="Calibri"/>
                          <a:cs typeface="Calibri"/>
                        </a:rPr>
                        <a:t>Township </a:t>
                      </a:r>
                      <a:r>
                        <a:rPr sz="900" spc="-20" dirty="0">
                          <a:solidFill>
                            <a:schemeClr val="tx1"/>
                          </a:solidFill>
                          <a:latin typeface="Calibri"/>
                          <a:cs typeface="Calibri"/>
                        </a:rPr>
                        <a:t>Fire</a:t>
                      </a:r>
                      <a:endParaRPr sz="900" dirty="0">
                        <a:solidFill>
                          <a:schemeClr val="tx1"/>
                        </a:solidFill>
                        <a:latin typeface="Calibri"/>
                        <a:cs typeface="Calibri"/>
                      </a:endParaRPr>
                    </a:p>
                  </a:txBody>
                  <a:tcPr marL="0" marR="0" marT="10085" marB="0"/>
                </a:tc>
                <a:tc>
                  <a:txBody>
                    <a:bodyPr/>
                    <a:lstStyle/>
                    <a:p>
                      <a:pPr marL="268605" algn="ctr">
                        <a:lnSpc>
                          <a:spcPct val="100000"/>
                        </a:lnSpc>
                        <a:spcBef>
                          <a:spcPts val="90"/>
                        </a:spcBef>
                      </a:pPr>
                      <a:r>
                        <a:rPr sz="900" spc="-10" dirty="0">
                          <a:solidFill>
                            <a:schemeClr val="tx1"/>
                          </a:solidFill>
                          <a:latin typeface="Calibri"/>
                          <a:cs typeface="Calibri"/>
                        </a:rPr>
                        <a:t>19,080</a:t>
                      </a:r>
                      <a:endParaRPr sz="900">
                        <a:solidFill>
                          <a:schemeClr val="tx1"/>
                        </a:solidFill>
                        <a:latin typeface="Calibri"/>
                        <a:cs typeface="Calibri"/>
                      </a:endParaRPr>
                    </a:p>
                  </a:txBody>
                  <a:tcPr marL="0" marR="0" marT="10085" marB="0"/>
                </a:tc>
                <a:tc>
                  <a:txBody>
                    <a:bodyPr/>
                    <a:lstStyle/>
                    <a:p>
                      <a:pPr marL="357505" algn="ctr">
                        <a:lnSpc>
                          <a:spcPct val="100000"/>
                        </a:lnSpc>
                        <a:spcBef>
                          <a:spcPts val="90"/>
                        </a:spcBef>
                      </a:pPr>
                      <a:r>
                        <a:rPr sz="900" spc="-10" dirty="0">
                          <a:solidFill>
                            <a:schemeClr val="tx1"/>
                          </a:solidFill>
                          <a:latin typeface="Calibri"/>
                          <a:cs typeface="Calibri"/>
                        </a:rPr>
                        <a:t>1,546</a:t>
                      </a:r>
                      <a:endParaRPr sz="900">
                        <a:solidFill>
                          <a:schemeClr val="tx1"/>
                        </a:solidFill>
                        <a:latin typeface="Calibri"/>
                        <a:cs typeface="Calibri"/>
                      </a:endParaRPr>
                    </a:p>
                  </a:txBody>
                  <a:tcPr marL="0" marR="0" marT="10085" marB="0"/>
                </a:tc>
                <a:tc>
                  <a:txBody>
                    <a:bodyPr/>
                    <a:lstStyle/>
                    <a:p>
                      <a:pPr marL="327660" algn="ctr">
                        <a:lnSpc>
                          <a:spcPct val="100000"/>
                        </a:lnSpc>
                        <a:spcBef>
                          <a:spcPts val="90"/>
                        </a:spcBef>
                      </a:pPr>
                      <a:r>
                        <a:rPr sz="900" spc="-10" dirty="0">
                          <a:solidFill>
                            <a:schemeClr val="tx1"/>
                          </a:solidFill>
                          <a:latin typeface="Calibri"/>
                          <a:cs typeface="Calibri"/>
                        </a:rPr>
                        <a:t>20,626</a:t>
                      </a:r>
                      <a:endParaRPr sz="900" dirty="0">
                        <a:solidFill>
                          <a:schemeClr val="tx1"/>
                        </a:solidFill>
                        <a:latin typeface="Calibri"/>
                        <a:cs typeface="Calibri"/>
                      </a:endParaRPr>
                    </a:p>
                  </a:txBody>
                  <a:tcPr marL="0" marR="0" marT="10085" marB="0"/>
                </a:tc>
                <a:extLst>
                  <a:ext uri="{0D108BD9-81ED-4DB2-BD59-A6C34878D82A}">
                    <a16:rowId xmlns:a16="http://schemas.microsoft.com/office/drawing/2014/main" val="10002"/>
                  </a:ext>
                </a:extLst>
              </a:tr>
              <a:tr h="319800">
                <a:tc>
                  <a:txBody>
                    <a:bodyPr/>
                    <a:lstStyle/>
                    <a:p>
                      <a:pPr marL="31750">
                        <a:lnSpc>
                          <a:spcPts val="1120"/>
                        </a:lnSpc>
                      </a:pPr>
                      <a:r>
                        <a:rPr sz="900" dirty="0">
                          <a:solidFill>
                            <a:schemeClr val="tx1"/>
                          </a:solidFill>
                          <a:latin typeface="Calibri"/>
                          <a:cs typeface="Calibri"/>
                        </a:rPr>
                        <a:t>South</a:t>
                      </a:r>
                      <a:r>
                        <a:rPr sz="900" spc="-10" dirty="0">
                          <a:solidFill>
                            <a:schemeClr val="tx1"/>
                          </a:solidFill>
                          <a:latin typeface="Calibri"/>
                          <a:cs typeface="Calibri"/>
                        </a:rPr>
                        <a:t> Montgomery</a:t>
                      </a:r>
                      <a:r>
                        <a:rPr sz="900" spc="15" dirty="0">
                          <a:solidFill>
                            <a:schemeClr val="tx1"/>
                          </a:solidFill>
                          <a:latin typeface="Calibri"/>
                          <a:cs typeface="Calibri"/>
                        </a:rPr>
                        <a:t> </a:t>
                      </a:r>
                      <a:r>
                        <a:rPr sz="900" spc="-10" dirty="0">
                          <a:solidFill>
                            <a:schemeClr val="tx1"/>
                          </a:solidFill>
                          <a:latin typeface="Calibri"/>
                          <a:cs typeface="Calibri"/>
                        </a:rPr>
                        <a:t>School</a:t>
                      </a:r>
                      <a:endParaRPr sz="900">
                        <a:solidFill>
                          <a:schemeClr val="tx1"/>
                        </a:solidFill>
                        <a:latin typeface="Calibri"/>
                        <a:cs typeface="Calibri"/>
                      </a:endParaRPr>
                    </a:p>
                  </a:txBody>
                  <a:tcPr marL="0" marR="0" marT="0" marB="0"/>
                </a:tc>
                <a:tc gridSpan="2">
                  <a:txBody>
                    <a:bodyPr/>
                    <a:lstStyle/>
                    <a:p>
                      <a:pPr marL="88900">
                        <a:lnSpc>
                          <a:spcPts val="1120"/>
                        </a:lnSpc>
                        <a:tabLst>
                          <a:tab pos="557530"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a:solidFill>
                          <a:schemeClr val="tx1"/>
                        </a:solidFill>
                        <a:latin typeface="Calibri"/>
                        <a:cs typeface="Calibri"/>
                      </a:endParaRPr>
                    </a:p>
                  </a:txBody>
                  <a:tcPr marL="0" marR="0" marT="0" marB="0"/>
                </a:tc>
                <a:tc hMerge="1">
                  <a:txBody>
                    <a:bodyPr/>
                    <a:lstStyle/>
                    <a:p>
                      <a:endParaRPr/>
                    </a:p>
                  </a:txBody>
                  <a:tcPr marL="0" marR="0" marT="0" marB="0"/>
                </a:tc>
                <a:tc gridSpan="2">
                  <a:txBody>
                    <a:bodyPr/>
                    <a:lstStyle/>
                    <a:p>
                      <a:pPr marL="63500">
                        <a:lnSpc>
                          <a:spcPts val="1120"/>
                        </a:lnSpc>
                        <a:tabLst>
                          <a:tab pos="532130"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a:solidFill>
                          <a:schemeClr val="tx1"/>
                        </a:solidFill>
                        <a:latin typeface="Calibri"/>
                        <a:cs typeface="Calibri"/>
                      </a:endParaRPr>
                    </a:p>
                  </a:txBody>
                  <a:tcPr marL="0" marR="0" marT="0" marB="0"/>
                </a:tc>
                <a:tc hMerge="1">
                  <a:txBody>
                    <a:bodyPr/>
                    <a:lstStyle/>
                    <a:p>
                      <a:endParaRPr/>
                    </a:p>
                  </a:txBody>
                  <a:tcPr marL="0" marR="0" marT="0" marB="0"/>
                </a:tc>
                <a:tc>
                  <a:txBody>
                    <a:bodyPr/>
                    <a:lstStyle/>
                    <a:p>
                      <a:pPr marR="354330" algn="r">
                        <a:lnSpc>
                          <a:spcPts val="1120"/>
                        </a:lnSpc>
                        <a:tabLst>
                          <a:tab pos="467995"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dirty="0">
                        <a:solidFill>
                          <a:schemeClr val="tx1"/>
                        </a:solidFill>
                        <a:latin typeface="Calibri"/>
                        <a:cs typeface="Calibri"/>
                      </a:endParaRPr>
                    </a:p>
                  </a:txBody>
                  <a:tcPr marL="0" marR="0" marT="0" marB="0"/>
                </a:tc>
                <a:tc>
                  <a:txBody>
                    <a:bodyPr/>
                    <a:lstStyle/>
                    <a:p>
                      <a:pPr marL="361950">
                        <a:lnSpc>
                          <a:spcPts val="1120"/>
                        </a:lnSpc>
                      </a:pPr>
                      <a:r>
                        <a:rPr sz="900" dirty="0">
                          <a:solidFill>
                            <a:schemeClr val="tx1"/>
                          </a:solidFill>
                          <a:latin typeface="Calibri"/>
                          <a:cs typeface="Calibri"/>
                        </a:rPr>
                        <a:t>Crawfordsville</a:t>
                      </a:r>
                      <a:r>
                        <a:rPr sz="900" spc="114" dirty="0">
                          <a:solidFill>
                            <a:schemeClr val="tx1"/>
                          </a:solidFill>
                          <a:latin typeface="Calibri"/>
                          <a:cs typeface="Calibri"/>
                        </a:rPr>
                        <a:t> </a:t>
                      </a:r>
                      <a:r>
                        <a:rPr sz="900" dirty="0">
                          <a:solidFill>
                            <a:schemeClr val="tx1"/>
                          </a:solidFill>
                          <a:latin typeface="Calibri"/>
                          <a:cs typeface="Calibri"/>
                        </a:rPr>
                        <a:t>Public</a:t>
                      </a:r>
                      <a:r>
                        <a:rPr sz="900" spc="35" dirty="0">
                          <a:solidFill>
                            <a:schemeClr val="tx1"/>
                          </a:solidFill>
                          <a:latin typeface="Calibri"/>
                          <a:cs typeface="Calibri"/>
                        </a:rPr>
                        <a:t> </a:t>
                      </a:r>
                      <a:r>
                        <a:rPr sz="900" spc="-10" dirty="0">
                          <a:solidFill>
                            <a:schemeClr val="tx1"/>
                          </a:solidFill>
                          <a:latin typeface="Calibri"/>
                          <a:cs typeface="Calibri"/>
                        </a:rPr>
                        <a:t>Library</a:t>
                      </a:r>
                      <a:endParaRPr sz="900" dirty="0">
                        <a:solidFill>
                          <a:schemeClr val="tx1"/>
                        </a:solidFill>
                        <a:latin typeface="Calibri"/>
                        <a:cs typeface="Calibri"/>
                      </a:endParaRPr>
                    </a:p>
                  </a:txBody>
                  <a:tcPr marL="0" marR="0" marT="0" marB="0"/>
                </a:tc>
                <a:tc>
                  <a:txBody>
                    <a:bodyPr/>
                    <a:lstStyle/>
                    <a:p>
                      <a:pPr marL="311785" algn="ctr">
                        <a:lnSpc>
                          <a:spcPts val="1120"/>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marL="340360" algn="ctr">
                        <a:lnSpc>
                          <a:spcPts val="1120"/>
                        </a:lnSpc>
                      </a:pPr>
                      <a:r>
                        <a:rPr sz="900" dirty="0">
                          <a:solidFill>
                            <a:schemeClr val="tx1"/>
                          </a:solidFill>
                          <a:latin typeface="Calibri"/>
                          <a:cs typeface="Calibri"/>
                        </a:rPr>
                        <a:t>-</a:t>
                      </a:r>
                      <a:endParaRPr sz="900">
                        <a:solidFill>
                          <a:schemeClr val="tx1"/>
                        </a:solidFill>
                        <a:latin typeface="Calibri"/>
                        <a:cs typeface="Calibri"/>
                      </a:endParaRPr>
                    </a:p>
                  </a:txBody>
                  <a:tcPr marL="0" marR="0" marT="0" marB="0"/>
                </a:tc>
                <a:tc>
                  <a:txBody>
                    <a:bodyPr/>
                    <a:lstStyle/>
                    <a:p>
                      <a:pPr marL="370205" algn="ctr">
                        <a:lnSpc>
                          <a:spcPts val="1120"/>
                        </a:lnSpc>
                      </a:pPr>
                      <a:r>
                        <a:rPr sz="900" dirty="0">
                          <a:solidFill>
                            <a:schemeClr val="tx1"/>
                          </a:solidFill>
                          <a:latin typeface="Calibri"/>
                          <a:cs typeface="Calibri"/>
                        </a:rPr>
                        <a:t>-</a:t>
                      </a:r>
                    </a:p>
                  </a:txBody>
                  <a:tcPr marL="0" marR="0" marT="0" marB="0"/>
                </a:tc>
                <a:extLst>
                  <a:ext uri="{0D108BD9-81ED-4DB2-BD59-A6C34878D82A}">
                    <a16:rowId xmlns:a16="http://schemas.microsoft.com/office/drawing/2014/main" val="10003"/>
                  </a:ext>
                </a:extLst>
              </a:tr>
              <a:tr h="552369">
                <a:tc>
                  <a:txBody>
                    <a:bodyPr/>
                    <a:lstStyle/>
                    <a:p>
                      <a:pPr marL="789940">
                        <a:lnSpc>
                          <a:spcPct val="100000"/>
                        </a:lnSpc>
                        <a:spcBef>
                          <a:spcPts val="20"/>
                        </a:spcBef>
                      </a:pPr>
                      <a:r>
                        <a:rPr sz="900" spc="-10" dirty="0">
                          <a:solidFill>
                            <a:schemeClr val="tx1"/>
                          </a:solidFill>
                          <a:latin typeface="Calibri"/>
                          <a:cs typeface="Calibri"/>
                        </a:rPr>
                        <a:t>Total</a:t>
                      </a:r>
                      <a:endParaRPr sz="900" dirty="0">
                        <a:solidFill>
                          <a:schemeClr val="tx1"/>
                        </a:solidFill>
                        <a:latin typeface="Calibri"/>
                        <a:cs typeface="Calibri"/>
                      </a:endParaRPr>
                    </a:p>
                  </a:txBody>
                  <a:tcPr marL="0" marR="0" marT="2241" marB="0"/>
                </a:tc>
                <a:tc gridSpan="2">
                  <a:txBody>
                    <a:bodyPr/>
                    <a:lstStyle/>
                    <a:p>
                      <a:pPr marL="88900">
                        <a:lnSpc>
                          <a:spcPct val="100000"/>
                        </a:lnSpc>
                        <a:spcBef>
                          <a:spcPts val="20"/>
                        </a:spcBef>
                        <a:tabLst>
                          <a:tab pos="540385" algn="l"/>
                        </a:tabLst>
                      </a:pPr>
                      <a:r>
                        <a:rPr sz="900" u="sng"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107</a:t>
                      </a:r>
                      <a:endParaRPr sz="900">
                        <a:solidFill>
                          <a:schemeClr val="tx1"/>
                        </a:solidFill>
                        <a:latin typeface="Calibri"/>
                        <a:cs typeface="Calibri"/>
                      </a:endParaRPr>
                    </a:p>
                  </a:txBody>
                  <a:tcPr marL="0" marR="0" marT="2241" marB="0"/>
                </a:tc>
                <a:tc hMerge="1">
                  <a:txBody>
                    <a:bodyPr/>
                    <a:lstStyle/>
                    <a:p>
                      <a:endParaRPr/>
                    </a:p>
                  </a:txBody>
                  <a:tcPr marL="0" marR="0" marT="0" marB="0"/>
                </a:tc>
                <a:tc gridSpan="2">
                  <a:txBody>
                    <a:bodyPr/>
                    <a:lstStyle/>
                    <a:p>
                      <a:pPr marL="63500">
                        <a:lnSpc>
                          <a:spcPct val="100000"/>
                        </a:lnSpc>
                        <a:spcBef>
                          <a:spcPts val="20"/>
                        </a:spcBef>
                        <a:tabLst>
                          <a:tab pos="634365"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9</a:t>
                      </a:r>
                      <a:endParaRPr sz="900">
                        <a:solidFill>
                          <a:schemeClr val="tx1"/>
                        </a:solidFill>
                        <a:latin typeface="Calibri"/>
                        <a:cs typeface="Calibri"/>
                      </a:endParaRPr>
                    </a:p>
                  </a:txBody>
                  <a:tcPr marL="0" marR="0" marT="2241" marB="0"/>
                </a:tc>
                <a:tc hMerge="1">
                  <a:txBody>
                    <a:bodyPr/>
                    <a:lstStyle/>
                    <a:p>
                      <a:endParaRPr/>
                    </a:p>
                  </a:txBody>
                  <a:tcPr marL="0" marR="0" marT="0" marB="0"/>
                </a:tc>
                <a:tc>
                  <a:txBody>
                    <a:bodyPr/>
                    <a:lstStyle/>
                    <a:p>
                      <a:pPr marR="354330" algn="r">
                        <a:lnSpc>
                          <a:spcPct val="100000"/>
                        </a:lnSpc>
                        <a:spcBef>
                          <a:spcPts val="20"/>
                        </a:spcBef>
                        <a:tabLst>
                          <a:tab pos="450850" algn="l"/>
                        </a:tabLst>
                      </a:pPr>
                      <a:r>
                        <a:rPr sz="900" u="sng" dirty="0">
                          <a:solidFill>
                            <a:schemeClr val="tx1"/>
                          </a:solidFill>
                          <a:uFill>
                            <a:solidFill>
                              <a:srgbClr val="000000"/>
                            </a:solidFill>
                          </a:uFill>
                          <a:latin typeface="Calibri"/>
                          <a:cs typeface="Calibri"/>
                        </a:rPr>
                        <a:t>	</a:t>
                      </a:r>
                      <a:r>
                        <a:rPr sz="900" u="sng" spc="-25" dirty="0">
                          <a:solidFill>
                            <a:schemeClr val="tx1"/>
                          </a:solidFill>
                          <a:uFill>
                            <a:solidFill>
                              <a:srgbClr val="000000"/>
                            </a:solidFill>
                          </a:uFill>
                          <a:latin typeface="Calibri"/>
                          <a:cs typeface="Calibri"/>
                        </a:rPr>
                        <a:t>116</a:t>
                      </a:r>
                      <a:endParaRPr sz="900">
                        <a:solidFill>
                          <a:schemeClr val="tx1"/>
                        </a:solidFill>
                        <a:latin typeface="Calibri"/>
                        <a:cs typeface="Calibri"/>
                      </a:endParaRPr>
                    </a:p>
                  </a:txBody>
                  <a:tcPr marL="0" marR="0" marT="2241" marB="0"/>
                </a:tc>
                <a:tc>
                  <a:txBody>
                    <a:bodyPr/>
                    <a:lstStyle/>
                    <a:p>
                      <a:pPr marL="361950">
                        <a:lnSpc>
                          <a:spcPct val="100000"/>
                        </a:lnSpc>
                        <a:spcBef>
                          <a:spcPts val="20"/>
                        </a:spcBef>
                      </a:pPr>
                      <a:r>
                        <a:rPr sz="900" dirty="0">
                          <a:solidFill>
                            <a:schemeClr val="tx1"/>
                          </a:solidFill>
                          <a:latin typeface="Calibri"/>
                          <a:cs typeface="Calibri"/>
                        </a:rPr>
                        <a:t>South</a:t>
                      </a:r>
                      <a:r>
                        <a:rPr sz="900" spc="-10" dirty="0">
                          <a:solidFill>
                            <a:schemeClr val="tx1"/>
                          </a:solidFill>
                          <a:latin typeface="Calibri"/>
                          <a:cs typeface="Calibri"/>
                        </a:rPr>
                        <a:t> Montgomery</a:t>
                      </a:r>
                      <a:r>
                        <a:rPr sz="900" spc="15" dirty="0">
                          <a:solidFill>
                            <a:schemeClr val="tx1"/>
                          </a:solidFill>
                          <a:latin typeface="Calibri"/>
                          <a:cs typeface="Calibri"/>
                        </a:rPr>
                        <a:t> </a:t>
                      </a:r>
                      <a:r>
                        <a:rPr sz="900" spc="-10" dirty="0">
                          <a:solidFill>
                            <a:schemeClr val="tx1"/>
                          </a:solidFill>
                          <a:latin typeface="Calibri"/>
                          <a:cs typeface="Calibri"/>
                        </a:rPr>
                        <a:t>School</a:t>
                      </a:r>
                      <a:endParaRPr sz="900">
                        <a:solidFill>
                          <a:schemeClr val="tx1"/>
                        </a:solidFill>
                        <a:latin typeface="Calibri"/>
                        <a:cs typeface="Calibri"/>
                      </a:endParaRPr>
                    </a:p>
                    <a:p>
                      <a:pPr marL="1119505">
                        <a:lnSpc>
                          <a:spcPts val="1150"/>
                        </a:lnSpc>
                        <a:spcBef>
                          <a:spcPts val="345"/>
                        </a:spcBef>
                      </a:pPr>
                      <a:r>
                        <a:rPr sz="900" spc="-10" dirty="0">
                          <a:solidFill>
                            <a:schemeClr val="tx1"/>
                          </a:solidFill>
                          <a:latin typeface="Calibri"/>
                          <a:cs typeface="Calibri"/>
                        </a:rPr>
                        <a:t>Total</a:t>
                      </a:r>
                      <a:endParaRPr sz="900">
                        <a:solidFill>
                          <a:schemeClr val="tx1"/>
                        </a:solidFill>
                        <a:latin typeface="Calibri"/>
                        <a:cs typeface="Calibri"/>
                      </a:endParaRPr>
                    </a:p>
                  </a:txBody>
                  <a:tcPr marL="0" marR="0" marT="2241" marB="0"/>
                </a:tc>
                <a:tc>
                  <a:txBody>
                    <a:bodyPr/>
                    <a:lstStyle/>
                    <a:p>
                      <a:pPr marL="31750">
                        <a:lnSpc>
                          <a:spcPct val="100000"/>
                        </a:lnSpc>
                        <a:spcBef>
                          <a:spcPts val="20"/>
                        </a:spcBef>
                        <a:tabLst>
                          <a:tab pos="500380"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a:solidFill>
                          <a:schemeClr val="tx1"/>
                        </a:solidFill>
                        <a:latin typeface="Calibri"/>
                        <a:cs typeface="Calibri"/>
                      </a:endParaRPr>
                    </a:p>
                    <a:p>
                      <a:pPr marL="31750">
                        <a:lnSpc>
                          <a:spcPts val="1150"/>
                        </a:lnSpc>
                        <a:spcBef>
                          <a:spcPts val="345"/>
                        </a:spcBef>
                        <a:tabLst>
                          <a:tab pos="330200" algn="l"/>
                        </a:tabLst>
                      </a:pPr>
                      <a:r>
                        <a:rPr sz="900" u="sng" dirty="0">
                          <a:solidFill>
                            <a:schemeClr val="tx1"/>
                          </a:solidFill>
                          <a:uFill>
                            <a:solidFill>
                              <a:srgbClr val="000000"/>
                            </a:solidFill>
                          </a:uFill>
                          <a:latin typeface="Calibri"/>
                          <a:cs typeface="Calibri"/>
                        </a:rPr>
                        <a:t>	</a:t>
                      </a:r>
                      <a:r>
                        <a:rPr sz="900" u="sng" spc="-10" dirty="0">
                          <a:solidFill>
                            <a:schemeClr val="tx1"/>
                          </a:solidFill>
                          <a:uFill>
                            <a:solidFill>
                              <a:srgbClr val="000000"/>
                            </a:solidFill>
                          </a:uFill>
                          <a:latin typeface="Calibri"/>
                          <a:cs typeface="Calibri"/>
                        </a:rPr>
                        <a:t>48,361</a:t>
                      </a:r>
                      <a:endParaRPr sz="900">
                        <a:solidFill>
                          <a:schemeClr val="tx1"/>
                        </a:solidFill>
                        <a:latin typeface="Calibri"/>
                        <a:cs typeface="Calibri"/>
                      </a:endParaRPr>
                    </a:p>
                  </a:txBody>
                  <a:tcPr marL="0" marR="0" marT="2241" marB="0"/>
                </a:tc>
                <a:tc>
                  <a:txBody>
                    <a:bodyPr/>
                    <a:lstStyle/>
                    <a:p>
                      <a:pPr marL="60960">
                        <a:lnSpc>
                          <a:spcPct val="100000"/>
                        </a:lnSpc>
                        <a:spcBef>
                          <a:spcPts val="20"/>
                        </a:spcBef>
                        <a:tabLst>
                          <a:tab pos="529590"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a:solidFill>
                          <a:schemeClr val="tx1"/>
                        </a:solidFill>
                        <a:latin typeface="Calibri"/>
                        <a:cs typeface="Calibri"/>
                      </a:endParaRPr>
                    </a:p>
                    <a:p>
                      <a:pPr marL="60960">
                        <a:lnSpc>
                          <a:spcPts val="1150"/>
                        </a:lnSpc>
                        <a:spcBef>
                          <a:spcPts val="345"/>
                        </a:spcBef>
                        <a:tabLst>
                          <a:tab pos="419100" algn="l"/>
                        </a:tabLst>
                      </a:pPr>
                      <a:r>
                        <a:rPr sz="900" u="sng" dirty="0">
                          <a:solidFill>
                            <a:schemeClr val="tx1"/>
                          </a:solidFill>
                          <a:uFill>
                            <a:solidFill>
                              <a:srgbClr val="000000"/>
                            </a:solidFill>
                          </a:uFill>
                          <a:latin typeface="Calibri"/>
                          <a:cs typeface="Calibri"/>
                        </a:rPr>
                        <a:t>	</a:t>
                      </a:r>
                      <a:r>
                        <a:rPr sz="900" u="sng" spc="-10" dirty="0">
                          <a:solidFill>
                            <a:schemeClr val="tx1"/>
                          </a:solidFill>
                          <a:uFill>
                            <a:solidFill>
                              <a:srgbClr val="000000"/>
                            </a:solidFill>
                          </a:uFill>
                          <a:latin typeface="Calibri"/>
                          <a:cs typeface="Calibri"/>
                        </a:rPr>
                        <a:t>3,917</a:t>
                      </a:r>
                      <a:endParaRPr sz="900">
                        <a:solidFill>
                          <a:schemeClr val="tx1"/>
                        </a:solidFill>
                        <a:latin typeface="Calibri"/>
                        <a:cs typeface="Calibri"/>
                      </a:endParaRPr>
                    </a:p>
                  </a:txBody>
                  <a:tcPr marL="0" marR="0" marT="2241" marB="0"/>
                </a:tc>
                <a:tc>
                  <a:txBody>
                    <a:bodyPr/>
                    <a:lstStyle/>
                    <a:p>
                      <a:pPr marL="60960">
                        <a:lnSpc>
                          <a:spcPct val="100000"/>
                        </a:lnSpc>
                        <a:spcBef>
                          <a:spcPts val="20"/>
                        </a:spcBef>
                        <a:tabLst>
                          <a:tab pos="529590" algn="l"/>
                        </a:tabLst>
                      </a:pPr>
                      <a:r>
                        <a:rPr sz="900" u="sng" dirty="0">
                          <a:solidFill>
                            <a:schemeClr val="tx1"/>
                          </a:solidFill>
                          <a:uFill>
                            <a:solidFill>
                              <a:srgbClr val="000000"/>
                            </a:solidFill>
                          </a:uFill>
                          <a:latin typeface="Calibri"/>
                          <a:cs typeface="Calibri"/>
                        </a:rPr>
                        <a:t>	</a:t>
                      </a:r>
                      <a:r>
                        <a:rPr sz="900" u="sng" spc="-50" dirty="0">
                          <a:solidFill>
                            <a:schemeClr val="tx1"/>
                          </a:solidFill>
                          <a:uFill>
                            <a:solidFill>
                              <a:srgbClr val="000000"/>
                            </a:solidFill>
                          </a:uFill>
                          <a:latin typeface="Calibri"/>
                          <a:cs typeface="Calibri"/>
                        </a:rPr>
                        <a:t>-</a:t>
                      </a:r>
                      <a:r>
                        <a:rPr sz="900" u="sng" spc="500" dirty="0">
                          <a:solidFill>
                            <a:schemeClr val="tx1"/>
                          </a:solidFill>
                          <a:uFill>
                            <a:solidFill>
                              <a:srgbClr val="000000"/>
                            </a:solidFill>
                          </a:uFill>
                          <a:latin typeface="Calibri"/>
                          <a:cs typeface="Calibri"/>
                        </a:rPr>
                        <a:t> </a:t>
                      </a:r>
                      <a:endParaRPr sz="900" dirty="0">
                        <a:solidFill>
                          <a:schemeClr val="tx1"/>
                        </a:solidFill>
                        <a:latin typeface="Calibri"/>
                        <a:cs typeface="Calibri"/>
                      </a:endParaRPr>
                    </a:p>
                    <a:p>
                      <a:pPr marL="60960">
                        <a:lnSpc>
                          <a:spcPts val="1150"/>
                        </a:lnSpc>
                        <a:spcBef>
                          <a:spcPts val="345"/>
                        </a:spcBef>
                        <a:tabLst>
                          <a:tab pos="358775" algn="l"/>
                        </a:tabLst>
                      </a:pPr>
                      <a:r>
                        <a:rPr sz="900" u="sng" dirty="0">
                          <a:solidFill>
                            <a:schemeClr val="tx1"/>
                          </a:solidFill>
                          <a:uFill>
                            <a:solidFill>
                              <a:srgbClr val="000000"/>
                            </a:solidFill>
                          </a:uFill>
                          <a:latin typeface="Calibri"/>
                          <a:cs typeface="Calibri"/>
                        </a:rPr>
                        <a:t>	</a:t>
                      </a:r>
                      <a:r>
                        <a:rPr sz="900" u="sng" spc="-10" dirty="0">
                          <a:solidFill>
                            <a:schemeClr val="tx1"/>
                          </a:solidFill>
                          <a:uFill>
                            <a:solidFill>
                              <a:srgbClr val="000000"/>
                            </a:solidFill>
                          </a:uFill>
                          <a:latin typeface="Calibri"/>
                          <a:cs typeface="Calibri"/>
                        </a:rPr>
                        <a:t>52,278</a:t>
                      </a:r>
                      <a:endParaRPr sz="900" dirty="0">
                        <a:solidFill>
                          <a:schemeClr val="tx1"/>
                        </a:solidFill>
                        <a:latin typeface="Calibri"/>
                        <a:cs typeface="Calibri"/>
                      </a:endParaRPr>
                    </a:p>
                  </a:txBody>
                  <a:tcPr marL="0" marR="0" marT="2241" marB="0"/>
                </a:tc>
                <a:extLst>
                  <a:ext uri="{0D108BD9-81ED-4DB2-BD59-A6C34878D82A}">
                    <a16:rowId xmlns:a16="http://schemas.microsoft.com/office/drawing/2014/main" val="1000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30357" y="789118"/>
            <a:ext cx="7287746" cy="5483198"/>
          </a:xfrm>
          <a:prstGeom prst="rect">
            <a:avLst/>
          </a:prstGeom>
        </p:spPr>
        <p:txBody>
          <a:bodyPr vert="horz" wrap="square" lIns="0" tIns="11206" rIns="0" bIns="0" rtlCol="0">
            <a:spAutoFit/>
          </a:bodyPr>
          <a:lstStyle/>
          <a:p>
            <a:pPr marL="11206" algn="just">
              <a:spcBef>
                <a:spcPts val="88"/>
              </a:spcBef>
            </a:pPr>
            <a:r>
              <a:rPr sz="1200" u="sng" dirty="0">
                <a:uFill>
                  <a:solidFill>
                    <a:srgbClr val="000000"/>
                  </a:solidFill>
                </a:uFill>
                <a:latin typeface="Calibri"/>
                <a:cs typeface="Calibri"/>
              </a:rPr>
              <a:t>COMMENTARY</a:t>
            </a:r>
            <a:r>
              <a:rPr sz="1200" u="sng" spc="-26" dirty="0">
                <a:uFill>
                  <a:solidFill>
                    <a:srgbClr val="000000"/>
                  </a:solidFill>
                </a:uFill>
                <a:latin typeface="Calibri"/>
                <a:cs typeface="Calibri"/>
              </a:rPr>
              <a:t> </a:t>
            </a:r>
            <a:r>
              <a:rPr sz="1200" u="sng" dirty="0">
                <a:uFill>
                  <a:solidFill>
                    <a:srgbClr val="000000"/>
                  </a:solidFill>
                </a:uFill>
                <a:latin typeface="Calibri"/>
                <a:cs typeface="Calibri"/>
              </a:rPr>
              <a:t>&amp;</a:t>
            </a:r>
            <a:r>
              <a:rPr sz="1200" u="sng" spc="-31" dirty="0">
                <a:uFill>
                  <a:solidFill>
                    <a:srgbClr val="000000"/>
                  </a:solidFill>
                </a:uFill>
                <a:latin typeface="Calibri"/>
                <a:cs typeface="Calibri"/>
              </a:rPr>
              <a:t> </a:t>
            </a:r>
            <a:r>
              <a:rPr sz="1200" u="sng" spc="-9" dirty="0">
                <a:uFill>
                  <a:solidFill>
                    <a:srgbClr val="000000"/>
                  </a:solidFill>
                </a:uFill>
                <a:latin typeface="Calibri"/>
                <a:cs typeface="Calibri"/>
              </a:rPr>
              <a:t>NOTES</a:t>
            </a:r>
            <a:r>
              <a:rPr sz="1200" spc="-9" dirty="0">
                <a:latin typeface="Calibri"/>
                <a:cs typeface="Calibri"/>
              </a:rPr>
              <a:t>:</a:t>
            </a:r>
            <a:endParaRPr sz="1200" dirty="0">
              <a:latin typeface="Calibri"/>
              <a:cs typeface="Calibri"/>
            </a:endParaRPr>
          </a:p>
          <a:p>
            <a:pPr marL="11206" marR="4483" algn="just">
              <a:lnSpc>
                <a:spcPct val="109800"/>
              </a:lnSpc>
              <a:spcBef>
                <a:spcPts val="702"/>
              </a:spcBef>
            </a:pPr>
            <a:r>
              <a:rPr sz="1200" dirty="0">
                <a:latin typeface="Calibri"/>
                <a:cs typeface="Calibri"/>
              </a:rPr>
              <a:t>The</a:t>
            </a:r>
            <a:r>
              <a:rPr sz="1200" spc="-22" dirty="0">
                <a:latin typeface="Calibri"/>
                <a:cs typeface="Calibri"/>
              </a:rPr>
              <a:t> </a:t>
            </a:r>
            <a:r>
              <a:rPr sz="1200" spc="-18" dirty="0">
                <a:latin typeface="Calibri"/>
                <a:cs typeface="Calibri"/>
              </a:rPr>
              <a:t>RDC</a:t>
            </a:r>
            <a:r>
              <a:rPr sz="1200" spc="-40" dirty="0">
                <a:latin typeface="Calibri"/>
                <a:cs typeface="Calibri"/>
              </a:rPr>
              <a:t> </a:t>
            </a:r>
            <a:r>
              <a:rPr sz="1200" spc="-9" dirty="0">
                <a:latin typeface="Calibri"/>
                <a:cs typeface="Calibri"/>
              </a:rPr>
              <a:t>maintains</a:t>
            </a:r>
            <a:r>
              <a:rPr sz="1200" spc="-31" dirty="0">
                <a:latin typeface="Calibri"/>
                <a:cs typeface="Calibri"/>
              </a:rPr>
              <a:t> </a:t>
            </a:r>
            <a:r>
              <a:rPr sz="1200" dirty="0">
                <a:latin typeface="Calibri"/>
                <a:cs typeface="Calibri"/>
              </a:rPr>
              <a:t>a</a:t>
            </a:r>
            <a:r>
              <a:rPr sz="1200" spc="-31" dirty="0">
                <a:latin typeface="Calibri"/>
                <a:cs typeface="Calibri"/>
              </a:rPr>
              <a:t> </a:t>
            </a:r>
            <a:r>
              <a:rPr sz="1200" spc="-9" dirty="0">
                <a:latin typeface="Calibri"/>
                <a:cs typeface="Calibri"/>
              </a:rPr>
              <a:t>current</a:t>
            </a:r>
            <a:r>
              <a:rPr sz="1200" spc="-18" dirty="0">
                <a:latin typeface="Calibri"/>
                <a:cs typeface="Calibri"/>
              </a:rPr>
              <a:t> </a:t>
            </a:r>
            <a:r>
              <a:rPr sz="1200" spc="-9" dirty="0">
                <a:latin typeface="Calibri"/>
                <a:cs typeface="Calibri"/>
              </a:rPr>
              <a:t>budget</a:t>
            </a:r>
            <a:r>
              <a:rPr sz="1200" spc="-26" dirty="0">
                <a:latin typeface="Calibri"/>
                <a:cs typeface="Calibri"/>
              </a:rPr>
              <a:t> </a:t>
            </a:r>
            <a:r>
              <a:rPr sz="1200" spc="-9" dirty="0">
                <a:latin typeface="Calibri"/>
                <a:cs typeface="Calibri"/>
              </a:rPr>
              <a:t>document</a:t>
            </a:r>
            <a:r>
              <a:rPr sz="1200" spc="-26" dirty="0">
                <a:latin typeface="Calibri"/>
                <a:cs typeface="Calibri"/>
              </a:rPr>
              <a:t> </a:t>
            </a:r>
            <a:r>
              <a:rPr sz="1200" dirty="0">
                <a:latin typeface="Calibri"/>
                <a:cs typeface="Calibri"/>
              </a:rPr>
              <a:t>which</a:t>
            </a:r>
            <a:r>
              <a:rPr sz="1200" spc="-22" dirty="0">
                <a:latin typeface="Calibri"/>
                <a:cs typeface="Calibri"/>
              </a:rPr>
              <a:t> </a:t>
            </a:r>
            <a:r>
              <a:rPr sz="1200" spc="-9" dirty="0">
                <a:latin typeface="Calibri"/>
                <a:cs typeface="Calibri"/>
              </a:rPr>
              <a:t>quarterly</a:t>
            </a:r>
            <a:r>
              <a:rPr sz="1200" spc="-26" dirty="0">
                <a:latin typeface="Calibri"/>
                <a:cs typeface="Calibri"/>
              </a:rPr>
              <a:t> </a:t>
            </a:r>
            <a:r>
              <a:rPr sz="1200" dirty="0">
                <a:latin typeface="Calibri"/>
                <a:cs typeface="Calibri"/>
              </a:rPr>
              <a:t>looks</a:t>
            </a:r>
            <a:r>
              <a:rPr sz="1200" spc="-18" dirty="0">
                <a:latin typeface="Calibri"/>
                <a:cs typeface="Calibri"/>
              </a:rPr>
              <a:t> </a:t>
            </a:r>
            <a:r>
              <a:rPr sz="1200" spc="-9" dirty="0">
                <a:latin typeface="Calibri"/>
                <a:cs typeface="Calibri"/>
              </a:rPr>
              <a:t>at</a:t>
            </a:r>
            <a:r>
              <a:rPr sz="1200" spc="-26" dirty="0">
                <a:latin typeface="Calibri"/>
                <a:cs typeface="Calibri"/>
              </a:rPr>
              <a:t> </a:t>
            </a:r>
            <a:r>
              <a:rPr sz="1200" dirty="0">
                <a:latin typeface="Calibri"/>
                <a:cs typeface="Calibri"/>
              </a:rPr>
              <a:t>the</a:t>
            </a:r>
            <a:r>
              <a:rPr sz="1200" spc="-35" dirty="0">
                <a:latin typeface="Calibri"/>
                <a:cs typeface="Calibri"/>
              </a:rPr>
              <a:t> </a:t>
            </a:r>
            <a:r>
              <a:rPr sz="1200" spc="-9" dirty="0">
                <a:latin typeface="Calibri"/>
                <a:cs typeface="Calibri"/>
              </a:rPr>
              <a:t>current</a:t>
            </a:r>
            <a:r>
              <a:rPr sz="1200" spc="-26" dirty="0">
                <a:latin typeface="Calibri"/>
                <a:cs typeface="Calibri"/>
              </a:rPr>
              <a:t> </a:t>
            </a:r>
            <a:r>
              <a:rPr sz="1200" dirty="0">
                <a:latin typeface="Calibri"/>
                <a:cs typeface="Calibri"/>
              </a:rPr>
              <a:t>year</a:t>
            </a:r>
            <a:r>
              <a:rPr sz="1200" spc="-31" dirty="0">
                <a:latin typeface="Calibri"/>
                <a:cs typeface="Calibri"/>
              </a:rPr>
              <a:t> </a:t>
            </a:r>
            <a:r>
              <a:rPr sz="1200" spc="-9" dirty="0">
                <a:latin typeface="Calibri"/>
                <a:cs typeface="Calibri"/>
              </a:rPr>
              <a:t>budget</a:t>
            </a:r>
            <a:r>
              <a:rPr sz="1200" spc="-26" dirty="0">
                <a:latin typeface="Calibri"/>
                <a:cs typeface="Calibri"/>
              </a:rPr>
              <a:t> </a:t>
            </a:r>
            <a:r>
              <a:rPr sz="1200" dirty="0">
                <a:latin typeface="Calibri"/>
                <a:cs typeface="Calibri"/>
              </a:rPr>
              <a:t>to</a:t>
            </a:r>
            <a:r>
              <a:rPr sz="1200" spc="-22" dirty="0">
                <a:latin typeface="Calibri"/>
                <a:cs typeface="Calibri"/>
              </a:rPr>
              <a:t> </a:t>
            </a:r>
            <a:r>
              <a:rPr sz="1200" spc="-9" dirty="0">
                <a:latin typeface="Calibri"/>
                <a:cs typeface="Calibri"/>
              </a:rPr>
              <a:t>actual</a:t>
            </a:r>
            <a:r>
              <a:rPr sz="1200" spc="-31" dirty="0">
                <a:latin typeface="Calibri"/>
                <a:cs typeface="Calibri"/>
              </a:rPr>
              <a:t> </a:t>
            </a:r>
            <a:r>
              <a:rPr sz="1200" spc="-9" dirty="0">
                <a:latin typeface="Calibri"/>
                <a:cs typeface="Calibri"/>
              </a:rPr>
              <a:t>and</a:t>
            </a:r>
            <a:r>
              <a:rPr sz="1200" spc="-40" dirty="0">
                <a:latin typeface="Calibri"/>
                <a:cs typeface="Calibri"/>
              </a:rPr>
              <a:t> </a:t>
            </a:r>
            <a:r>
              <a:rPr sz="1200" dirty="0">
                <a:latin typeface="Calibri"/>
                <a:cs typeface="Calibri"/>
              </a:rPr>
              <a:t>also</a:t>
            </a:r>
            <a:r>
              <a:rPr sz="1200" spc="-26" dirty="0">
                <a:latin typeface="Calibri"/>
                <a:cs typeface="Calibri"/>
              </a:rPr>
              <a:t> </a:t>
            </a:r>
            <a:r>
              <a:rPr sz="1200" spc="-9" dirty="0">
                <a:latin typeface="Calibri"/>
                <a:cs typeface="Calibri"/>
              </a:rPr>
              <a:t>extends</a:t>
            </a:r>
            <a:r>
              <a:rPr sz="1200" spc="-31" dirty="0">
                <a:latin typeface="Calibri"/>
                <a:cs typeface="Calibri"/>
              </a:rPr>
              <a:t> </a:t>
            </a:r>
            <a:r>
              <a:rPr sz="1200" spc="-9" dirty="0">
                <a:latin typeface="Calibri"/>
                <a:cs typeface="Calibri"/>
              </a:rPr>
              <a:t>through</a:t>
            </a:r>
            <a:r>
              <a:rPr sz="1200" spc="-35" dirty="0">
                <a:latin typeface="Calibri"/>
                <a:cs typeface="Calibri"/>
              </a:rPr>
              <a:t> </a:t>
            </a:r>
            <a:r>
              <a:rPr sz="1200" dirty="0">
                <a:latin typeface="Calibri"/>
                <a:cs typeface="Calibri"/>
              </a:rPr>
              <a:t>2023.</a:t>
            </a:r>
            <a:r>
              <a:rPr sz="1200" spc="168" dirty="0">
                <a:latin typeface="Calibri"/>
                <a:cs typeface="Calibri"/>
              </a:rPr>
              <a:t> </a:t>
            </a:r>
            <a:r>
              <a:rPr sz="1200" spc="-9" dirty="0">
                <a:latin typeface="Calibri"/>
                <a:cs typeface="Calibri"/>
              </a:rPr>
              <a:t>Typically, </a:t>
            </a:r>
            <a:r>
              <a:rPr sz="1200" dirty="0">
                <a:latin typeface="Calibri"/>
                <a:cs typeface="Calibri"/>
              </a:rPr>
              <a:t>the</a:t>
            </a:r>
            <a:r>
              <a:rPr sz="1200" spc="-31" dirty="0">
                <a:latin typeface="Calibri"/>
                <a:cs typeface="Calibri"/>
              </a:rPr>
              <a:t> </a:t>
            </a:r>
            <a:r>
              <a:rPr sz="1200" dirty="0">
                <a:latin typeface="Calibri"/>
                <a:cs typeface="Calibri"/>
              </a:rPr>
              <a:t>largest</a:t>
            </a:r>
            <a:r>
              <a:rPr sz="1200" spc="-26" dirty="0">
                <a:latin typeface="Calibri"/>
                <a:cs typeface="Calibri"/>
              </a:rPr>
              <a:t> </a:t>
            </a:r>
            <a:r>
              <a:rPr sz="1200" dirty="0">
                <a:latin typeface="Calibri"/>
                <a:cs typeface="Calibri"/>
              </a:rPr>
              <a:t>expenditures</a:t>
            </a:r>
            <a:r>
              <a:rPr sz="1200" spc="-18" dirty="0">
                <a:latin typeface="Calibri"/>
                <a:cs typeface="Calibri"/>
              </a:rPr>
              <a:t> </a:t>
            </a:r>
            <a:r>
              <a:rPr sz="1200" dirty="0">
                <a:latin typeface="Calibri"/>
                <a:cs typeface="Calibri"/>
              </a:rPr>
              <a:t>in</a:t>
            </a:r>
            <a:r>
              <a:rPr sz="1200" spc="-40" dirty="0">
                <a:latin typeface="Calibri"/>
                <a:cs typeface="Calibri"/>
              </a:rPr>
              <a:t> </a:t>
            </a:r>
            <a:r>
              <a:rPr sz="1200" dirty="0">
                <a:latin typeface="Calibri"/>
                <a:cs typeface="Calibri"/>
              </a:rPr>
              <a:t>the</a:t>
            </a:r>
            <a:r>
              <a:rPr sz="1200" spc="-18" dirty="0">
                <a:latin typeface="Calibri"/>
                <a:cs typeface="Calibri"/>
              </a:rPr>
              <a:t> </a:t>
            </a:r>
            <a:r>
              <a:rPr sz="1200" dirty="0">
                <a:latin typeface="Calibri"/>
                <a:cs typeface="Calibri"/>
              </a:rPr>
              <a:t>budgets</a:t>
            </a:r>
            <a:r>
              <a:rPr sz="1200" spc="-31" dirty="0">
                <a:latin typeface="Calibri"/>
                <a:cs typeface="Calibri"/>
              </a:rPr>
              <a:t> </a:t>
            </a:r>
            <a:r>
              <a:rPr sz="1200" dirty="0">
                <a:latin typeface="Calibri"/>
                <a:cs typeface="Calibri"/>
              </a:rPr>
              <a:t>are</a:t>
            </a:r>
            <a:r>
              <a:rPr sz="1200" spc="-26" dirty="0">
                <a:latin typeface="Calibri"/>
                <a:cs typeface="Calibri"/>
              </a:rPr>
              <a:t> </a:t>
            </a:r>
            <a:r>
              <a:rPr sz="1200" dirty="0">
                <a:latin typeface="Calibri"/>
                <a:cs typeface="Calibri"/>
              </a:rPr>
              <a:t>for</a:t>
            </a:r>
            <a:r>
              <a:rPr sz="1200" spc="-18" dirty="0">
                <a:latin typeface="Calibri"/>
                <a:cs typeface="Calibri"/>
              </a:rPr>
              <a:t> </a:t>
            </a:r>
            <a:r>
              <a:rPr sz="1200" dirty="0">
                <a:latin typeface="Calibri"/>
                <a:cs typeface="Calibri"/>
              </a:rPr>
              <a:t>debt</a:t>
            </a:r>
            <a:r>
              <a:rPr sz="1200" spc="-22" dirty="0">
                <a:latin typeface="Calibri"/>
                <a:cs typeface="Calibri"/>
              </a:rPr>
              <a:t> </a:t>
            </a:r>
            <a:r>
              <a:rPr sz="1200" dirty="0">
                <a:latin typeface="Calibri"/>
                <a:cs typeface="Calibri"/>
              </a:rPr>
              <a:t>service</a:t>
            </a:r>
            <a:r>
              <a:rPr sz="1200" spc="-26" dirty="0">
                <a:latin typeface="Calibri"/>
                <a:cs typeface="Calibri"/>
              </a:rPr>
              <a:t> </a:t>
            </a:r>
            <a:r>
              <a:rPr sz="1200" dirty="0">
                <a:latin typeface="Calibri"/>
                <a:cs typeface="Calibri"/>
              </a:rPr>
              <a:t>payments</a:t>
            </a:r>
            <a:r>
              <a:rPr sz="1200" spc="-22" dirty="0">
                <a:latin typeface="Calibri"/>
                <a:cs typeface="Calibri"/>
              </a:rPr>
              <a:t> </a:t>
            </a:r>
            <a:r>
              <a:rPr sz="1200" dirty="0">
                <a:latin typeface="Calibri"/>
                <a:cs typeface="Calibri"/>
              </a:rPr>
              <a:t>on</a:t>
            </a:r>
            <a:r>
              <a:rPr sz="1200" spc="-31" dirty="0">
                <a:latin typeface="Calibri"/>
                <a:cs typeface="Calibri"/>
              </a:rPr>
              <a:t> </a:t>
            </a:r>
            <a:r>
              <a:rPr sz="1200" dirty="0">
                <a:latin typeface="Calibri"/>
                <a:cs typeface="Calibri"/>
              </a:rPr>
              <a:t>the</a:t>
            </a:r>
            <a:r>
              <a:rPr sz="1200" spc="-18" dirty="0">
                <a:latin typeface="Calibri"/>
                <a:cs typeface="Calibri"/>
              </a:rPr>
              <a:t> </a:t>
            </a:r>
            <a:r>
              <a:rPr sz="1200" dirty="0">
                <a:latin typeface="Calibri"/>
                <a:cs typeface="Calibri"/>
              </a:rPr>
              <a:t>bonds</a:t>
            </a:r>
            <a:r>
              <a:rPr sz="1200" spc="-22" dirty="0">
                <a:latin typeface="Calibri"/>
                <a:cs typeface="Calibri"/>
              </a:rPr>
              <a:t> </a:t>
            </a:r>
            <a:r>
              <a:rPr sz="1200" dirty="0">
                <a:latin typeface="Calibri"/>
                <a:cs typeface="Calibri"/>
              </a:rPr>
              <a:t>outstanding</a:t>
            </a:r>
            <a:r>
              <a:rPr sz="1200" spc="-22" dirty="0">
                <a:latin typeface="Calibri"/>
                <a:cs typeface="Calibri"/>
              </a:rPr>
              <a:t> </a:t>
            </a:r>
            <a:r>
              <a:rPr sz="1200" dirty="0">
                <a:latin typeface="Calibri"/>
                <a:cs typeface="Calibri"/>
              </a:rPr>
              <a:t>and</a:t>
            </a:r>
            <a:r>
              <a:rPr sz="1200" spc="-22" dirty="0">
                <a:latin typeface="Calibri"/>
                <a:cs typeface="Calibri"/>
              </a:rPr>
              <a:t> </a:t>
            </a:r>
            <a:r>
              <a:rPr sz="1200" spc="-9" dirty="0">
                <a:latin typeface="Calibri"/>
                <a:cs typeface="Calibri"/>
              </a:rPr>
              <a:t>professional</a:t>
            </a:r>
            <a:r>
              <a:rPr sz="1200" spc="-22" dirty="0">
                <a:latin typeface="Calibri"/>
                <a:cs typeface="Calibri"/>
              </a:rPr>
              <a:t> </a:t>
            </a:r>
            <a:r>
              <a:rPr sz="1200" dirty="0">
                <a:latin typeface="Calibri"/>
                <a:cs typeface="Calibri"/>
              </a:rPr>
              <a:t>services</a:t>
            </a:r>
            <a:r>
              <a:rPr sz="1200" spc="-26" dirty="0">
                <a:latin typeface="Calibri"/>
                <a:cs typeface="Calibri"/>
              </a:rPr>
              <a:t> </a:t>
            </a:r>
            <a:r>
              <a:rPr sz="1200" dirty="0">
                <a:latin typeface="Calibri"/>
                <a:cs typeface="Calibri"/>
              </a:rPr>
              <a:t>toward</a:t>
            </a:r>
            <a:r>
              <a:rPr sz="1200" spc="-31" dirty="0">
                <a:latin typeface="Calibri"/>
                <a:cs typeface="Calibri"/>
              </a:rPr>
              <a:t> </a:t>
            </a:r>
            <a:r>
              <a:rPr sz="1200" dirty="0">
                <a:latin typeface="Calibri"/>
                <a:cs typeface="Calibri"/>
              </a:rPr>
              <a:t>the</a:t>
            </a:r>
            <a:r>
              <a:rPr sz="1200" spc="-26" dirty="0">
                <a:latin typeface="Calibri"/>
                <a:cs typeface="Calibri"/>
              </a:rPr>
              <a:t> </a:t>
            </a:r>
            <a:r>
              <a:rPr sz="1200" spc="-9" dirty="0">
                <a:latin typeface="Calibri"/>
                <a:cs typeface="Calibri"/>
              </a:rPr>
              <a:t>furtherance </a:t>
            </a:r>
            <a:r>
              <a:rPr sz="1200" dirty="0">
                <a:latin typeface="Calibri"/>
                <a:cs typeface="Calibri"/>
              </a:rPr>
              <a:t>of</a:t>
            </a:r>
            <a:r>
              <a:rPr sz="1200" spc="-4" dirty="0">
                <a:latin typeface="Calibri"/>
                <a:cs typeface="Calibri"/>
              </a:rPr>
              <a:t> </a:t>
            </a:r>
            <a:r>
              <a:rPr sz="1200" dirty="0">
                <a:latin typeface="Calibri"/>
                <a:cs typeface="Calibri"/>
              </a:rPr>
              <a:t>the redevelopment</a:t>
            </a:r>
            <a:r>
              <a:rPr sz="1200" spc="4" dirty="0">
                <a:latin typeface="Calibri"/>
                <a:cs typeface="Calibri"/>
              </a:rPr>
              <a:t> </a:t>
            </a:r>
            <a:r>
              <a:rPr sz="1200" dirty="0">
                <a:latin typeface="Calibri"/>
                <a:cs typeface="Calibri"/>
              </a:rPr>
              <a:t>plan.</a:t>
            </a:r>
            <a:r>
              <a:rPr sz="1200" spc="212" dirty="0">
                <a:latin typeface="Calibri"/>
                <a:cs typeface="Calibri"/>
              </a:rPr>
              <a:t> </a:t>
            </a:r>
            <a:r>
              <a:rPr sz="1200" dirty="0">
                <a:latin typeface="Calibri"/>
                <a:cs typeface="Calibri"/>
              </a:rPr>
              <a:t>The payments for</a:t>
            </a:r>
            <a:r>
              <a:rPr sz="1200" spc="-4"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sewer</a:t>
            </a:r>
            <a:r>
              <a:rPr sz="1200" spc="-4" dirty="0">
                <a:latin typeface="Calibri"/>
                <a:cs typeface="Calibri"/>
              </a:rPr>
              <a:t> </a:t>
            </a:r>
            <a:r>
              <a:rPr sz="1200" dirty="0">
                <a:latin typeface="Calibri"/>
                <a:cs typeface="Calibri"/>
              </a:rPr>
              <a:t>extension project include principal and</a:t>
            </a:r>
            <a:r>
              <a:rPr sz="1200" spc="-4" dirty="0">
                <a:latin typeface="Calibri"/>
                <a:cs typeface="Calibri"/>
              </a:rPr>
              <a:t> </a:t>
            </a:r>
            <a:r>
              <a:rPr sz="1200" dirty="0">
                <a:latin typeface="Calibri"/>
                <a:cs typeface="Calibri"/>
              </a:rPr>
              <a:t>interest</a:t>
            </a:r>
            <a:r>
              <a:rPr sz="1200" spc="9" dirty="0">
                <a:latin typeface="Calibri"/>
                <a:cs typeface="Calibri"/>
              </a:rPr>
              <a:t> </a:t>
            </a:r>
            <a:r>
              <a:rPr sz="1200" dirty="0">
                <a:latin typeface="Calibri"/>
                <a:cs typeface="Calibri"/>
              </a:rPr>
              <a:t>which</a:t>
            </a:r>
            <a:r>
              <a:rPr sz="1200" spc="-9" dirty="0">
                <a:latin typeface="Calibri"/>
                <a:cs typeface="Calibri"/>
              </a:rPr>
              <a:t> </a:t>
            </a:r>
            <a:r>
              <a:rPr sz="1200" dirty="0">
                <a:latin typeface="Calibri"/>
                <a:cs typeface="Calibri"/>
              </a:rPr>
              <a:t>is</a:t>
            </a:r>
            <a:r>
              <a:rPr sz="1200" spc="-4" dirty="0">
                <a:latin typeface="Calibri"/>
                <a:cs typeface="Calibri"/>
              </a:rPr>
              <a:t> </a:t>
            </a:r>
            <a:r>
              <a:rPr sz="1200" dirty="0">
                <a:latin typeface="Calibri"/>
                <a:cs typeface="Calibri"/>
              </a:rPr>
              <a:t>scheduled to</a:t>
            </a:r>
            <a:r>
              <a:rPr sz="1200" spc="-4" dirty="0">
                <a:latin typeface="Calibri"/>
                <a:cs typeface="Calibri"/>
              </a:rPr>
              <a:t> </a:t>
            </a:r>
            <a:r>
              <a:rPr sz="1200" dirty="0">
                <a:latin typeface="Calibri"/>
                <a:cs typeface="Calibri"/>
              </a:rPr>
              <a:t>continue</a:t>
            </a:r>
            <a:r>
              <a:rPr sz="1200" spc="4" dirty="0">
                <a:latin typeface="Calibri"/>
                <a:cs typeface="Calibri"/>
              </a:rPr>
              <a:t> </a:t>
            </a:r>
            <a:r>
              <a:rPr sz="1200" spc="-9" dirty="0">
                <a:latin typeface="Calibri"/>
                <a:cs typeface="Calibri"/>
              </a:rPr>
              <a:t>through </a:t>
            </a:r>
            <a:r>
              <a:rPr sz="1200" dirty="0">
                <a:latin typeface="Calibri"/>
                <a:cs typeface="Calibri"/>
              </a:rPr>
              <a:t>the life</a:t>
            </a:r>
            <a:r>
              <a:rPr sz="1200" spc="-4" dirty="0">
                <a:latin typeface="Calibri"/>
                <a:cs typeface="Calibri"/>
              </a:rPr>
              <a:t> </a:t>
            </a:r>
            <a:r>
              <a:rPr sz="1200" dirty="0">
                <a:latin typeface="Calibri"/>
                <a:cs typeface="Calibri"/>
              </a:rPr>
              <a:t>of</a:t>
            </a:r>
            <a:r>
              <a:rPr sz="1200" spc="9" dirty="0">
                <a:latin typeface="Calibri"/>
                <a:cs typeface="Calibri"/>
              </a:rPr>
              <a:t> </a:t>
            </a:r>
            <a:r>
              <a:rPr sz="1200" dirty="0">
                <a:latin typeface="Calibri"/>
                <a:cs typeface="Calibri"/>
              </a:rPr>
              <a:t>the</a:t>
            </a:r>
            <a:r>
              <a:rPr sz="1200" spc="13" dirty="0">
                <a:latin typeface="Calibri"/>
                <a:cs typeface="Calibri"/>
              </a:rPr>
              <a:t> </a:t>
            </a:r>
            <a:r>
              <a:rPr sz="1200" dirty="0">
                <a:latin typeface="Calibri"/>
                <a:cs typeface="Calibri"/>
              </a:rPr>
              <a:t>allocation</a:t>
            </a:r>
            <a:r>
              <a:rPr sz="1200" spc="9" dirty="0">
                <a:latin typeface="Calibri"/>
                <a:cs typeface="Calibri"/>
              </a:rPr>
              <a:t> </a:t>
            </a:r>
            <a:r>
              <a:rPr sz="1200" dirty="0">
                <a:latin typeface="Calibri"/>
                <a:cs typeface="Calibri"/>
              </a:rPr>
              <a:t>area.</a:t>
            </a:r>
            <a:r>
              <a:rPr sz="1200" spc="238"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extension of</a:t>
            </a:r>
            <a:r>
              <a:rPr sz="1200" spc="4"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sewer</a:t>
            </a:r>
            <a:r>
              <a:rPr sz="1200" spc="4" dirty="0">
                <a:latin typeface="Calibri"/>
                <a:cs typeface="Calibri"/>
              </a:rPr>
              <a:t> </a:t>
            </a:r>
            <a:r>
              <a:rPr sz="1200" dirty="0">
                <a:latin typeface="Calibri"/>
                <a:cs typeface="Calibri"/>
              </a:rPr>
              <a:t>collection</a:t>
            </a:r>
            <a:r>
              <a:rPr sz="1200" spc="4" dirty="0">
                <a:latin typeface="Calibri"/>
                <a:cs typeface="Calibri"/>
              </a:rPr>
              <a:t> </a:t>
            </a:r>
            <a:r>
              <a:rPr sz="1200" dirty="0">
                <a:latin typeface="Calibri"/>
                <a:cs typeface="Calibri"/>
              </a:rPr>
              <a:t>system may</a:t>
            </a:r>
            <a:r>
              <a:rPr sz="1200" spc="13" dirty="0">
                <a:latin typeface="Calibri"/>
                <a:cs typeface="Calibri"/>
              </a:rPr>
              <a:t> </a:t>
            </a:r>
            <a:r>
              <a:rPr sz="1200" dirty="0">
                <a:latin typeface="Calibri"/>
                <a:cs typeface="Calibri"/>
              </a:rPr>
              <a:t>necessitate</a:t>
            </a:r>
            <a:r>
              <a:rPr sz="1200" spc="9" dirty="0">
                <a:latin typeface="Calibri"/>
                <a:cs typeface="Calibri"/>
              </a:rPr>
              <a:t> </a:t>
            </a:r>
            <a:r>
              <a:rPr sz="1200" dirty="0">
                <a:latin typeface="Calibri"/>
                <a:cs typeface="Calibri"/>
              </a:rPr>
              <a:t>an</a:t>
            </a:r>
            <a:r>
              <a:rPr sz="1200" spc="4" dirty="0">
                <a:latin typeface="Calibri"/>
                <a:cs typeface="Calibri"/>
              </a:rPr>
              <a:t> </a:t>
            </a:r>
            <a:r>
              <a:rPr sz="1200" dirty="0">
                <a:latin typeface="Calibri"/>
                <a:cs typeface="Calibri"/>
              </a:rPr>
              <a:t>expansion of</a:t>
            </a:r>
            <a:r>
              <a:rPr sz="1200" spc="4"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sewage</a:t>
            </a:r>
            <a:r>
              <a:rPr sz="1200" spc="13" dirty="0">
                <a:latin typeface="Calibri"/>
                <a:cs typeface="Calibri"/>
              </a:rPr>
              <a:t> </a:t>
            </a:r>
            <a:r>
              <a:rPr sz="1200" dirty="0">
                <a:latin typeface="Calibri"/>
                <a:cs typeface="Calibri"/>
              </a:rPr>
              <a:t>treatment plant</a:t>
            </a:r>
            <a:r>
              <a:rPr sz="1200" spc="13" dirty="0">
                <a:latin typeface="Calibri"/>
                <a:cs typeface="Calibri"/>
              </a:rPr>
              <a:t> </a:t>
            </a:r>
            <a:r>
              <a:rPr sz="1200" spc="-9" dirty="0">
                <a:latin typeface="Calibri"/>
                <a:cs typeface="Calibri"/>
              </a:rPr>
              <a:t>which </a:t>
            </a:r>
            <a:r>
              <a:rPr sz="1200" dirty="0">
                <a:latin typeface="Calibri"/>
                <a:cs typeface="Calibri"/>
              </a:rPr>
              <a:t>may</a:t>
            </a:r>
            <a:r>
              <a:rPr sz="1200" spc="-13" dirty="0">
                <a:latin typeface="Calibri"/>
                <a:cs typeface="Calibri"/>
              </a:rPr>
              <a:t> </a:t>
            </a:r>
            <a:r>
              <a:rPr sz="1200" dirty="0">
                <a:latin typeface="Calibri"/>
                <a:cs typeface="Calibri"/>
              </a:rPr>
              <a:t>require</a:t>
            </a:r>
            <a:r>
              <a:rPr sz="1200" spc="-22" dirty="0">
                <a:latin typeface="Calibri"/>
                <a:cs typeface="Calibri"/>
              </a:rPr>
              <a:t> </a:t>
            </a:r>
            <a:r>
              <a:rPr sz="1200" dirty="0">
                <a:latin typeface="Calibri"/>
                <a:cs typeface="Calibri"/>
              </a:rPr>
              <a:t>the</a:t>
            </a:r>
            <a:r>
              <a:rPr sz="1200" spc="-18" dirty="0">
                <a:latin typeface="Calibri"/>
                <a:cs typeface="Calibri"/>
              </a:rPr>
              <a:t> </a:t>
            </a:r>
            <a:r>
              <a:rPr sz="1200" dirty="0">
                <a:latin typeface="Calibri"/>
                <a:cs typeface="Calibri"/>
              </a:rPr>
              <a:t>expenditure</a:t>
            </a:r>
            <a:r>
              <a:rPr sz="1200" spc="-9" dirty="0">
                <a:latin typeface="Calibri"/>
                <a:cs typeface="Calibri"/>
              </a:rPr>
              <a:t> </a:t>
            </a:r>
            <a:r>
              <a:rPr sz="1200" dirty="0">
                <a:latin typeface="Calibri"/>
                <a:cs typeface="Calibri"/>
              </a:rPr>
              <a:t>of</a:t>
            </a:r>
            <a:r>
              <a:rPr sz="1200" spc="-18" dirty="0">
                <a:latin typeface="Calibri"/>
                <a:cs typeface="Calibri"/>
              </a:rPr>
              <a:t> </a:t>
            </a:r>
            <a:r>
              <a:rPr sz="1200" dirty="0">
                <a:latin typeface="Calibri"/>
                <a:cs typeface="Calibri"/>
              </a:rPr>
              <a:t>cash</a:t>
            </a:r>
            <a:r>
              <a:rPr sz="1200" spc="-13" dirty="0">
                <a:latin typeface="Calibri"/>
                <a:cs typeface="Calibri"/>
              </a:rPr>
              <a:t> </a:t>
            </a:r>
            <a:r>
              <a:rPr sz="1200" dirty="0">
                <a:latin typeface="Calibri"/>
                <a:cs typeface="Calibri"/>
              </a:rPr>
              <a:t>reserves</a:t>
            </a:r>
            <a:r>
              <a:rPr sz="1200" spc="-18" dirty="0">
                <a:latin typeface="Calibri"/>
                <a:cs typeface="Calibri"/>
              </a:rPr>
              <a:t> </a:t>
            </a:r>
            <a:r>
              <a:rPr sz="1200" dirty="0">
                <a:latin typeface="Calibri"/>
                <a:cs typeface="Calibri"/>
              </a:rPr>
              <a:t>and</a:t>
            </a:r>
            <a:r>
              <a:rPr sz="1200" spc="-13" dirty="0">
                <a:latin typeface="Calibri"/>
                <a:cs typeface="Calibri"/>
              </a:rPr>
              <a:t> </a:t>
            </a:r>
            <a:r>
              <a:rPr sz="1200" dirty="0">
                <a:latin typeface="Calibri"/>
                <a:cs typeface="Calibri"/>
              </a:rPr>
              <a:t>or</a:t>
            </a:r>
            <a:r>
              <a:rPr sz="1200" spc="-18" dirty="0">
                <a:latin typeface="Calibri"/>
                <a:cs typeface="Calibri"/>
              </a:rPr>
              <a:t> </a:t>
            </a:r>
            <a:r>
              <a:rPr sz="1200" dirty="0">
                <a:latin typeface="Calibri"/>
                <a:cs typeface="Calibri"/>
              </a:rPr>
              <a:t>another</a:t>
            </a:r>
            <a:r>
              <a:rPr sz="1200" spc="-9" dirty="0">
                <a:latin typeface="Calibri"/>
                <a:cs typeface="Calibri"/>
              </a:rPr>
              <a:t> </a:t>
            </a:r>
            <a:r>
              <a:rPr sz="1200" dirty="0">
                <a:latin typeface="Calibri"/>
                <a:cs typeface="Calibri"/>
              </a:rPr>
              <a:t>bond</a:t>
            </a:r>
            <a:r>
              <a:rPr sz="1200" spc="-9" dirty="0">
                <a:latin typeface="Calibri"/>
                <a:cs typeface="Calibri"/>
              </a:rPr>
              <a:t> </a:t>
            </a:r>
            <a:r>
              <a:rPr sz="1200" dirty="0">
                <a:latin typeface="Calibri"/>
                <a:cs typeface="Calibri"/>
              </a:rPr>
              <a:t>issuance</a:t>
            </a:r>
            <a:r>
              <a:rPr sz="1200" spc="-18" dirty="0">
                <a:latin typeface="Calibri"/>
                <a:cs typeface="Calibri"/>
              </a:rPr>
              <a:t> </a:t>
            </a:r>
            <a:r>
              <a:rPr sz="1200" dirty="0">
                <a:latin typeface="Calibri"/>
                <a:cs typeface="Calibri"/>
              </a:rPr>
              <a:t>with</a:t>
            </a:r>
            <a:r>
              <a:rPr sz="1200" spc="-22" dirty="0">
                <a:latin typeface="Calibri"/>
                <a:cs typeface="Calibri"/>
              </a:rPr>
              <a:t> </a:t>
            </a:r>
            <a:r>
              <a:rPr sz="1200" dirty="0">
                <a:latin typeface="Calibri"/>
                <a:cs typeface="Calibri"/>
              </a:rPr>
              <a:t>repayment</a:t>
            </a:r>
            <a:r>
              <a:rPr sz="1200" spc="-18" dirty="0">
                <a:latin typeface="Calibri"/>
                <a:cs typeface="Calibri"/>
              </a:rPr>
              <a:t> </a:t>
            </a:r>
            <a:r>
              <a:rPr sz="1200" dirty="0">
                <a:latin typeface="Calibri"/>
                <a:cs typeface="Calibri"/>
              </a:rPr>
              <a:t>throughout</a:t>
            </a:r>
            <a:r>
              <a:rPr sz="1200" spc="-9" dirty="0">
                <a:latin typeface="Calibri"/>
                <a:cs typeface="Calibri"/>
              </a:rPr>
              <a:t> </a:t>
            </a:r>
            <a:r>
              <a:rPr sz="1200" dirty="0">
                <a:latin typeface="Calibri"/>
                <a:cs typeface="Calibri"/>
              </a:rPr>
              <a:t>the</a:t>
            </a:r>
            <a:r>
              <a:rPr sz="1200" spc="-26" dirty="0">
                <a:latin typeface="Calibri"/>
                <a:cs typeface="Calibri"/>
              </a:rPr>
              <a:t> </a:t>
            </a:r>
            <a:r>
              <a:rPr sz="1200" dirty="0">
                <a:latin typeface="Calibri"/>
                <a:cs typeface="Calibri"/>
              </a:rPr>
              <a:t>remaining</a:t>
            </a:r>
            <a:r>
              <a:rPr sz="1200" spc="-13" dirty="0">
                <a:latin typeface="Calibri"/>
                <a:cs typeface="Calibri"/>
              </a:rPr>
              <a:t> </a:t>
            </a:r>
            <a:r>
              <a:rPr sz="1200" dirty="0">
                <a:latin typeface="Calibri"/>
                <a:cs typeface="Calibri"/>
              </a:rPr>
              <a:t>life</a:t>
            </a:r>
            <a:r>
              <a:rPr sz="1200" spc="-22" dirty="0">
                <a:latin typeface="Calibri"/>
                <a:cs typeface="Calibri"/>
              </a:rPr>
              <a:t> </a:t>
            </a:r>
            <a:r>
              <a:rPr sz="1200" dirty="0">
                <a:latin typeface="Calibri"/>
                <a:cs typeface="Calibri"/>
              </a:rPr>
              <a:t>of</a:t>
            </a:r>
            <a:r>
              <a:rPr sz="1200" spc="-22" dirty="0">
                <a:latin typeface="Calibri"/>
                <a:cs typeface="Calibri"/>
              </a:rPr>
              <a:t> </a:t>
            </a:r>
            <a:r>
              <a:rPr sz="1200" dirty="0">
                <a:latin typeface="Calibri"/>
                <a:cs typeface="Calibri"/>
              </a:rPr>
              <a:t>the allocation</a:t>
            </a:r>
            <a:r>
              <a:rPr sz="1200" spc="-4" dirty="0">
                <a:latin typeface="Calibri"/>
                <a:cs typeface="Calibri"/>
              </a:rPr>
              <a:t> </a:t>
            </a:r>
            <a:r>
              <a:rPr sz="1200" spc="-9" dirty="0">
                <a:latin typeface="Calibri"/>
                <a:cs typeface="Calibri"/>
              </a:rPr>
              <a:t>area.</a:t>
            </a:r>
            <a:endParaRPr sz="1200" dirty="0">
              <a:latin typeface="Calibri"/>
              <a:cs typeface="Calibri"/>
            </a:endParaRPr>
          </a:p>
          <a:p>
            <a:pPr>
              <a:lnSpc>
                <a:spcPct val="100000"/>
              </a:lnSpc>
            </a:pPr>
            <a:endParaRPr sz="1200" dirty="0">
              <a:latin typeface="Calibri"/>
              <a:cs typeface="Calibri"/>
            </a:endParaRPr>
          </a:p>
          <a:p>
            <a:pPr>
              <a:lnSpc>
                <a:spcPct val="100000"/>
              </a:lnSpc>
            </a:pPr>
            <a:endParaRPr sz="1200" dirty="0">
              <a:latin typeface="Calibri"/>
              <a:cs typeface="Calibri"/>
            </a:endParaRPr>
          </a:p>
          <a:p>
            <a:pPr marL="11206" marR="5043" algn="just">
              <a:lnSpc>
                <a:spcPct val="110000"/>
              </a:lnSpc>
            </a:pPr>
            <a:r>
              <a:rPr sz="1200" dirty="0">
                <a:latin typeface="Calibri"/>
                <a:cs typeface="Calibri"/>
              </a:rPr>
              <a:t>Part</a:t>
            </a:r>
            <a:r>
              <a:rPr sz="1200" spc="53" dirty="0">
                <a:latin typeface="Calibri"/>
                <a:cs typeface="Calibri"/>
              </a:rPr>
              <a:t> </a:t>
            </a:r>
            <a:r>
              <a:rPr sz="1200" dirty="0">
                <a:latin typeface="Calibri"/>
                <a:cs typeface="Calibri"/>
              </a:rPr>
              <a:t>of</a:t>
            </a:r>
            <a:r>
              <a:rPr sz="1200" spc="62" dirty="0">
                <a:latin typeface="Calibri"/>
                <a:cs typeface="Calibri"/>
              </a:rPr>
              <a:t> </a:t>
            </a:r>
            <a:r>
              <a:rPr sz="1200" dirty="0">
                <a:latin typeface="Calibri"/>
                <a:cs typeface="Calibri"/>
              </a:rPr>
              <a:t>the</a:t>
            </a:r>
            <a:r>
              <a:rPr sz="1200" spc="75" dirty="0">
                <a:latin typeface="Calibri"/>
                <a:cs typeface="Calibri"/>
              </a:rPr>
              <a:t> </a:t>
            </a:r>
            <a:r>
              <a:rPr sz="1200" dirty="0">
                <a:latin typeface="Calibri"/>
                <a:cs typeface="Calibri"/>
              </a:rPr>
              <a:t>Nucor</a:t>
            </a:r>
            <a:r>
              <a:rPr sz="1200" spc="71" dirty="0">
                <a:latin typeface="Calibri"/>
                <a:cs typeface="Calibri"/>
              </a:rPr>
              <a:t> </a:t>
            </a:r>
            <a:r>
              <a:rPr sz="1200" dirty="0">
                <a:latin typeface="Calibri"/>
                <a:cs typeface="Calibri"/>
              </a:rPr>
              <a:t>Allocation</a:t>
            </a:r>
            <a:r>
              <a:rPr sz="1200" spc="66" dirty="0">
                <a:latin typeface="Calibri"/>
                <a:cs typeface="Calibri"/>
              </a:rPr>
              <a:t> </a:t>
            </a:r>
            <a:r>
              <a:rPr sz="1200" dirty="0">
                <a:latin typeface="Calibri"/>
                <a:cs typeface="Calibri"/>
              </a:rPr>
              <a:t>Area</a:t>
            </a:r>
            <a:r>
              <a:rPr sz="1200" spc="75" dirty="0">
                <a:latin typeface="Calibri"/>
                <a:cs typeface="Calibri"/>
              </a:rPr>
              <a:t> </a:t>
            </a:r>
            <a:r>
              <a:rPr sz="1200" dirty="0">
                <a:latin typeface="Calibri"/>
                <a:cs typeface="Calibri"/>
              </a:rPr>
              <a:t>was</a:t>
            </a:r>
            <a:r>
              <a:rPr sz="1200" spc="75" dirty="0">
                <a:latin typeface="Calibri"/>
                <a:cs typeface="Calibri"/>
              </a:rPr>
              <a:t> </a:t>
            </a:r>
            <a:r>
              <a:rPr sz="1200" dirty="0">
                <a:latin typeface="Calibri"/>
                <a:cs typeface="Calibri"/>
              </a:rPr>
              <a:t>carved</a:t>
            </a:r>
            <a:r>
              <a:rPr sz="1200" spc="62" dirty="0">
                <a:latin typeface="Calibri"/>
                <a:cs typeface="Calibri"/>
              </a:rPr>
              <a:t> </a:t>
            </a:r>
            <a:r>
              <a:rPr sz="1200" dirty="0">
                <a:latin typeface="Calibri"/>
                <a:cs typeface="Calibri"/>
              </a:rPr>
              <a:t>out</a:t>
            </a:r>
            <a:r>
              <a:rPr sz="1200" spc="66" dirty="0">
                <a:latin typeface="Calibri"/>
                <a:cs typeface="Calibri"/>
              </a:rPr>
              <a:t> </a:t>
            </a:r>
            <a:r>
              <a:rPr sz="1200" dirty="0">
                <a:latin typeface="Calibri"/>
                <a:cs typeface="Calibri"/>
              </a:rPr>
              <a:t>to</a:t>
            </a:r>
            <a:r>
              <a:rPr sz="1200" spc="66" dirty="0">
                <a:latin typeface="Calibri"/>
                <a:cs typeface="Calibri"/>
              </a:rPr>
              <a:t> </a:t>
            </a:r>
            <a:r>
              <a:rPr sz="1200" dirty="0">
                <a:latin typeface="Calibri"/>
                <a:cs typeface="Calibri"/>
              </a:rPr>
              <a:t>form</a:t>
            </a:r>
            <a:r>
              <a:rPr sz="1200" spc="66" dirty="0">
                <a:latin typeface="Calibri"/>
                <a:cs typeface="Calibri"/>
              </a:rPr>
              <a:t> </a:t>
            </a:r>
            <a:r>
              <a:rPr sz="1200" dirty="0">
                <a:latin typeface="Calibri"/>
                <a:cs typeface="Calibri"/>
              </a:rPr>
              <a:t>the</a:t>
            </a:r>
            <a:r>
              <a:rPr sz="1200" spc="66" dirty="0">
                <a:latin typeface="Calibri"/>
                <a:cs typeface="Calibri"/>
              </a:rPr>
              <a:t> </a:t>
            </a:r>
            <a:r>
              <a:rPr sz="1200" dirty="0">
                <a:latin typeface="Calibri"/>
                <a:cs typeface="Calibri"/>
              </a:rPr>
              <a:t>Tempur</a:t>
            </a:r>
            <a:r>
              <a:rPr sz="1200" spc="71" dirty="0">
                <a:latin typeface="Calibri"/>
                <a:cs typeface="Calibri"/>
              </a:rPr>
              <a:t> </a:t>
            </a:r>
            <a:r>
              <a:rPr sz="1200" dirty="0">
                <a:latin typeface="Calibri"/>
                <a:cs typeface="Calibri"/>
              </a:rPr>
              <a:t>Sealy</a:t>
            </a:r>
            <a:r>
              <a:rPr sz="1200" spc="71" dirty="0">
                <a:latin typeface="Calibri"/>
                <a:cs typeface="Calibri"/>
              </a:rPr>
              <a:t> </a:t>
            </a:r>
            <a:r>
              <a:rPr sz="1200" dirty="0">
                <a:latin typeface="Calibri"/>
                <a:cs typeface="Calibri"/>
              </a:rPr>
              <a:t>Allocation</a:t>
            </a:r>
            <a:r>
              <a:rPr sz="1200" spc="71" dirty="0">
                <a:latin typeface="Calibri"/>
                <a:cs typeface="Calibri"/>
              </a:rPr>
              <a:t> </a:t>
            </a:r>
            <a:r>
              <a:rPr sz="1200" dirty="0">
                <a:latin typeface="Calibri"/>
                <a:cs typeface="Calibri"/>
              </a:rPr>
              <a:t>Area</a:t>
            </a:r>
            <a:r>
              <a:rPr sz="1200" spc="71" dirty="0">
                <a:latin typeface="Calibri"/>
                <a:cs typeface="Calibri"/>
              </a:rPr>
              <a:t> </a:t>
            </a:r>
            <a:r>
              <a:rPr sz="1200" dirty="0">
                <a:latin typeface="Calibri"/>
                <a:cs typeface="Calibri"/>
              </a:rPr>
              <a:t>which</a:t>
            </a:r>
            <a:r>
              <a:rPr sz="1200" spc="57" dirty="0">
                <a:latin typeface="Calibri"/>
                <a:cs typeface="Calibri"/>
              </a:rPr>
              <a:t> </a:t>
            </a:r>
            <a:r>
              <a:rPr sz="1200" dirty="0">
                <a:latin typeface="Calibri"/>
                <a:cs typeface="Calibri"/>
              </a:rPr>
              <a:t>funded</a:t>
            </a:r>
            <a:r>
              <a:rPr sz="1200" spc="75" dirty="0">
                <a:latin typeface="Calibri"/>
                <a:cs typeface="Calibri"/>
              </a:rPr>
              <a:t> </a:t>
            </a:r>
            <a:r>
              <a:rPr sz="1200" dirty="0">
                <a:latin typeface="Calibri"/>
                <a:cs typeface="Calibri"/>
              </a:rPr>
              <a:t>additional</a:t>
            </a:r>
            <a:r>
              <a:rPr sz="1200" spc="88" dirty="0">
                <a:latin typeface="Calibri"/>
                <a:cs typeface="Calibri"/>
              </a:rPr>
              <a:t> </a:t>
            </a:r>
            <a:r>
              <a:rPr sz="1200" dirty="0">
                <a:latin typeface="Calibri"/>
                <a:cs typeface="Calibri"/>
              </a:rPr>
              <a:t>infrastructure</a:t>
            </a:r>
            <a:r>
              <a:rPr sz="1200" spc="62" dirty="0">
                <a:latin typeface="Calibri"/>
                <a:cs typeface="Calibri"/>
              </a:rPr>
              <a:t> </a:t>
            </a:r>
            <a:r>
              <a:rPr sz="1200" dirty="0">
                <a:latin typeface="Calibri"/>
                <a:cs typeface="Calibri"/>
              </a:rPr>
              <a:t>for</a:t>
            </a:r>
            <a:r>
              <a:rPr sz="1200" spc="71" dirty="0">
                <a:latin typeface="Calibri"/>
                <a:cs typeface="Calibri"/>
              </a:rPr>
              <a:t> </a:t>
            </a:r>
            <a:r>
              <a:rPr sz="1200" spc="-9" dirty="0">
                <a:latin typeface="Calibri"/>
                <a:cs typeface="Calibri"/>
              </a:rPr>
              <a:t>water, </a:t>
            </a:r>
            <a:r>
              <a:rPr sz="1200" dirty="0">
                <a:latin typeface="Calibri"/>
                <a:cs typeface="Calibri"/>
              </a:rPr>
              <a:t>sewer,</a:t>
            </a:r>
            <a:r>
              <a:rPr sz="1200" spc="40" dirty="0">
                <a:latin typeface="Calibri"/>
                <a:cs typeface="Calibri"/>
              </a:rPr>
              <a:t> </a:t>
            </a:r>
            <a:r>
              <a:rPr sz="1200" dirty="0">
                <a:latin typeface="Calibri"/>
                <a:cs typeface="Calibri"/>
              </a:rPr>
              <a:t>road,</a:t>
            </a:r>
            <a:r>
              <a:rPr sz="1200" spc="44" dirty="0">
                <a:latin typeface="Calibri"/>
                <a:cs typeface="Calibri"/>
              </a:rPr>
              <a:t> </a:t>
            </a:r>
            <a:r>
              <a:rPr sz="1200" dirty="0">
                <a:latin typeface="Calibri"/>
                <a:cs typeface="Calibri"/>
              </a:rPr>
              <a:t>and</a:t>
            </a:r>
            <a:r>
              <a:rPr sz="1200" spc="40" dirty="0">
                <a:latin typeface="Calibri"/>
                <a:cs typeface="Calibri"/>
              </a:rPr>
              <a:t> </a:t>
            </a:r>
            <a:r>
              <a:rPr sz="1200" dirty="0">
                <a:latin typeface="Calibri"/>
                <a:cs typeface="Calibri"/>
              </a:rPr>
              <a:t>rail</a:t>
            </a:r>
            <a:r>
              <a:rPr sz="1200" spc="40" dirty="0">
                <a:latin typeface="Calibri"/>
                <a:cs typeface="Calibri"/>
              </a:rPr>
              <a:t> </a:t>
            </a:r>
            <a:r>
              <a:rPr sz="1200" dirty="0">
                <a:latin typeface="Calibri"/>
                <a:cs typeface="Calibri"/>
              </a:rPr>
              <a:t>infrastructure.</a:t>
            </a:r>
            <a:r>
              <a:rPr sz="1200" spc="304" dirty="0">
                <a:latin typeface="Calibri"/>
                <a:cs typeface="Calibri"/>
              </a:rPr>
              <a:t> </a:t>
            </a:r>
            <a:r>
              <a:rPr sz="1200" dirty="0">
                <a:latin typeface="Calibri"/>
                <a:cs typeface="Calibri"/>
              </a:rPr>
              <a:t>Bonds</a:t>
            </a:r>
            <a:r>
              <a:rPr sz="1200" spc="44" dirty="0">
                <a:latin typeface="Calibri"/>
                <a:cs typeface="Calibri"/>
              </a:rPr>
              <a:t> </a:t>
            </a:r>
            <a:r>
              <a:rPr sz="1200" dirty="0">
                <a:latin typeface="Calibri"/>
                <a:cs typeface="Calibri"/>
              </a:rPr>
              <a:t>have</a:t>
            </a:r>
            <a:r>
              <a:rPr sz="1200" spc="49" dirty="0">
                <a:latin typeface="Calibri"/>
                <a:cs typeface="Calibri"/>
              </a:rPr>
              <a:t> </a:t>
            </a:r>
            <a:r>
              <a:rPr sz="1200" dirty="0">
                <a:latin typeface="Calibri"/>
                <a:cs typeface="Calibri"/>
              </a:rPr>
              <a:t>been</a:t>
            </a:r>
            <a:r>
              <a:rPr sz="1200" spc="35" dirty="0">
                <a:latin typeface="Calibri"/>
                <a:cs typeface="Calibri"/>
              </a:rPr>
              <a:t> </a:t>
            </a:r>
            <a:r>
              <a:rPr sz="1200" dirty="0">
                <a:latin typeface="Calibri"/>
                <a:cs typeface="Calibri"/>
              </a:rPr>
              <a:t>issued</a:t>
            </a:r>
            <a:r>
              <a:rPr sz="1200" spc="40" dirty="0">
                <a:latin typeface="Calibri"/>
                <a:cs typeface="Calibri"/>
              </a:rPr>
              <a:t> </a:t>
            </a:r>
            <a:r>
              <a:rPr sz="1200" dirty="0">
                <a:latin typeface="Calibri"/>
                <a:cs typeface="Calibri"/>
              </a:rPr>
              <a:t>to</a:t>
            </a:r>
            <a:r>
              <a:rPr sz="1200" spc="53" dirty="0">
                <a:latin typeface="Calibri"/>
                <a:cs typeface="Calibri"/>
              </a:rPr>
              <a:t> </a:t>
            </a:r>
            <a:r>
              <a:rPr sz="1200" dirty="0">
                <a:latin typeface="Calibri"/>
                <a:cs typeface="Calibri"/>
              </a:rPr>
              <a:t>pay</a:t>
            </a:r>
            <a:r>
              <a:rPr sz="1200" spc="40" dirty="0">
                <a:latin typeface="Calibri"/>
                <a:cs typeface="Calibri"/>
              </a:rPr>
              <a:t> </a:t>
            </a:r>
            <a:r>
              <a:rPr sz="1200" dirty="0">
                <a:latin typeface="Calibri"/>
                <a:cs typeface="Calibri"/>
              </a:rPr>
              <a:t>for</a:t>
            </a:r>
            <a:r>
              <a:rPr sz="1200" spc="44" dirty="0">
                <a:latin typeface="Calibri"/>
                <a:cs typeface="Calibri"/>
              </a:rPr>
              <a:t> </a:t>
            </a:r>
            <a:r>
              <a:rPr sz="1200" dirty="0">
                <a:latin typeface="Calibri"/>
                <a:cs typeface="Calibri"/>
              </a:rPr>
              <a:t>this</a:t>
            </a:r>
            <a:r>
              <a:rPr sz="1200" spc="44" dirty="0">
                <a:latin typeface="Calibri"/>
                <a:cs typeface="Calibri"/>
              </a:rPr>
              <a:t> </a:t>
            </a:r>
            <a:r>
              <a:rPr sz="1200" dirty="0">
                <a:latin typeface="Calibri"/>
                <a:cs typeface="Calibri"/>
              </a:rPr>
              <a:t>infrastructure</a:t>
            </a:r>
            <a:r>
              <a:rPr sz="1200" spc="40" dirty="0">
                <a:latin typeface="Calibri"/>
                <a:cs typeface="Calibri"/>
              </a:rPr>
              <a:t> </a:t>
            </a:r>
            <a:r>
              <a:rPr sz="1200" dirty="0">
                <a:latin typeface="Calibri"/>
                <a:cs typeface="Calibri"/>
              </a:rPr>
              <a:t>and</a:t>
            </a:r>
            <a:r>
              <a:rPr sz="1200" spc="40" dirty="0">
                <a:latin typeface="Calibri"/>
                <a:cs typeface="Calibri"/>
              </a:rPr>
              <a:t> </a:t>
            </a:r>
            <a:r>
              <a:rPr sz="1200" dirty="0">
                <a:latin typeface="Calibri"/>
                <a:cs typeface="Calibri"/>
              </a:rPr>
              <a:t>the</a:t>
            </a:r>
            <a:r>
              <a:rPr sz="1200" spc="44" dirty="0">
                <a:latin typeface="Calibri"/>
                <a:cs typeface="Calibri"/>
              </a:rPr>
              <a:t> </a:t>
            </a:r>
            <a:r>
              <a:rPr sz="1200" dirty="0">
                <a:latin typeface="Calibri"/>
                <a:cs typeface="Calibri"/>
              </a:rPr>
              <a:t>repayment</a:t>
            </a:r>
            <a:r>
              <a:rPr sz="1200" spc="40" dirty="0">
                <a:latin typeface="Calibri"/>
                <a:cs typeface="Calibri"/>
              </a:rPr>
              <a:t> </a:t>
            </a:r>
            <a:r>
              <a:rPr sz="1200" dirty="0">
                <a:latin typeface="Calibri"/>
                <a:cs typeface="Calibri"/>
              </a:rPr>
              <a:t>for</a:t>
            </a:r>
            <a:r>
              <a:rPr sz="1200" spc="44" dirty="0">
                <a:latin typeface="Calibri"/>
                <a:cs typeface="Calibri"/>
              </a:rPr>
              <a:t> </a:t>
            </a:r>
            <a:r>
              <a:rPr sz="1200" dirty="0">
                <a:latin typeface="Calibri"/>
                <a:cs typeface="Calibri"/>
              </a:rPr>
              <a:t>these</a:t>
            </a:r>
            <a:r>
              <a:rPr sz="1200" spc="44" dirty="0">
                <a:latin typeface="Calibri"/>
                <a:cs typeface="Calibri"/>
              </a:rPr>
              <a:t> </a:t>
            </a:r>
            <a:r>
              <a:rPr sz="1200" dirty="0">
                <a:latin typeface="Calibri"/>
                <a:cs typeface="Calibri"/>
              </a:rPr>
              <a:t>bonds</a:t>
            </a:r>
            <a:r>
              <a:rPr sz="1200" spc="49" dirty="0">
                <a:latin typeface="Calibri"/>
                <a:cs typeface="Calibri"/>
              </a:rPr>
              <a:t> </a:t>
            </a:r>
            <a:r>
              <a:rPr sz="1200" dirty="0">
                <a:latin typeface="Calibri"/>
                <a:cs typeface="Calibri"/>
              </a:rPr>
              <a:t>are</a:t>
            </a:r>
            <a:r>
              <a:rPr sz="1200" spc="35" dirty="0">
                <a:latin typeface="Calibri"/>
                <a:cs typeface="Calibri"/>
              </a:rPr>
              <a:t> </a:t>
            </a:r>
            <a:r>
              <a:rPr sz="1200" dirty="0">
                <a:latin typeface="Calibri"/>
                <a:cs typeface="Calibri"/>
              </a:rPr>
              <a:t>expected</a:t>
            </a:r>
            <a:r>
              <a:rPr sz="1200" spc="44" dirty="0">
                <a:latin typeface="Calibri"/>
                <a:cs typeface="Calibri"/>
              </a:rPr>
              <a:t> </a:t>
            </a:r>
            <a:r>
              <a:rPr sz="1200" spc="-22" dirty="0">
                <a:latin typeface="Calibri"/>
                <a:cs typeface="Calibri"/>
              </a:rPr>
              <a:t>to </a:t>
            </a:r>
            <a:r>
              <a:rPr sz="1200" dirty="0">
                <a:latin typeface="Calibri"/>
                <a:cs typeface="Calibri"/>
              </a:rPr>
              <a:t>come</a:t>
            </a:r>
            <a:r>
              <a:rPr sz="1200" spc="-22" dirty="0">
                <a:latin typeface="Calibri"/>
                <a:cs typeface="Calibri"/>
              </a:rPr>
              <a:t> </a:t>
            </a:r>
            <a:r>
              <a:rPr sz="1200" dirty="0">
                <a:latin typeface="Calibri"/>
                <a:cs typeface="Calibri"/>
              </a:rPr>
              <a:t>solely</a:t>
            </a:r>
            <a:r>
              <a:rPr sz="1200" spc="-9" dirty="0">
                <a:latin typeface="Calibri"/>
                <a:cs typeface="Calibri"/>
              </a:rPr>
              <a:t> </a:t>
            </a:r>
            <a:r>
              <a:rPr sz="1200" dirty="0">
                <a:latin typeface="Calibri"/>
                <a:cs typeface="Calibri"/>
              </a:rPr>
              <a:t>from</a:t>
            </a:r>
            <a:r>
              <a:rPr sz="1200" spc="-13" dirty="0">
                <a:latin typeface="Calibri"/>
                <a:cs typeface="Calibri"/>
              </a:rPr>
              <a:t> </a:t>
            </a:r>
            <a:r>
              <a:rPr sz="1200" dirty="0">
                <a:latin typeface="Calibri"/>
                <a:cs typeface="Calibri"/>
              </a:rPr>
              <a:t>the revenues generated</a:t>
            </a:r>
            <a:r>
              <a:rPr sz="1200" spc="-22" dirty="0">
                <a:latin typeface="Calibri"/>
                <a:cs typeface="Calibri"/>
              </a:rPr>
              <a:t> </a:t>
            </a:r>
            <a:r>
              <a:rPr sz="1200" dirty="0">
                <a:latin typeface="Calibri"/>
                <a:cs typeface="Calibri"/>
              </a:rPr>
              <a:t>from</a:t>
            </a:r>
            <a:r>
              <a:rPr sz="1200" spc="-9"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Tempur</a:t>
            </a:r>
            <a:r>
              <a:rPr sz="1200" spc="-9" dirty="0">
                <a:latin typeface="Calibri"/>
                <a:cs typeface="Calibri"/>
              </a:rPr>
              <a:t> </a:t>
            </a:r>
            <a:r>
              <a:rPr sz="1200" dirty="0">
                <a:latin typeface="Calibri"/>
                <a:cs typeface="Calibri"/>
              </a:rPr>
              <a:t>Sealy</a:t>
            </a:r>
            <a:r>
              <a:rPr sz="1200" spc="-9" dirty="0">
                <a:latin typeface="Calibri"/>
                <a:cs typeface="Calibri"/>
              </a:rPr>
              <a:t> </a:t>
            </a:r>
            <a:r>
              <a:rPr sz="1200" dirty="0">
                <a:latin typeface="Calibri"/>
                <a:cs typeface="Calibri"/>
              </a:rPr>
              <a:t>Allocation</a:t>
            </a:r>
            <a:r>
              <a:rPr sz="1200" spc="-22" dirty="0">
                <a:latin typeface="Calibri"/>
                <a:cs typeface="Calibri"/>
              </a:rPr>
              <a:t> </a:t>
            </a:r>
            <a:r>
              <a:rPr sz="1200" dirty="0">
                <a:latin typeface="Calibri"/>
                <a:cs typeface="Calibri"/>
              </a:rPr>
              <a:t>Area. The</a:t>
            </a:r>
            <a:r>
              <a:rPr sz="1200" spc="-18" dirty="0">
                <a:latin typeface="Calibri"/>
                <a:cs typeface="Calibri"/>
              </a:rPr>
              <a:t> </a:t>
            </a:r>
            <a:r>
              <a:rPr sz="1200" dirty="0">
                <a:latin typeface="Calibri"/>
                <a:cs typeface="Calibri"/>
              </a:rPr>
              <a:t>Tempur</a:t>
            </a:r>
            <a:r>
              <a:rPr sz="1200" spc="-13" dirty="0">
                <a:latin typeface="Calibri"/>
                <a:cs typeface="Calibri"/>
              </a:rPr>
              <a:t> </a:t>
            </a:r>
            <a:r>
              <a:rPr sz="1200" dirty="0">
                <a:latin typeface="Calibri"/>
                <a:cs typeface="Calibri"/>
              </a:rPr>
              <a:t>Sealy</a:t>
            </a:r>
            <a:r>
              <a:rPr sz="1200" spc="-4" dirty="0">
                <a:latin typeface="Calibri"/>
                <a:cs typeface="Calibri"/>
              </a:rPr>
              <a:t> </a:t>
            </a:r>
            <a:r>
              <a:rPr sz="1200" dirty="0">
                <a:latin typeface="Calibri"/>
                <a:cs typeface="Calibri"/>
              </a:rPr>
              <a:t>Allocation</a:t>
            </a:r>
            <a:r>
              <a:rPr sz="1200" spc="-4" dirty="0">
                <a:latin typeface="Calibri"/>
                <a:cs typeface="Calibri"/>
              </a:rPr>
              <a:t> </a:t>
            </a:r>
            <a:r>
              <a:rPr sz="1200" dirty="0">
                <a:latin typeface="Calibri"/>
                <a:cs typeface="Calibri"/>
              </a:rPr>
              <a:t>Area</a:t>
            </a:r>
            <a:r>
              <a:rPr sz="1200" spc="-4" dirty="0">
                <a:latin typeface="Calibri"/>
                <a:cs typeface="Calibri"/>
              </a:rPr>
              <a:t> </a:t>
            </a:r>
            <a:r>
              <a:rPr sz="1200" dirty="0">
                <a:latin typeface="Calibri"/>
                <a:cs typeface="Calibri"/>
              </a:rPr>
              <a:t>has</a:t>
            </a:r>
            <a:r>
              <a:rPr sz="1200" spc="-13" dirty="0">
                <a:latin typeface="Calibri"/>
                <a:cs typeface="Calibri"/>
              </a:rPr>
              <a:t> </a:t>
            </a:r>
            <a:r>
              <a:rPr sz="1200" dirty="0">
                <a:latin typeface="Calibri"/>
                <a:cs typeface="Calibri"/>
              </a:rPr>
              <a:t>not</a:t>
            </a:r>
            <a:r>
              <a:rPr sz="1200" spc="-18" dirty="0">
                <a:latin typeface="Calibri"/>
                <a:cs typeface="Calibri"/>
              </a:rPr>
              <a:t> </a:t>
            </a:r>
            <a:r>
              <a:rPr sz="1200" dirty="0">
                <a:latin typeface="Calibri"/>
                <a:cs typeface="Calibri"/>
              </a:rPr>
              <a:t>impacted</a:t>
            </a:r>
            <a:r>
              <a:rPr sz="1200" spc="-31" dirty="0">
                <a:latin typeface="Calibri"/>
                <a:cs typeface="Calibri"/>
              </a:rPr>
              <a:t> </a:t>
            </a:r>
            <a:r>
              <a:rPr sz="1200" dirty="0">
                <a:latin typeface="Calibri"/>
                <a:cs typeface="Calibri"/>
              </a:rPr>
              <a:t>any </a:t>
            </a:r>
            <a:r>
              <a:rPr sz="1200" spc="-9" dirty="0">
                <a:latin typeface="Calibri"/>
                <a:cs typeface="Calibri"/>
              </a:rPr>
              <a:t>taxing </a:t>
            </a:r>
            <a:r>
              <a:rPr sz="1200" dirty="0">
                <a:latin typeface="Calibri"/>
                <a:cs typeface="Calibri"/>
              </a:rPr>
              <a:t>units</a:t>
            </a:r>
            <a:r>
              <a:rPr sz="1200" spc="-22" dirty="0">
                <a:latin typeface="Calibri"/>
                <a:cs typeface="Calibri"/>
              </a:rPr>
              <a:t> </a:t>
            </a:r>
            <a:r>
              <a:rPr sz="1200" dirty="0">
                <a:latin typeface="Calibri"/>
                <a:cs typeface="Calibri"/>
              </a:rPr>
              <a:t>through</a:t>
            </a:r>
            <a:r>
              <a:rPr sz="1200" spc="-26" dirty="0">
                <a:latin typeface="Calibri"/>
                <a:cs typeface="Calibri"/>
              </a:rPr>
              <a:t> </a:t>
            </a:r>
            <a:r>
              <a:rPr sz="1200" dirty="0">
                <a:latin typeface="Calibri"/>
                <a:cs typeface="Calibri"/>
              </a:rPr>
              <a:t>2022.</a:t>
            </a:r>
            <a:r>
              <a:rPr sz="1200" spc="185" dirty="0">
                <a:latin typeface="Calibri"/>
                <a:cs typeface="Calibri"/>
              </a:rPr>
              <a:t> </a:t>
            </a:r>
            <a:r>
              <a:rPr sz="1200" dirty="0">
                <a:latin typeface="Calibri"/>
                <a:cs typeface="Calibri"/>
              </a:rPr>
              <a:t>The</a:t>
            </a:r>
            <a:r>
              <a:rPr sz="1200" spc="-18" dirty="0">
                <a:latin typeface="Calibri"/>
                <a:cs typeface="Calibri"/>
              </a:rPr>
              <a:t> </a:t>
            </a:r>
            <a:r>
              <a:rPr sz="1200" dirty="0">
                <a:latin typeface="Calibri"/>
                <a:cs typeface="Calibri"/>
              </a:rPr>
              <a:t>Tempur</a:t>
            </a:r>
            <a:r>
              <a:rPr sz="1200" spc="-13" dirty="0">
                <a:latin typeface="Calibri"/>
                <a:cs typeface="Calibri"/>
              </a:rPr>
              <a:t> </a:t>
            </a:r>
            <a:r>
              <a:rPr sz="1200" dirty="0">
                <a:latin typeface="Calibri"/>
                <a:cs typeface="Calibri"/>
              </a:rPr>
              <a:t>Sealy</a:t>
            </a:r>
            <a:r>
              <a:rPr sz="1200" spc="-13" dirty="0">
                <a:latin typeface="Calibri"/>
                <a:cs typeface="Calibri"/>
              </a:rPr>
              <a:t> </a:t>
            </a:r>
            <a:r>
              <a:rPr sz="1200" dirty="0">
                <a:latin typeface="Calibri"/>
                <a:cs typeface="Calibri"/>
              </a:rPr>
              <a:t>Allocation</a:t>
            </a:r>
            <a:r>
              <a:rPr sz="1200" spc="-13" dirty="0">
                <a:latin typeface="Calibri"/>
                <a:cs typeface="Calibri"/>
              </a:rPr>
              <a:t> </a:t>
            </a:r>
            <a:r>
              <a:rPr sz="1200" dirty="0">
                <a:latin typeface="Calibri"/>
                <a:cs typeface="Calibri"/>
              </a:rPr>
              <a:t>Area</a:t>
            </a:r>
            <a:r>
              <a:rPr sz="1200" spc="-13" dirty="0">
                <a:latin typeface="Calibri"/>
                <a:cs typeface="Calibri"/>
              </a:rPr>
              <a:t> </a:t>
            </a:r>
            <a:r>
              <a:rPr sz="1200" dirty="0">
                <a:latin typeface="Calibri"/>
                <a:cs typeface="Calibri"/>
              </a:rPr>
              <a:t>will</a:t>
            </a:r>
            <a:r>
              <a:rPr sz="1200" spc="-13" dirty="0">
                <a:latin typeface="Calibri"/>
                <a:cs typeface="Calibri"/>
              </a:rPr>
              <a:t> </a:t>
            </a:r>
            <a:r>
              <a:rPr sz="1200" dirty="0">
                <a:latin typeface="Calibri"/>
                <a:cs typeface="Calibri"/>
              </a:rPr>
              <a:t>be</a:t>
            </a:r>
            <a:r>
              <a:rPr sz="1200" spc="-9" dirty="0">
                <a:latin typeface="Calibri"/>
                <a:cs typeface="Calibri"/>
              </a:rPr>
              <a:t> </a:t>
            </a:r>
            <a:r>
              <a:rPr sz="1200" dirty="0">
                <a:latin typeface="Calibri"/>
                <a:cs typeface="Calibri"/>
              </a:rPr>
              <a:t>included</a:t>
            </a:r>
            <a:r>
              <a:rPr sz="1200" spc="-13" dirty="0">
                <a:latin typeface="Calibri"/>
                <a:cs typeface="Calibri"/>
              </a:rPr>
              <a:t> </a:t>
            </a:r>
            <a:r>
              <a:rPr sz="1200" dirty="0">
                <a:latin typeface="Calibri"/>
                <a:cs typeface="Calibri"/>
              </a:rPr>
              <a:t>in</a:t>
            </a:r>
            <a:r>
              <a:rPr sz="1200" spc="-18" dirty="0">
                <a:latin typeface="Calibri"/>
                <a:cs typeface="Calibri"/>
              </a:rPr>
              <a:t> </a:t>
            </a:r>
            <a:r>
              <a:rPr sz="1200" dirty="0">
                <a:latin typeface="Calibri"/>
                <a:cs typeface="Calibri"/>
              </a:rPr>
              <a:t>the</a:t>
            </a:r>
            <a:r>
              <a:rPr sz="1200" spc="-18" dirty="0">
                <a:latin typeface="Calibri"/>
                <a:cs typeface="Calibri"/>
              </a:rPr>
              <a:t> </a:t>
            </a:r>
            <a:r>
              <a:rPr sz="1200" dirty="0">
                <a:latin typeface="Calibri"/>
                <a:cs typeface="Calibri"/>
              </a:rPr>
              <a:t>2023</a:t>
            </a:r>
            <a:r>
              <a:rPr sz="1200" spc="-13" dirty="0">
                <a:latin typeface="Calibri"/>
                <a:cs typeface="Calibri"/>
              </a:rPr>
              <a:t> </a:t>
            </a:r>
            <a:r>
              <a:rPr sz="1200" dirty="0">
                <a:latin typeface="Calibri"/>
                <a:cs typeface="Calibri"/>
              </a:rPr>
              <a:t>Annual</a:t>
            </a:r>
            <a:r>
              <a:rPr sz="1200" spc="-9" dirty="0">
                <a:latin typeface="Calibri"/>
                <a:cs typeface="Calibri"/>
              </a:rPr>
              <a:t> Presentation.</a:t>
            </a:r>
            <a:endParaRPr sz="1200" dirty="0">
              <a:latin typeface="Calibri"/>
              <a:cs typeface="Calibri"/>
            </a:endParaRPr>
          </a:p>
          <a:p>
            <a:pPr>
              <a:lnSpc>
                <a:spcPct val="100000"/>
              </a:lnSpc>
            </a:pPr>
            <a:endParaRPr sz="1200" dirty="0">
              <a:latin typeface="Calibri"/>
              <a:cs typeface="Calibri"/>
            </a:endParaRPr>
          </a:p>
          <a:p>
            <a:pPr>
              <a:spcBef>
                <a:spcPts val="40"/>
              </a:spcBef>
            </a:pPr>
            <a:endParaRPr sz="1200" dirty="0">
              <a:latin typeface="Calibri"/>
              <a:cs typeface="Calibri"/>
            </a:endParaRPr>
          </a:p>
          <a:p>
            <a:pPr marL="11206" marR="4483" algn="just">
              <a:lnSpc>
                <a:spcPct val="109900"/>
              </a:lnSpc>
              <a:spcBef>
                <a:spcPts val="4"/>
              </a:spcBef>
            </a:pPr>
            <a:r>
              <a:rPr sz="1200" dirty="0">
                <a:latin typeface="Calibri"/>
                <a:cs typeface="Calibri"/>
              </a:rPr>
              <a:t>The</a:t>
            </a:r>
            <a:r>
              <a:rPr sz="1200" spc="-13" dirty="0">
                <a:latin typeface="Calibri"/>
                <a:cs typeface="Calibri"/>
              </a:rPr>
              <a:t> </a:t>
            </a:r>
            <a:r>
              <a:rPr sz="1200" dirty="0">
                <a:latin typeface="Calibri"/>
                <a:cs typeface="Calibri"/>
              </a:rPr>
              <a:t>projects</a:t>
            </a:r>
            <a:r>
              <a:rPr sz="1200" spc="-22" dirty="0">
                <a:latin typeface="Calibri"/>
                <a:cs typeface="Calibri"/>
              </a:rPr>
              <a:t> </a:t>
            </a:r>
            <a:r>
              <a:rPr sz="1200" dirty="0">
                <a:latin typeface="Calibri"/>
                <a:cs typeface="Calibri"/>
              </a:rPr>
              <a:t>previously</a:t>
            </a:r>
            <a:r>
              <a:rPr sz="1200" spc="-13" dirty="0">
                <a:latin typeface="Calibri"/>
                <a:cs typeface="Calibri"/>
              </a:rPr>
              <a:t> </a:t>
            </a:r>
            <a:r>
              <a:rPr sz="1200" dirty="0">
                <a:latin typeface="Calibri"/>
                <a:cs typeface="Calibri"/>
              </a:rPr>
              <a:t>undertaken</a:t>
            </a:r>
            <a:r>
              <a:rPr sz="1200" spc="-26" dirty="0">
                <a:latin typeface="Calibri"/>
                <a:cs typeface="Calibri"/>
              </a:rPr>
              <a:t> </a:t>
            </a:r>
            <a:r>
              <a:rPr sz="1200" dirty="0">
                <a:latin typeface="Calibri"/>
                <a:cs typeface="Calibri"/>
              </a:rPr>
              <a:t>by</a:t>
            </a:r>
            <a:r>
              <a:rPr sz="1200" spc="-22" dirty="0">
                <a:latin typeface="Calibri"/>
                <a:cs typeface="Calibri"/>
              </a:rPr>
              <a:t> </a:t>
            </a:r>
            <a:r>
              <a:rPr sz="1200" dirty="0">
                <a:latin typeface="Calibri"/>
                <a:cs typeface="Calibri"/>
              </a:rPr>
              <a:t>the</a:t>
            </a:r>
            <a:r>
              <a:rPr sz="1200" spc="-18" dirty="0">
                <a:latin typeface="Calibri"/>
                <a:cs typeface="Calibri"/>
              </a:rPr>
              <a:t> </a:t>
            </a:r>
            <a:r>
              <a:rPr sz="1200" dirty="0">
                <a:latin typeface="Calibri"/>
                <a:cs typeface="Calibri"/>
              </a:rPr>
              <a:t>RDC</a:t>
            </a:r>
            <a:r>
              <a:rPr sz="1200" spc="-26" dirty="0">
                <a:latin typeface="Calibri"/>
                <a:cs typeface="Calibri"/>
              </a:rPr>
              <a:t> </a:t>
            </a:r>
            <a:r>
              <a:rPr sz="1200" dirty="0">
                <a:latin typeface="Calibri"/>
                <a:cs typeface="Calibri"/>
              </a:rPr>
              <a:t>support</a:t>
            </a:r>
            <a:r>
              <a:rPr sz="1200" spc="-22" dirty="0">
                <a:latin typeface="Calibri"/>
                <a:cs typeface="Calibri"/>
              </a:rPr>
              <a:t> </a:t>
            </a:r>
            <a:r>
              <a:rPr sz="1200" dirty="0">
                <a:latin typeface="Calibri"/>
                <a:cs typeface="Calibri"/>
              </a:rPr>
              <a:t>various</a:t>
            </a:r>
            <a:r>
              <a:rPr sz="1200" spc="-26" dirty="0">
                <a:latin typeface="Calibri"/>
                <a:cs typeface="Calibri"/>
              </a:rPr>
              <a:t> </a:t>
            </a:r>
            <a:r>
              <a:rPr sz="1200" dirty="0">
                <a:latin typeface="Calibri"/>
                <a:cs typeface="Calibri"/>
              </a:rPr>
              <a:t>commercial</a:t>
            </a:r>
            <a:r>
              <a:rPr sz="1200" spc="-22" dirty="0">
                <a:latin typeface="Calibri"/>
                <a:cs typeface="Calibri"/>
              </a:rPr>
              <a:t> </a:t>
            </a:r>
            <a:r>
              <a:rPr sz="1200" dirty="0">
                <a:latin typeface="Calibri"/>
                <a:cs typeface="Calibri"/>
              </a:rPr>
              <a:t>properties</a:t>
            </a:r>
            <a:r>
              <a:rPr sz="1200" spc="-26" dirty="0">
                <a:latin typeface="Calibri"/>
                <a:cs typeface="Calibri"/>
              </a:rPr>
              <a:t> </a:t>
            </a:r>
            <a:r>
              <a:rPr sz="1200" dirty="0">
                <a:latin typeface="Calibri"/>
                <a:cs typeface="Calibri"/>
              </a:rPr>
              <a:t>which</a:t>
            </a:r>
            <a:r>
              <a:rPr sz="1200" spc="-31" dirty="0">
                <a:latin typeface="Calibri"/>
                <a:cs typeface="Calibri"/>
              </a:rPr>
              <a:t> </a:t>
            </a:r>
            <a:r>
              <a:rPr sz="1200" dirty="0">
                <a:latin typeface="Calibri"/>
                <a:cs typeface="Calibri"/>
              </a:rPr>
              <a:t>contribute</a:t>
            </a:r>
            <a:r>
              <a:rPr sz="1200" spc="-22" dirty="0">
                <a:latin typeface="Calibri"/>
                <a:cs typeface="Calibri"/>
              </a:rPr>
              <a:t> </a:t>
            </a:r>
            <a:r>
              <a:rPr sz="1200" dirty="0">
                <a:latin typeface="Calibri"/>
                <a:cs typeface="Calibri"/>
              </a:rPr>
              <a:t>to</a:t>
            </a:r>
            <a:r>
              <a:rPr sz="1200" spc="-18" dirty="0">
                <a:latin typeface="Calibri"/>
                <a:cs typeface="Calibri"/>
              </a:rPr>
              <a:t> </a:t>
            </a:r>
            <a:r>
              <a:rPr sz="1200" dirty="0">
                <a:latin typeface="Calibri"/>
                <a:cs typeface="Calibri"/>
              </a:rPr>
              <a:t>the</a:t>
            </a:r>
            <a:r>
              <a:rPr sz="1200" spc="-9" dirty="0">
                <a:latin typeface="Calibri"/>
                <a:cs typeface="Calibri"/>
              </a:rPr>
              <a:t> </a:t>
            </a:r>
            <a:r>
              <a:rPr sz="1200" dirty="0">
                <a:latin typeface="Calibri"/>
                <a:cs typeface="Calibri"/>
              </a:rPr>
              <a:t>funding</a:t>
            </a:r>
            <a:r>
              <a:rPr sz="1200" spc="-26" dirty="0">
                <a:latin typeface="Calibri"/>
                <a:cs typeface="Calibri"/>
              </a:rPr>
              <a:t> </a:t>
            </a:r>
            <a:r>
              <a:rPr sz="1200" dirty="0">
                <a:latin typeface="Calibri"/>
                <a:cs typeface="Calibri"/>
              </a:rPr>
              <a:t>of</a:t>
            </a:r>
            <a:r>
              <a:rPr sz="1200" spc="-22" dirty="0">
                <a:latin typeface="Calibri"/>
                <a:cs typeface="Calibri"/>
              </a:rPr>
              <a:t> </a:t>
            </a:r>
            <a:r>
              <a:rPr sz="1200" dirty="0">
                <a:latin typeface="Calibri"/>
                <a:cs typeface="Calibri"/>
              </a:rPr>
              <a:t>the</a:t>
            </a:r>
            <a:r>
              <a:rPr sz="1200" spc="-26" dirty="0">
                <a:latin typeface="Calibri"/>
                <a:cs typeface="Calibri"/>
              </a:rPr>
              <a:t> </a:t>
            </a:r>
            <a:r>
              <a:rPr sz="1200" dirty="0">
                <a:latin typeface="Calibri"/>
                <a:cs typeface="Calibri"/>
              </a:rPr>
              <a:t>RDC.</a:t>
            </a:r>
            <a:r>
              <a:rPr sz="1200" spc="180" dirty="0">
                <a:latin typeface="Calibri"/>
                <a:cs typeface="Calibri"/>
              </a:rPr>
              <a:t> </a:t>
            </a:r>
            <a:r>
              <a:rPr sz="1200" dirty="0">
                <a:latin typeface="Calibri"/>
                <a:cs typeface="Calibri"/>
              </a:rPr>
              <a:t>For</a:t>
            </a:r>
            <a:r>
              <a:rPr sz="1200" spc="-35" dirty="0">
                <a:latin typeface="Calibri"/>
                <a:cs typeface="Calibri"/>
              </a:rPr>
              <a:t> </a:t>
            </a:r>
            <a:r>
              <a:rPr sz="1200" dirty="0">
                <a:latin typeface="Calibri"/>
                <a:cs typeface="Calibri"/>
              </a:rPr>
              <a:t>pay</a:t>
            </a:r>
            <a:r>
              <a:rPr sz="1200" spc="-18" dirty="0">
                <a:latin typeface="Calibri"/>
                <a:cs typeface="Calibri"/>
              </a:rPr>
              <a:t> </a:t>
            </a:r>
            <a:r>
              <a:rPr sz="1200" spc="-9" dirty="0">
                <a:latin typeface="Calibri"/>
                <a:cs typeface="Calibri"/>
              </a:rPr>
              <a:t>2022, </a:t>
            </a:r>
            <a:r>
              <a:rPr sz="1200" dirty="0">
                <a:latin typeface="Calibri"/>
                <a:cs typeface="Calibri"/>
              </a:rPr>
              <a:t>the</a:t>
            </a:r>
            <a:r>
              <a:rPr sz="1200" spc="35" dirty="0">
                <a:latin typeface="Calibri"/>
                <a:cs typeface="Calibri"/>
              </a:rPr>
              <a:t> </a:t>
            </a:r>
            <a:r>
              <a:rPr sz="1200" dirty="0">
                <a:latin typeface="Calibri"/>
                <a:cs typeface="Calibri"/>
              </a:rPr>
              <a:t>RDC</a:t>
            </a:r>
            <a:r>
              <a:rPr sz="1200" spc="35" dirty="0">
                <a:latin typeface="Calibri"/>
                <a:cs typeface="Calibri"/>
              </a:rPr>
              <a:t> </a:t>
            </a:r>
            <a:r>
              <a:rPr sz="1200" dirty="0">
                <a:latin typeface="Calibri"/>
                <a:cs typeface="Calibri"/>
              </a:rPr>
              <a:t>is</a:t>
            </a:r>
            <a:r>
              <a:rPr sz="1200" spc="31" dirty="0">
                <a:latin typeface="Calibri"/>
                <a:cs typeface="Calibri"/>
              </a:rPr>
              <a:t> </a:t>
            </a:r>
            <a:r>
              <a:rPr sz="1200" dirty="0">
                <a:latin typeface="Calibri"/>
                <a:cs typeface="Calibri"/>
              </a:rPr>
              <a:t>expected</a:t>
            </a:r>
            <a:r>
              <a:rPr sz="1200" spc="40" dirty="0">
                <a:latin typeface="Calibri"/>
                <a:cs typeface="Calibri"/>
              </a:rPr>
              <a:t> </a:t>
            </a:r>
            <a:r>
              <a:rPr sz="1200" dirty="0">
                <a:latin typeface="Calibri"/>
                <a:cs typeface="Calibri"/>
              </a:rPr>
              <a:t>to</a:t>
            </a:r>
            <a:r>
              <a:rPr sz="1200" spc="40" dirty="0">
                <a:latin typeface="Calibri"/>
                <a:cs typeface="Calibri"/>
              </a:rPr>
              <a:t> </a:t>
            </a:r>
            <a:r>
              <a:rPr sz="1200" dirty="0">
                <a:latin typeface="Calibri"/>
                <a:cs typeface="Calibri"/>
              </a:rPr>
              <a:t>have</a:t>
            </a:r>
            <a:r>
              <a:rPr sz="1200" spc="40" dirty="0">
                <a:latin typeface="Calibri"/>
                <a:cs typeface="Calibri"/>
              </a:rPr>
              <a:t> </a:t>
            </a:r>
            <a:r>
              <a:rPr sz="1200" dirty="0">
                <a:latin typeface="Calibri"/>
                <a:cs typeface="Calibri"/>
              </a:rPr>
              <a:t>~89,401,030</a:t>
            </a:r>
            <a:r>
              <a:rPr sz="1200" spc="44" dirty="0">
                <a:latin typeface="Calibri"/>
                <a:cs typeface="Calibri"/>
              </a:rPr>
              <a:t> </a:t>
            </a:r>
            <a:r>
              <a:rPr sz="1200" dirty="0">
                <a:latin typeface="Calibri"/>
                <a:cs typeface="Calibri"/>
              </a:rPr>
              <a:t>in</a:t>
            </a:r>
            <a:r>
              <a:rPr sz="1200" spc="31" dirty="0">
                <a:latin typeface="Calibri"/>
                <a:cs typeface="Calibri"/>
              </a:rPr>
              <a:t> </a:t>
            </a:r>
            <a:r>
              <a:rPr sz="1200" dirty="0">
                <a:latin typeface="Calibri"/>
                <a:cs typeface="Calibri"/>
              </a:rPr>
              <a:t>assessed</a:t>
            </a:r>
            <a:r>
              <a:rPr sz="1200" spc="26" dirty="0">
                <a:latin typeface="Calibri"/>
                <a:cs typeface="Calibri"/>
              </a:rPr>
              <a:t> </a:t>
            </a:r>
            <a:r>
              <a:rPr sz="1200" dirty="0">
                <a:latin typeface="Calibri"/>
                <a:cs typeface="Calibri"/>
              </a:rPr>
              <a:t>value</a:t>
            </a:r>
            <a:r>
              <a:rPr sz="1200" spc="44" dirty="0">
                <a:latin typeface="Calibri"/>
                <a:cs typeface="Calibri"/>
              </a:rPr>
              <a:t> </a:t>
            </a:r>
            <a:r>
              <a:rPr sz="1200" dirty="0">
                <a:latin typeface="Calibri"/>
                <a:cs typeface="Calibri"/>
              </a:rPr>
              <a:t>designated</a:t>
            </a:r>
            <a:r>
              <a:rPr sz="1200" spc="31" dirty="0">
                <a:latin typeface="Calibri"/>
                <a:cs typeface="Calibri"/>
              </a:rPr>
              <a:t> </a:t>
            </a:r>
            <a:r>
              <a:rPr sz="1200" dirty="0">
                <a:latin typeface="Calibri"/>
                <a:cs typeface="Calibri"/>
              </a:rPr>
              <a:t>as</a:t>
            </a:r>
            <a:r>
              <a:rPr sz="1200" spc="40" dirty="0">
                <a:latin typeface="Calibri"/>
                <a:cs typeface="Calibri"/>
              </a:rPr>
              <a:t> </a:t>
            </a:r>
            <a:r>
              <a:rPr sz="1200" dirty="0">
                <a:latin typeface="Calibri"/>
                <a:cs typeface="Calibri"/>
              </a:rPr>
              <a:t>increment.</a:t>
            </a:r>
            <a:r>
              <a:rPr sz="1200" spc="282" dirty="0">
                <a:latin typeface="Calibri"/>
                <a:cs typeface="Calibri"/>
              </a:rPr>
              <a:t> </a:t>
            </a:r>
            <a:r>
              <a:rPr sz="1200" dirty="0">
                <a:latin typeface="Calibri"/>
                <a:cs typeface="Calibri"/>
              </a:rPr>
              <a:t>The</a:t>
            </a:r>
            <a:r>
              <a:rPr sz="1200" spc="26" dirty="0">
                <a:latin typeface="Calibri"/>
                <a:cs typeface="Calibri"/>
              </a:rPr>
              <a:t> </a:t>
            </a:r>
            <a:r>
              <a:rPr sz="1200" dirty="0">
                <a:latin typeface="Calibri"/>
                <a:cs typeface="Calibri"/>
              </a:rPr>
              <a:t>vast</a:t>
            </a:r>
            <a:r>
              <a:rPr sz="1200" spc="31" dirty="0">
                <a:latin typeface="Calibri"/>
                <a:cs typeface="Calibri"/>
              </a:rPr>
              <a:t> </a:t>
            </a:r>
            <a:r>
              <a:rPr sz="1200" dirty="0">
                <a:latin typeface="Calibri"/>
                <a:cs typeface="Calibri"/>
              </a:rPr>
              <a:t>majority</a:t>
            </a:r>
            <a:r>
              <a:rPr sz="1200" spc="26" dirty="0">
                <a:latin typeface="Calibri"/>
                <a:cs typeface="Calibri"/>
              </a:rPr>
              <a:t> </a:t>
            </a:r>
            <a:r>
              <a:rPr sz="1200" dirty="0">
                <a:latin typeface="Calibri"/>
                <a:cs typeface="Calibri"/>
              </a:rPr>
              <a:t>of</a:t>
            </a:r>
            <a:r>
              <a:rPr sz="1200" spc="40" dirty="0">
                <a:latin typeface="Calibri"/>
                <a:cs typeface="Calibri"/>
              </a:rPr>
              <a:t> </a:t>
            </a:r>
            <a:r>
              <a:rPr sz="1200" dirty="0">
                <a:latin typeface="Calibri"/>
                <a:cs typeface="Calibri"/>
              </a:rPr>
              <a:t>that</a:t>
            </a:r>
            <a:r>
              <a:rPr sz="1200" spc="35" dirty="0">
                <a:latin typeface="Calibri"/>
                <a:cs typeface="Calibri"/>
              </a:rPr>
              <a:t> </a:t>
            </a:r>
            <a:r>
              <a:rPr sz="1200" dirty="0">
                <a:latin typeface="Calibri"/>
                <a:cs typeface="Calibri"/>
              </a:rPr>
              <a:t>assessed</a:t>
            </a:r>
            <a:r>
              <a:rPr sz="1200" spc="26" dirty="0">
                <a:latin typeface="Calibri"/>
                <a:cs typeface="Calibri"/>
              </a:rPr>
              <a:t> </a:t>
            </a:r>
            <a:r>
              <a:rPr sz="1200" dirty="0">
                <a:latin typeface="Calibri"/>
                <a:cs typeface="Calibri"/>
              </a:rPr>
              <a:t>value</a:t>
            </a:r>
            <a:r>
              <a:rPr sz="1200" spc="44" dirty="0">
                <a:latin typeface="Calibri"/>
                <a:cs typeface="Calibri"/>
              </a:rPr>
              <a:t> </a:t>
            </a:r>
            <a:r>
              <a:rPr sz="1200" dirty="0">
                <a:latin typeface="Calibri"/>
                <a:cs typeface="Calibri"/>
              </a:rPr>
              <a:t>resides</a:t>
            </a:r>
            <a:r>
              <a:rPr sz="1200" spc="40" dirty="0">
                <a:latin typeface="Calibri"/>
                <a:cs typeface="Calibri"/>
              </a:rPr>
              <a:t> </a:t>
            </a:r>
            <a:r>
              <a:rPr sz="1200" dirty="0">
                <a:latin typeface="Calibri"/>
                <a:cs typeface="Calibri"/>
              </a:rPr>
              <a:t>in</a:t>
            </a:r>
            <a:r>
              <a:rPr sz="1200" spc="35" dirty="0">
                <a:latin typeface="Calibri"/>
                <a:cs typeface="Calibri"/>
              </a:rPr>
              <a:t> </a:t>
            </a:r>
            <a:r>
              <a:rPr sz="1200" spc="-9" dirty="0">
                <a:latin typeface="Calibri"/>
                <a:cs typeface="Calibri"/>
              </a:rPr>
              <a:t>taxing </a:t>
            </a:r>
            <a:r>
              <a:rPr sz="1200" dirty="0">
                <a:latin typeface="Calibri"/>
                <a:cs typeface="Calibri"/>
              </a:rPr>
              <a:t>district</a:t>
            </a:r>
            <a:r>
              <a:rPr sz="1200" spc="-13" dirty="0">
                <a:latin typeface="Calibri"/>
                <a:cs typeface="Calibri"/>
              </a:rPr>
              <a:t> </a:t>
            </a:r>
            <a:r>
              <a:rPr sz="1200" dirty="0">
                <a:latin typeface="Calibri"/>
                <a:cs typeface="Calibri"/>
              </a:rPr>
              <a:t>025</a:t>
            </a:r>
            <a:r>
              <a:rPr sz="1200" spc="-4" dirty="0">
                <a:latin typeface="Calibri"/>
                <a:cs typeface="Calibri"/>
              </a:rPr>
              <a:t> </a:t>
            </a:r>
            <a:r>
              <a:rPr sz="1200" dirty="0">
                <a:latin typeface="Calibri"/>
                <a:cs typeface="Calibri"/>
              </a:rPr>
              <a:t>which</a:t>
            </a:r>
            <a:r>
              <a:rPr sz="1200" spc="4" dirty="0">
                <a:latin typeface="Calibri"/>
                <a:cs typeface="Calibri"/>
              </a:rPr>
              <a:t> </a:t>
            </a:r>
            <a:r>
              <a:rPr sz="1200" dirty="0">
                <a:latin typeface="Calibri"/>
                <a:cs typeface="Calibri"/>
              </a:rPr>
              <a:t>impacts</a:t>
            </a:r>
            <a:r>
              <a:rPr sz="1200" spc="-13" dirty="0">
                <a:latin typeface="Calibri"/>
                <a:cs typeface="Calibri"/>
              </a:rPr>
              <a:t> </a:t>
            </a:r>
            <a:r>
              <a:rPr sz="1200" dirty="0">
                <a:latin typeface="Calibri"/>
                <a:cs typeface="Calibri"/>
              </a:rPr>
              <a:t>Montgomery</a:t>
            </a:r>
            <a:r>
              <a:rPr sz="1200" spc="9" dirty="0">
                <a:latin typeface="Calibri"/>
                <a:cs typeface="Calibri"/>
              </a:rPr>
              <a:t> </a:t>
            </a:r>
            <a:r>
              <a:rPr sz="1200" dirty="0">
                <a:latin typeface="Calibri"/>
                <a:cs typeface="Calibri"/>
              </a:rPr>
              <a:t>County,</a:t>
            </a:r>
            <a:r>
              <a:rPr sz="1200" spc="-9" dirty="0">
                <a:latin typeface="Calibri"/>
                <a:cs typeface="Calibri"/>
              </a:rPr>
              <a:t> </a:t>
            </a:r>
            <a:r>
              <a:rPr sz="1200" dirty="0">
                <a:latin typeface="Calibri"/>
                <a:cs typeface="Calibri"/>
              </a:rPr>
              <a:t>Union</a:t>
            </a:r>
            <a:r>
              <a:rPr sz="1200" spc="4" dirty="0">
                <a:latin typeface="Calibri"/>
                <a:cs typeface="Calibri"/>
              </a:rPr>
              <a:t> </a:t>
            </a:r>
            <a:r>
              <a:rPr sz="1200" dirty="0">
                <a:latin typeface="Calibri"/>
                <a:cs typeface="Calibri"/>
              </a:rPr>
              <a:t>Township,</a:t>
            </a:r>
            <a:r>
              <a:rPr sz="1200" spc="4" dirty="0">
                <a:latin typeface="Calibri"/>
                <a:cs typeface="Calibri"/>
              </a:rPr>
              <a:t> </a:t>
            </a:r>
            <a:r>
              <a:rPr sz="1200" dirty="0">
                <a:latin typeface="Calibri"/>
                <a:cs typeface="Calibri"/>
              </a:rPr>
              <a:t>South</a:t>
            </a:r>
            <a:r>
              <a:rPr sz="1200" spc="4" dirty="0">
                <a:latin typeface="Calibri"/>
                <a:cs typeface="Calibri"/>
              </a:rPr>
              <a:t> </a:t>
            </a:r>
            <a:r>
              <a:rPr sz="1200" dirty="0">
                <a:latin typeface="Calibri"/>
                <a:cs typeface="Calibri"/>
              </a:rPr>
              <a:t>Montgomery</a:t>
            </a:r>
            <a:r>
              <a:rPr sz="1200" spc="9" dirty="0">
                <a:latin typeface="Calibri"/>
                <a:cs typeface="Calibri"/>
              </a:rPr>
              <a:t> </a:t>
            </a:r>
            <a:r>
              <a:rPr sz="1200" dirty="0">
                <a:latin typeface="Calibri"/>
                <a:cs typeface="Calibri"/>
              </a:rPr>
              <a:t>Schools</a:t>
            </a:r>
            <a:r>
              <a:rPr sz="1200" spc="-9" dirty="0">
                <a:latin typeface="Calibri"/>
                <a:cs typeface="Calibri"/>
              </a:rPr>
              <a:t> </a:t>
            </a:r>
            <a:r>
              <a:rPr sz="1200" dirty="0">
                <a:latin typeface="Calibri"/>
                <a:cs typeface="Calibri"/>
              </a:rPr>
              <a:t>and the</a:t>
            </a:r>
            <a:r>
              <a:rPr sz="1200" spc="9" dirty="0">
                <a:latin typeface="Calibri"/>
                <a:cs typeface="Calibri"/>
              </a:rPr>
              <a:t> </a:t>
            </a:r>
            <a:r>
              <a:rPr sz="1200" dirty="0">
                <a:latin typeface="Calibri"/>
                <a:cs typeface="Calibri"/>
              </a:rPr>
              <a:t>Crawfordsville</a:t>
            </a:r>
            <a:r>
              <a:rPr sz="1200" spc="4" dirty="0">
                <a:latin typeface="Calibri"/>
                <a:cs typeface="Calibri"/>
              </a:rPr>
              <a:t> </a:t>
            </a:r>
            <a:r>
              <a:rPr sz="1200" dirty="0">
                <a:latin typeface="Calibri"/>
                <a:cs typeface="Calibri"/>
              </a:rPr>
              <a:t>Library</a:t>
            </a:r>
            <a:r>
              <a:rPr sz="1200" spc="18" dirty="0">
                <a:latin typeface="Calibri"/>
                <a:cs typeface="Calibri"/>
              </a:rPr>
              <a:t> </a:t>
            </a:r>
            <a:r>
              <a:rPr sz="1200" dirty="0">
                <a:latin typeface="Calibri"/>
                <a:cs typeface="Calibri"/>
              </a:rPr>
              <a:t>(see page 4).</a:t>
            </a:r>
            <a:r>
              <a:rPr sz="1200" spc="216" dirty="0">
                <a:latin typeface="Calibri"/>
                <a:cs typeface="Calibri"/>
              </a:rPr>
              <a:t> </a:t>
            </a:r>
            <a:r>
              <a:rPr sz="1200" dirty="0">
                <a:latin typeface="Calibri"/>
                <a:cs typeface="Calibri"/>
              </a:rPr>
              <a:t>If</a:t>
            </a:r>
            <a:r>
              <a:rPr sz="1200" spc="-4" dirty="0">
                <a:latin typeface="Calibri"/>
                <a:cs typeface="Calibri"/>
              </a:rPr>
              <a:t> </a:t>
            </a:r>
            <a:r>
              <a:rPr sz="1200" spc="-22" dirty="0">
                <a:latin typeface="Calibri"/>
                <a:cs typeface="Calibri"/>
              </a:rPr>
              <a:t>the </a:t>
            </a:r>
            <a:r>
              <a:rPr sz="1200" dirty="0">
                <a:latin typeface="Calibri"/>
                <a:cs typeface="Calibri"/>
              </a:rPr>
              <a:t>TIF</a:t>
            </a:r>
            <a:r>
              <a:rPr sz="1200" spc="-4" dirty="0">
                <a:latin typeface="Calibri"/>
                <a:cs typeface="Calibri"/>
              </a:rPr>
              <a:t> </a:t>
            </a:r>
            <a:r>
              <a:rPr sz="1200" dirty="0">
                <a:latin typeface="Calibri"/>
                <a:cs typeface="Calibri"/>
              </a:rPr>
              <a:t>were</a:t>
            </a:r>
            <a:r>
              <a:rPr sz="1200" spc="4" dirty="0">
                <a:latin typeface="Calibri"/>
                <a:cs typeface="Calibri"/>
              </a:rPr>
              <a:t> </a:t>
            </a:r>
            <a:r>
              <a:rPr sz="1200" dirty="0">
                <a:latin typeface="Calibri"/>
                <a:cs typeface="Calibri"/>
              </a:rPr>
              <a:t>to expire</a:t>
            </a:r>
            <a:r>
              <a:rPr sz="1200" spc="-9" dirty="0">
                <a:latin typeface="Calibri"/>
                <a:cs typeface="Calibri"/>
              </a:rPr>
              <a:t> </a:t>
            </a:r>
            <a:r>
              <a:rPr sz="1200" dirty="0">
                <a:latin typeface="Calibri"/>
                <a:cs typeface="Calibri"/>
              </a:rPr>
              <a:t>with the</a:t>
            </a:r>
            <a:r>
              <a:rPr sz="1200" spc="-13" dirty="0">
                <a:latin typeface="Calibri"/>
                <a:cs typeface="Calibri"/>
              </a:rPr>
              <a:t> </a:t>
            </a:r>
            <a:r>
              <a:rPr sz="1200" dirty="0">
                <a:latin typeface="Calibri"/>
                <a:cs typeface="Calibri"/>
              </a:rPr>
              <a:t>current pay</a:t>
            </a:r>
            <a:r>
              <a:rPr sz="1200" spc="4" dirty="0">
                <a:latin typeface="Calibri"/>
                <a:cs typeface="Calibri"/>
              </a:rPr>
              <a:t> </a:t>
            </a:r>
            <a:r>
              <a:rPr sz="1200" dirty="0">
                <a:latin typeface="Calibri"/>
                <a:cs typeface="Calibri"/>
              </a:rPr>
              <a:t>2022 incremental assessed value, then that assessed</a:t>
            </a:r>
            <a:r>
              <a:rPr sz="1200" spc="-9" dirty="0">
                <a:latin typeface="Calibri"/>
                <a:cs typeface="Calibri"/>
              </a:rPr>
              <a:t> </a:t>
            </a:r>
            <a:r>
              <a:rPr sz="1200" dirty="0">
                <a:latin typeface="Calibri"/>
                <a:cs typeface="Calibri"/>
              </a:rPr>
              <a:t>value</a:t>
            </a:r>
            <a:r>
              <a:rPr sz="1200" spc="-4" dirty="0">
                <a:latin typeface="Calibri"/>
                <a:cs typeface="Calibri"/>
              </a:rPr>
              <a:t> </a:t>
            </a:r>
            <a:r>
              <a:rPr sz="1200" dirty="0">
                <a:latin typeface="Calibri"/>
                <a:cs typeface="Calibri"/>
              </a:rPr>
              <a:t>would</a:t>
            </a:r>
            <a:r>
              <a:rPr sz="1200" spc="-9" dirty="0">
                <a:latin typeface="Calibri"/>
                <a:cs typeface="Calibri"/>
              </a:rPr>
              <a:t> </a:t>
            </a:r>
            <a:r>
              <a:rPr sz="1200" dirty="0">
                <a:latin typeface="Calibri"/>
                <a:cs typeface="Calibri"/>
              </a:rPr>
              <a:t>fall</a:t>
            </a:r>
            <a:r>
              <a:rPr sz="1200" spc="-4" dirty="0">
                <a:latin typeface="Calibri"/>
                <a:cs typeface="Calibri"/>
              </a:rPr>
              <a:t> </a:t>
            </a:r>
            <a:r>
              <a:rPr sz="1200" dirty="0">
                <a:latin typeface="Calibri"/>
                <a:cs typeface="Calibri"/>
              </a:rPr>
              <a:t>back</a:t>
            </a:r>
            <a:r>
              <a:rPr sz="1200" spc="4" dirty="0">
                <a:latin typeface="Calibri"/>
                <a:cs typeface="Calibri"/>
              </a:rPr>
              <a:t> </a:t>
            </a:r>
            <a:r>
              <a:rPr sz="1200" dirty="0">
                <a:latin typeface="Calibri"/>
                <a:cs typeface="Calibri"/>
              </a:rPr>
              <a:t>to the</a:t>
            </a:r>
            <a:r>
              <a:rPr sz="1200" spc="4" dirty="0">
                <a:latin typeface="Calibri"/>
                <a:cs typeface="Calibri"/>
              </a:rPr>
              <a:t> </a:t>
            </a:r>
            <a:r>
              <a:rPr sz="1200" dirty="0">
                <a:latin typeface="Calibri"/>
                <a:cs typeface="Calibri"/>
              </a:rPr>
              <a:t>tax</a:t>
            </a:r>
            <a:r>
              <a:rPr sz="1200" spc="4" dirty="0">
                <a:latin typeface="Calibri"/>
                <a:cs typeface="Calibri"/>
              </a:rPr>
              <a:t> </a:t>
            </a:r>
            <a:r>
              <a:rPr sz="1200" dirty="0">
                <a:latin typeface="Calibri"/>
                <a:cs typeface="Calibri"/>
              </a:rPr>
              <a:t>base.</a:t>
            </a:r>
            <a:r>
              <a:rPr sz="1200" spc="207" dirty="0">
                <a:latin typeface="Calibri"/>
                <a:cs typeface="Calibri"/>
              </a:rPr>
              <a:t> </a:t>
            </a:r>
            <a:r>
              <a:rPr sz="1200" dirty="0">
                <a:latin typeface="Calibri"/>
                <a:cs typeface="Calibri"/>
              </a:rPr>
              <a:t>That</a:t>
            </a:r>
            <a:r>
              <a:rPr sz="1200" spc="4" dirty="0">
                <a:latin typeface="Calibri"/>
                <a:cs typeface="Calibri"/>
              </a:rPr>
              <a:t> </a:t>
            </a:r>
            <a:r>
              <a:rPr sz="1200" spc="-9" dirty="0">
                <a:latin typeface="Calibri"/>
                <a:cs typeface="Calibri"/>
              </a:rPr>
              <a:t>increase </a:t>
            </a:r>
            <a:r>
              <a:rPr sz="1200" dirty="0">
                <a:latin typeface="Calibri"/>
                <a:cs typeface="Calibri"/>
              </a:rPr>
              <a:t>in</a:t>
            </a:r>
            <a:r>
              <a:rPr sz="1200" spc="-18" dirty="0">
                <a:latin typeface="Calibri"/>
                <a:cs typeface="Calibri"/>
              </a:rPr>
              <a:t> </a:t>
            </a:r>
            <a:r>
              <a:rPr sz="1200" dirty="0">
                <a:latin typeface="Calibri"/>
                <a:cs typeface="Calibri"/>
              </a:rPr>
              <a:t>assessed value</a:t>
            </a:r>
            <a:r>
              <a:rPr sz="1200" spc="4" dirty="0">
                <a:latin typeface="Calibri"/>
                <a:cs typeface="Calibri"/>
              </a:rPr>
              <a:t> </a:t>
            </a:r>
            <a:r>
              <a:rPr sz="1200" dirty="0">
                <a:latin typeface="Calibri"/>
                <a:cs typeface="Calibri"/>
              </a:rPr>
              <a:t>to</a:t>
            </a:r>
            <a:r>
              <a:rPr sz="1200" spc="-4" dirty="0">
                <a:latin typeface="Calibri"/>
                <a:cs typeface="Calibri"/>
              </a:rPr>
              <a:t> </a:t>
            </a:r>
            <a:r>
              <a:rPr sz="1200" dirty="0">
                <a:latin typeface="Calibri"/>
                <a:cs typeface="Calibri"/>
              </a:rPr>
              <a:t>the tax</a:t>
            </a:r>
            <a:r>
              <a:rPr sz="1200" spc="-9" dirty="0">
                <a:latin typeface="Calibri"/>
                <a:cs typeface="Calibri"/>
              </a:rPr>
              <a:t> </a:t>
            </a:r>
            <a:r>
              <a:rPr sz="1200" dirty="0">
                <a:latin typeface="Calibri"/>
                <a:cs typeface="Calibri"/>
              </a:rPr>
              <a:t>base</a:t>
            </a:r>
            <a:r>
              <a:rPr sz="1200" spc="-9" dirty="0">
                <a:latin typeface="Calibri"/>
                <a:cs typeface="Calibri"/>
              </a:rPr>
              <a:t> </a:t>
            </a:r>
            <a:r>
              <a:rPr sz="1200" dirty="0">
                <a:latin typeface="Calibri"/>
                <a:cs typeface="Calibri"/>
              </a:rPr>
              <a:t>would</a:t>
            </a:r>
            <a:r>
              <a:rPr sz="1200" spc="-4" dirty="0">
                <a:latin typeface="Calibri"/>
                <a:cs typeface="Calibri"/>
              </a:rPr>
              <a:t> </a:t>
            </a:r>
            <a:r>
              <a:rPr sz="1200" dirty="0">
                <a:latin typeface="Calibri"/>
                <a:cs typeface="Calibri"/>
              </a:rPr>
              <a:t>reduce</a:t>
            </a:r>
            <a:r>
              <a:rPr sz="1200" spc="4" dirty="0">
                <a:latin typeface="Calibri"/>
                <a:cs typeface="Calibri"/>
              </a:rPr>
              <a:t> </a:t>
            </a:r>
            <a:r>
              <a:rPr sz="1200" dirty="0">
                <a:latin typeface="Calibri"/>
                <a:cs typeface="Calibri"/>
              </a:rPr>
              <a:t>some</a:t>
            </a:r>
            <a:r>
              <a:rPr sz="1200" spc="-9" dirty="0">
                <a:latin typeface="Calibri"/>
                <a:cs typeface="Calibri"/>
              </a:rPr>
              <a:t> </a:t>
            </a:r>
            <a:r>
              <a:rPr sz="1200" dirty="0">
                <a:latin typeface="Calibri"/>
                <a:cs typeface="Calibri"/>
              </a:rPr>
              <a:t>property tax</a:t>
            </a:r>
            <a:r>
              <a:rPr sz="1200" spc="4" dirty="0">
                <a:latin typeface="Calibri"/>
                <a:cs typeface="Calibri"/>
              </a:rPr>
              <a:t> </a:t>
            </a:r>
            <a:r>
              <a:rPr sz="1200" dirty="0">
                <a:latin typeface="Calibri"/>
                <a:cs typeface="Calibri"/>
              </a:rPr>
              <a:t>rates</a:t>
            </a:r>
            <a:r>
              <a:rPr sz="1200" spc="9" dirty="0">
                <a:latin typeface="Calibri"/>
                <a:cs typeface="Calibri"/>
              </a:rPr>
              <a:t> </a:t>
            </a:r>
            <a:r>
              <a:rPr sz="1200" dirty="0">
                <a:latin typeface="Calibri"/>
                <a:cs typeface="Calibri"/>
              </a:rPr>
              <a:t>(see page</a:t>
            </a:r>
            <a:r>
              <a:rPr sz="1200" spc="-4" dirty="0">
                <a:latin typeface="Calibri"/>
                <a:cs typeface="Calibri"/>
              </a:rPr>
              <a:t> </a:t>
            </a:r>
            <a:r>
              <a:rPr sz="1200" dirty="0">
                <a:latin typeface="Calibri"/>
                <a:cs typeface="Calibri"/>
              </a:rPr>
              <a:t>4)</a:t>
            </a:r>
            <a:r>
              <a:rPr sz="1200" spc="-9" dirty="0">
                <a:latin typeface="Calibri"/>
                <a:cs typeface="Calibri"/>
              </a:rPr>
              <a:t> </a:t>
            </a:r>
            <a:r>
              <a:rPr sz="1200" dirty="0">
                <a:latin typeface="Calibri"/>
                <a:cs typeface="Calibri"/>
              </a:rPr>
              <a:t>which</a:t>
            </a:r>
            <a:r>
              <a:rPr sz="1200" spc="-13" dirty="0">
                <a:latin typeface="Calibri"/>
                <a:cs typeface="Calibri"/>
              </a:rPr>
              <a:t> </a:t>
            </a:r>
            <a:r>
              <a:rPr sz="1200" dirty="0">
                <a:latin typeface="Calibri"/>
                <a:cs typeface="Calibri"/>
              </a:rPr>
              <a:t>would</a:t>
            </a:r>
            <a:r>
              <a:rPr sz="1200" spc="-4" dirty="0">
                <a:latin typeface="Calibri"/>
                <a:cs typeface="Calibri"/>
              </a:rPr>
              <a:t> </a:t>
            </a:r>
            <a:r>
              <a:rPr sz="1200" dirty="0">
                <a:latin typeface="Calibri"/>
                <a:cs typeface="Calibri"/>
              </a:rPr>
              <a:t>in</a:t>
            </a:r>
            <a:r>
              <a:rPr sz="1200" spc="-13" dirty="0">
                <a:latin typeface="Calibri"/>
                <a:cs typeface="Calibri"/>
              </a:rPr>
              <a:t> </a:t>
            </a:r>
            <a:r>
              <a:rPr sz="1200" dirty="0">
                <a:latin typeface="Calibri"/>
                <a:cs typeface="Calibri"/>
              </a:rPr>
              <a:t>turn lower circuit</a:t>
            </a:r>
            <a:r>
              <a:rPr sz="1200" spc="-9" dirty="0">
                <a:latin typeface="Calibri"/>
                <a:cs typeface="Calibri"/>
              </a:rPr>
              <a:t> </a:t>
            </a:r>
            <a:r>
              <a:rPr sz="1200" dirty="0">
                <a:latin typeface="Calibri"/>
                <a:cs typeface="Calibri"/>
              </a:rPr>
              <a:t>breaker</a:t>
            </a:r>
            <a:r>
              <a:rPr sz="1200" spc="4" dirty="0">
                <a:latin typeface="Calibri"/>
                <a:cs typeface="Calibri"/>
              </a:rPr>
              <a:t> </a:t>
            </a:r>
            <a:r>
              <a:rPr sz="1200" dirty="0">
                <a:latin typeface="Calibri"/>
                <a:cs typeface="Calibri"/>
              </a:rPr>
              <a:t>impacts</a:t>
            </a:r>
            <a:r>
              <a:rPr sz="1200" spc="-4" dirty="0">
                <a:latin typeface="Calibri"/>
                <a:cs typeface="Calibri"/>
              </a:rPr>
              <a:t> </a:t>
            </a:r>
            <a:r>
              <a:rPr sz="1200" dirty="0">
                <a:latin typeface="Calibri"/>
                <a:cs typeface="Calibri"/>
              </a:rPr>
              <a:t>(see</a:t>
            </a:r>
            <a:r>
              <a:rPr sz="1200" spc="4" dirty="0">
                <a:latin typeface="Calibri"/>
                <a:cs typeface="Calibri"/>
              </a:rPr>
              <a:t> </a:t>
            </a:r>
            <a:r>
              <a:rPr sz="1200" spc="-18" dirty="0">
                <a:latin typeface="Calibri"/>
                <a:cs typeface="Calibri"/>
              </a:rPr>
              <a:t>page </a:t>
            </a:r>
            <a:r>
              <a:rPr sz="1200" dirty="0">
                <a:latin typeface="Calibri"/>
                <a:cs typeface="Calibri"/>
              </a:rPr>
              <a:t>5)</a:t>
            </a:r>
            <a:r>
              <a:rPr sz="1200" spc="-13" dirty="0">
                <a:latin typeface="Calibri"/>
                <a:cs typeface="Calibri"/>
              </a:rPr>
              <a:t> </a:t>
            </a:r>
            <a:r>
              <a:rPr sz="1200" dirty="0">
                <a:latin typeface="Calibri"/>
                <a:cs typeface="Calibri"/>
              </a:rPr>
              <a:t>and</a:t>
            </a:r>
            <a:r>
              <a:rPr sz="1200" spc="-13" dirty="0">
                <a:latin typeface="Calibri"/>
                <a:cs typeface="Calibri"/>
              </a:rPr>
              <a:t> </a:t>
            </a:r>
            <a:r>
              <a:rPr sz="1200" dirty="0">
                <a:latin typeface="Calibri"/>
                <a:cs typeface="Calibri"/>
              </a:rPr>
              <a:t>drive</a:t>
            </a:r>
            <a:r>
              <a:rPr sz="1200" spc="-4" dirty="0">
                <a:latin typeface="Calibri"/>
                <a:cs typeface="Calibri"/>
              </a:rPr>
              <a:t> </a:t>
            </a:r>
            <a:r>
              <a:rPr sz="1200" dirty="0">
                <a:latin typeface="Calibri"/>
                <a:cs typeface="Calibri"/>
              </a:rPr>
              <a:t>up</a:t>
            </a:r>
            <a:r>
              <a:rPr sz="1200" spc="-13" dirty="0">
                <a:latin typeface="Calibri"/>
                <a:cs typeface="Calibri"/>
              </a:rPr>
              <a:t> </a:t>
            </a:r>
            <a:r>
              <a:rPr sz="1200" dirty="0">
                <a:latin typeface="Calibri"/>
                <a:cs typeface="Calibri"/>
              </a:rPr>
              <a:t>the</a:t>
            </a:r>
            <a:r>
              <a:rPr sz="1200" spc="-4" dirty="0">
                <a:latin typeface="Calibri"/>
                <a:cs typeface="Calibri"/>
              </a:rPr>
              <a:t> </a:t>
            </a:r>
            <a:r>
              <a:rPr sz="1200" dirty="0">
                <a:latin typeface="Calibri"/>
                <a:cs typeface="Calibri"/>
              </a:rPr>
              <a:t>net</a:t>
            </a:r>
            <a:r>
              <a:rPr sz="1200" spc="-9" dirty="0">
                <a:latin typeface="Calibri"/>
                <a:cs typeface="Calibri"/>
              </a:rPr>
              <a:t> </a:t>
            </a:r>
            <a:r>
              <a:rPr sz="1200" dirty="0">
                <a:latin typeface="Calibri"/>
                <a:cs typeface="Calibri"/>
              </a:rPr>
              <a:t>collection</a:t>
            </a:r>
            <a:r>
              <a:rPr sz="1200" spc="-13" dirty="0">
                <a:latin typeface="Calibri"/>
                <a:cs typeface="Calibri"/>
              </a:rPr>
              <a:t> </a:t>
            </a:r>
            <a:r>
              <a:rPr sz="1200" dirty="0">
                <a:latin typeface="Calibri"/>
                <a:cs typeface="Calibri"/>
              </a:rPr>
              <a:t>of</a:t>
            </a:r>
            <a:r>
              <a:rPr sz="1200" spc="-9" dirty="0">
                <a:latin typeface="Calibri"/>
                <a:cs typeface="Calibri"/>
              </a:rPr>
              <a:t> </a:t>
            </a:r>
            <a:r>
              <a:rPr sz="1200" dirty="0">
                <a:latin typeface="Calibri"/>
                <a:cs typeface="Calibri"/>
              </a:rPr>
              <a:t>property</a:t>
            </a:r>
            <a:r>
              <a:rPr sz="1200" spc="-9" dirty="0">
                <a:latin typeface="Calibri"/>
                <a:cs typeface="Calibri"/>
              </a:rPr>
              <a:t> </a:t>
            </a:r>
            <a:r>
              <a:rPr sz="1200" dirty="0">
                <a:latin typeface="Calibri"/>
                <a:cs typeface="Calibri"/>
              </a:rPr>
              <a:t>tax.</a:t>
            </a:r>
            <a:r>
              <a:rPr sz="1200" spc="202" dirty="0">
                <a:latin typeface="Calibri"/>
                <a:cs typeface="Calibri"/>
              </a:rPr>
              <a:t> </a:t>
            </a:r>
            <a:r>
              <a:rPr sz="1200" dirty="0">
                <a:latin typeface="Calibri"/>
                <a:cs typeface="Calibri"/>
              </a:rPr>
              <a:t>Other</a:t>
            </a:r>
            <a:r>
              <a:rPr sz="1200" spc="-9" dirty="0">
                <a:latin typeface="Calibri"/>
                <a:cs typeface="Calibri"/>
              </a:rPr>
              <a:t> </a:t>
            </a:r>
            <a:r>
              <a:rPr sz="1200" dirty="0">
                <a:latin typeface="Calibri"/>
                <a:cs typeface="Calibri"/>
              </a:rPr>
              <a:t>property</a:t>
            </a:r>
            <a:r>
              <a:rPr sz="1200" spc="-9" dirty="0">
                <a:latin typeface="Calibri"/>
                <a:cs typeface="Calibri"/>
              </a:rPr>
              <a:t> </a:t>
            </a:r>
            <a:r>
              <a:rPr sz="1200" dirty="0">
                <a:latin typeface="Calibri"/>
                <a:cs typeface="Calibri"/>
              </a:rPr>
              <a:t>tax</a:t>
            </a:r>
            <a:r>
              <a:rPr sz="1200" spc="-9" dirty="0">
                <a:latin typeface="Calibri"/>
                <a:cs typeface="Calibri"/>
              </a:rPr>
              <a:t> </a:t>
            </a:r>
            <a:r>
              <a:rPr sz="1200" dirty="0">
                <a:latin typeface="Calibri"/>
                <a:cs typeface="Calibri"/>
              </a:rPr>
              <a:t>rates</a:t>
            </a:r>
            <a:r>
              <a:rPr sz="1200" spc="-9" dirty="0">
                <a:latin typeface="Calibri"/>
                <a:cs typeface="Calibri"/>
              </a:rPr>
              <a:t> </a:t>
            </a:r>
            <a:r>
              <a:rPr sz="1200" dirty="0">
                <a:latin typeface="Calibri"/>
                <a:cs typeface="Calibri"/>
              </a:rPr>
              <a:t>could</a:t>
            </a:r>
            <a:r>
              <a:rPr sz="1200" spc="-18" dirty="0">
                <a:latin typeface="Calibri"/>
                <a:cs typeface="Calibri"/>
              </a:rPr>
              <a:t> </a:t>
            </a:r>
            <a:r>
              <a:rPr sz="1200" dirty="0">
                <a:latin typeface="Calibri"/>
                <a:cs typeface="Calibri"/>
              </a:rPr>
              <a:t>remain</a:t>
            </a:r>
            <a:r>
              <a:rPr sz="1200" spc="-18" dirty="0">
                <a:latin typeface="Calibri"/>
                <a:cs typeface="Calibri"/>
              </a:rPr>
              <a:t> </a:t>
            </a:r>
            <a:r>
              <a:rPr sz="1200" dirty="0">
                <a:latin typeface="Calibri"/>
                <a:cs typeface="Calibri"/>
              </a:rPr>
              <a:t>the</a:t>
            </a:r>
            <a:r>
              <a:rPr sz="1200" spc="-4" dirty="0">
                <a:latin typeface="Calibri"/>
                <a:cs typeface="Calibri"/>
              </a:rPr>
              <a:t> </a:t>
            </a:r>
            <a:r>
              <a:rPr sz="1200" dirty="0">
                <a:latin typeface="Calibri"/>
                <a:cs typeface="Calibri"/>
              </a:rPr>
              <a:t>same</a:t>
            </a:r>
            <a:r>
              <a:rPr sz="1200" spc="-4" dirty="0">
                <a:latin typeface="Calibri"/>
                <a:cs typeface="Calibri"/>
              </a:rPr>
              <a:t> </a:t>
            </a:r>
            <a:r>
              <a:rPr sz="1200" dirty="0">
                <a:latin typeface="Calibri"/>
                <a:cs typeface="Calibri"/>
              </a:rPr>
              <a:t>as</a:t>
            </a:r>
            <a:r>
              <a:rPr sz="1200" spc="-9" dirty="0">
                <a:latin typeface="Calibri"/>
                <a:cs typeface="Calibri"/>
              </a:rPr>
              <a:t> </a:t>
            </a:r>
            <a:r>
              <a:rPr sz="1200" dirty="0">
                <a:latin typeface="Calibri"/>
                <a:cs typeface="Calibri"/>
              </a:rPr>
              <a:t>they</a:t>
            </a:r>
            <a:r>
              <a:rPr sz="1200" spc="-4" dirty="0">
                <a:latin typeface="Calibri"/>
                <a:cs typeface="Calibri"/>
              </a:rPr>
              <a:t> </a:t>
            </a:r>
            <a:r>
              <a:rPr sz="1200" dirty="0">
                <a:latin typeface="Calibri"/>
                <a:cs typeface="Calibri"/>
              </a:rPr>
              <a:t>are</a:t>
            </a:r>
            <a:r>
              <a:rPr sz="1200" spc="-4" dirty="0">
                <a:latin typeface="Calibri"/>
                <a:cs typeface="Calibri"/>
              </a:rPr>
              <a:t> </a:t>
            </a:r>
            <a:r>
              <a:rPr sz="1200" dirty="0">
                <a:latin typeface="Calibri"/>
                <a:cs typeface="Calibri"/>
              </a:rPr>
              <a:t>statutorily</a:t>
            </a:r>
            <a:r>
              <a:rPr sz="1200" spc="-9" dirty="0">
                <a:latin typeface="Calibri"/>
                <a:cs typeface="Calibri"/>
              </a:rPr>
              <a:t> </a:t>
            </a:r>
            <a:r>
              <a:rPr sz="1200" dirty="0">
                <a:latin typeface="Calibri"/>
                <a:cs typeface="Calibri"/>
              </a:rPr>
              <a:t>regulated</a:t>
            </a:r>
            <a:r>
              <a:rPr sz="1200" spc="-13" dirty="0">
                <a:latin typeface="Calibri"/>
                <a:cs typeface="Calibri"/>
              </a:rPr>
              <a:t> </a:t>
            </a:r>
            <a:r>
              <a:rPr sz="1200" dirty="0">
                <a:latin typeface="Calibri"/>
                <a:cs typeface="Calibri"/>
              </a:rPr>
              <a:t>by</a:t>
            </a:r>
            <a:r>
              <a:rPr sz="1200" spc="-13" dirty="0">
                <a:latin typeface="Calibri"/>
                <a:cs typeface="Calibri"/>
              </a:rPr>
              <a:t> </a:t>
            </a:r>
            <a:r>
              <a:rPr sz="1200" dirty="0">
                <a:latin typeface="Calibri"/>
                <a:cs typeface="Calibri"/>
              </a:rPr>
              <a:t>rate</a:t>
            </a:r>
            <a:r>
              <a:rPr sz="1200" spc="-9" dirty="0">
                <a:latin typeface="Calibri"/>
                <a:cs typeface="Calibri"/>
              </a:rPr>
              <a:t> </a:t>
            </a:r>
            <a:r>
              <a:rPr sz="1200" dirty="0">
                <a:latin typeface="Calibri"/>
                <a:cs typeface="Calibri"/>
              </a:rPr>
              <a:t>and</a:t>
            </a:r>
            <a:r>
              <a:rPr sz="1200" spc="-13" dirty="0">
                <a:latin typeface="Calibri"/>
                <a:cs typeface="Calibri"/>
              </a:rPr>
              <a:t> </a:t>
            </a:r>
            <a:r>
              <a:rPr sz="1200" spc="-22" dirty="0">
                <a:latin typeface="Calibri"/>
                <a:cs typeface="Calibri"/>
              </a:rPr>
              <a:t>if </a:t>
            </a:r>
            <a:r>
              <a:rPr sz="1200" dirty="0">
                <a:latin typeface="Calibri"/>
                <a:cs typeface="Calibri"/>
              </a:rPr>
              <a:t>those</a:t>
            </a:r>
            <a:r>
              <a:rPr sz="1200" spc="84" dirty="0">
                <a:latin typeface="Calibri"/>
                <a:cs typeface="Calibri"/>
              </a:rPr>
              <a:t> </a:t>
            </a:r>
            <a:r>
              <a:rPr sz="1200" dirty="0">
                <a:latin typeface="Calibri"/>
                <a:cs typeface="Calibri"/>
              </a:rPr>
              <a:t>rates</a:t>
            </a:r>
            <a:r>
              <a:rPr sz="1200" spc="97" dirty="0">
                <a:latin typeface="Calibri"/>
                <a:cs typeface="Calibri"/>
              </a:rPr>
              <a:t> </a:t>
            </a:r>
            <a:r>
              <a:rPr sz="1200" dirty="0">
                <a:latin typeface="Calibri"/>
                <a:cs typeface="Calibri"/>
              </a:rPr>
              <a:t>remained</a:t>
            </a:r>
            <a:r>
              <a:rPr sz="1200" spc="97" dirty="0">
                <a:latin typeface="Calibri"/>
                <a:cs typeface="Calibri"/>
              </a:rPr>
              <a:t> </a:t>
            </a:r>
            <a:r>
              <a:rPr sz="1200" dirty="0">
                <a:latin typeface="Calibri"/>
                <a:cs typeface="Calibri"/>
              </a:rPr>
              <a:t>at</a:t>
            </a:r>
            <a:r>
              <a:rPr sz="1200" spc="97" dirty="0">
                <a:latin typeface="Calibri"/>
                <a:cs typeface="Calibri"/>
              </a:rPr>
              <a:t> </a:t>
            </a:r>
            <a:r>
              <a:rPr sz="1200" dirty="0">
                <a:latin typeface="Calibri"/>
                <a:cs typeface="Calibri"/>
              </a:rPr>
              <a:t>their</a:t>
            </a:r>
            <a:r>
              <a:rPr sz="1200" spc="97" dirty="0">
                <a:latin typeface="Calibri"/>
                <a:cs typeface="Calibri"/>
              </a:rPr>
              <a:t> </a:t>
            </a:r>
            <a:r>
              <a:rPr sz="1200" dirty="0">
                <a:latin typeface="Calibri"/>
                <a:cs typeface="Calibri"/>
              </a:rPr>
              <a:t>current</a:t>
            </a:r>
            <a:r>
              <a:rPr sz="1200" spc="97" dirty="0">
                <a:latin typeface="Calibri"/>
                <a:cs typeface="Calibri"/>
              </a:rPr>
              <a:t> </a:t>
            </a:r>
            <a:r>
              <a:rPr sz="1200" dirty="0">
                <a:latin typeface="Calibri"/>
                <a:cs typeface="Calibri"/>
              </a:rPr>
              <a:t>levels,</a:t>
            </a:r>
            <a:r>
              <a:rPr sz="1200" spc="88" dirty="0">
                <a:latin typeface="Calibri"/>
                <a:cs typeface="Calibri"/>
              </a:rPr>
              <a:t> </a:t>
            </a:r>
            <a:r>
              <a:rPr sz="1200" dirty="0">
                <a:latin typeface="Calibri"/>
                <a:cs typeface="Calibri"/>
              </a:rPr>
              <a:t>then</a:t>
            </a:r>
            <a:r>
              <a:rPr sz="1200" spc="93" dirty="0">
                <a:latin typeface="Calibri"/>
                <a:cs typeface="Calibri"/>
              </a:rPr>
              <a:t> </a:t>
            </a:r>
            <a:r>
              <a:rPr sz="1200" dirty="0">
                <a:latin typeface="Calibri"/>
                <a:cs typeface="Calibri"/>
              </a:rPr>
              <a:t>tax</a:t>
            </a:r>
            <a:r>
              <a:rPr sz="1200" spc="93" dirty="0">
                <a:latin typeface="Calibri"/>
                <a:cs typeface="Calibri"/>
              </a:rPr>
              <a:t> </a:t>
            </a:r>
            <a:r>
              <a:rPr sz="1200" dirty="0">
                <a:latin typeface="Calibri"/>
                <a:cs typeface="Calibri"/>
              </a:rPr>
              <a:t>revenue</a:t>
            </a:r>
            <a:r>
              <a:rPr sz="1200" spc="88" dirty="0">
                <a:latin typeface="Calibri"/>
                <a:cs typeface="Calibri"/>
              </a:rPr>
              <a:t> </a:t>
            </a:r>
            <a:r>
              <a:rPr sz="1200" dirty="0">
                <a:latin typeface="Calibri"/>
                <a:cs typeface="Calibri"/>
              </a:rPr>
              <a:t>would</a:t>
            </a:r>
            <a:r>
              <a:rPr sz="1200" spc="93" dirty="0">
                <a:latin typeface="Calibri"/>
                <a:cs typeface="Calibri"/>
              </a:rPr>
              <a:t> </a:t>
            </a:r>
            <a:r>
              <a:rPr sz="1200" dirty="0">
                <a:latin typeface="Calibri"/>
                <a:cs typeface="Calibri"/>
              </a:rPr>
              <a:t>increase</a:t>
            </a:r>
            <a:r>
              <a:rPr sz="1200" spc="106" dirty="0">
                <a:latin typeface="Calibri"/>
                <a:cs typeface="Calibri"/>
              </a:rPr>
              <a:t> </a:t>
            </a:r>
            <a:r>
              <a:rPr sz="1200" dirty="0">
                <a:latin typeface="Calibri"/>
                <a:cs typeface="Calibri"/>
              </a:rPr>
              <a:t>(see</a:t>
            </a:r>
            <a:r>
              <a:rPr sz="1200" spc="97" dirty="0">
                <a:latin typeface="Calibri"/>
                <a:cs typeface="Calibri"/>
              </a:rPr>
              <a:t> </a:t>
            </a:r>
            <a:r>
              <a:rPr sz="1200" dirty="0">
                <a:latin typeface="Calibri"/>
                <a:cs typeface="Calibri"/>
              </a:rPr>
              <a:t>page</a:t>
            </a:r>
            <a:r>
              <a:rPr sz="1200" spc="88" dirty="0">
                <a:latin typeface="Calibri"/>
                <a:cs typeface="Calibri"/>
              </a:rPr>
              <a:t> </a:t>
            </a:r>
            <a:r>
              <a:rPr sz="1200" dirty="0">
                <a:latin typeface="Calibri"/>
                <a:cs typeface="Calibri"/>
              </a:rPr>
              <a:t>6).</a:t>
            </a:r>
            <a:r>
              <a:rPr sz="1200" spc="405" dirty="0">
                <a:latin typeface="Calibri"/>
                <a:cs typeface="Calibri"/>
              </a:rPr>
              <a:t> </a:t>
            </a:r>
            <a:r>
              <a:rPr sz="1200" dirty="0">
                <a:latin typeface="Calibri"/>
                <a:cs typeface="Calibri"/>
              </a:rPr>
              <a:t>Pages</a:t>
            </a:r>
            <a:r>
              <a:rPr sz="1200" spc="84" dirty="0">
                <a:latin typeface="Calibri"/>
                <a:cs typeface="Calibri"/>
              </a:rPr>
              <a:t> </a:t>
            </a:r>
            <a:r>
              <a:rPr sz="1200" dirty="0">
                <a:latin typeface="Calibri"/>
                <a:cs typeface="Calibri"/>
              </a:rPr>
              <a:t>4</a:t>
            </a:r>
            <a:r>
              <a:rPr sz="1200" spc="97" dirty="0">
                <a:latin typeface="Calibri"/>
                <a:cs typeface="Calibri"/>
              </a:rPr>
              <a:t> </a:t>
            </a:r>
            <a:r>
              <a:rPr sz="1200" dirty="0">
                <a:latin typeface="Calibri"/>
                <a:cs typeface="Calibri"/>
              </a:rPr>
              <a:t>–</a:t>
            </a:r>
            <a:r>
              <a:rPr sz="1200" spc="88" dirty="0">
                <a:latin typeface="Calibri"/>
                <a:cs typeface="Calibri"/>
              </a:rPr>
              <a:t> </a:t>
            </a:r>
            <a:r>
              <a:rPr sz="1200" dirty="0">
                <a:latin typeface="Calibri"/>
                <a:cs typeface="Calibri"/>
              </a:rPr>
              <a:t>6</a:t>
            </a:r>
            <a:r>
              <a:rPr sz="1200" spc="97" dirty="0">
                <a:latin typeface="Calibri"/>
                <a:cs typeface="Calibri"/>
              </a:rPr>
              <a:t> </a:t>
            </a:r>
            <a:r>
              <a:rPr sz="1200" dirty="0">
                <a:latin typeface="Calibri"/>
                <a:cs typeface="Calibri"/>
              </a:rPr>
              <a:t>show</a:t>
            </a:r>
            <a:r>
              <a:rPr sz="1200" spc="88" dirty="0">
                <a:latin typeface="Calibri"/>
                <a:cs typeface="Calibri"/>
              </a:rPr>
              <a:t> </a:t>
            </a:r>
            <a:r>
              <a:rPr sz="1200" dirty="0">
                <a:latin typeface="Calibri"/>
                <a:cs typeface="Calibri"/>
              </a:rPr>
              <a:t>our</a:t>
            </a:r>
            <a:r>
              <a:rPr sz="1200" spc="88" dirty="0">
                <a:latin typeface="Calibri"/>
                <a:cs typeface="Calibri"/>
              </a:rPr>
              <a:t> </a:t>
            </a:r>
            <a:r>
              <a:rPr sz="1200" dirty="0">
                <a:latin typeface="Calibri"/>
                <a:cs typeface="Calibri"/>
              </a:rPr>
              <a:t>estimated</a:t>
            </a:r>
            <a:r>
              <a:rPr sz="1200" spc="97" dirty="0">
                <a:latin typeface="Calibri"/>
                <a:cs typeface="Calibri"/>
              </a:rPr>
              <a:t> </a:t>
            </a:r>
            <a:r>
              <a:rPr sz="1200" dirty="0">
                <a:latin typeface="Calibri"/>
                <a:cs typeface="Calibri"/>
              </a:rPr>
              <a:t>impacts</a:t>
            </a:r>
            <a:r>
              <a:rPr sz="1200" spc="88" dirty="0">
                <a:latin typeface="Calibri"/>
                <a:cs typeface="Calibri"/>
              </a:rPr>
              <a:t> </a:t>
            </a:r>
            <a:r>
              <a:rPr sz="1200" dirty="0">
                <a:latin typeface="Calibri"/>
                <a:cs typeface="Calibri"/>
              </a:rPr>
              <a:t>of</a:t>
            </a:r>
            <a:r>
              <a:rPr sz="1200" spc="97" dirty="0">
                <a:latin typeface="Calibri"/>
                <a:cs typeface="Calibri"/>
              </a:rPr>
              <a:t> </a:t>
            </a:r>
            <a:r>
              <a:rPr sz="1200" spc="-22" dirty="0">
                <a:latin typeface="Calibri"/>
                <a:cs typeface="Calibri"/>
              </a:rPr>
              <a:t>the </a:t>
            </a:r>
            <a:r>
              <a:rPr sz="1200" dirty="0">
                <a:latin typeface="Calibri"/>
                <a:cs typeface="Calibri"/>
              </a:rPr>
              <a:t>incremental</a:t>
            </a:r>
            <a:r>
              <a:rPr sz="1200" spc="-18" dirty="0">
                <a:latin typeface="Calibri"/>
                <a:cs typeface="Calibri"/>
              </a:rPr>
              <a:t> </a:t>
            </a:r>
            <a:r>
              <a:rPr sz="1200" dirty="0">
                <a:latin typeface="Calibri"/>
                <a:cs typeface="Calibri"/>
              </a:rPr>
              <a:t>AV</a:t>
            </a:r>
            <a:r>
              <a:rPr sz="1200" spc="-13" dirty="0">
                <a:latin typeface="Calibri"/>
                <a:cs typeface="Calibri"/>
              </a:rPr>
              <a:t> </a:t>
            </a:r>
            <a:r>
              <a:rPr sz="1200" dirty="0">
                <a:latin typeface="Calibri"/>
                <a:cs typeface="Calibri"/>
              </a:rPr>
              <a:t>returning</a:t>
            </a:r>
            <a:r>
              <a:rPr sz="1200" spc="-13" dirty="0">
                <a:latin typeface="Calibri"/>
                <a:cs typeface="Calibri"/>
              </a:rPr>
              <a:t> </a:t>
            </a:r>
            <a:r>
              <a:rPr sz="1200" dirty="0">
                <a:latin typeface="Calibri"/>
                <a:cs typeface="Calibri"/>
              </a:rPr>
              <a:t>to</a:t>
            </a:r>
            <a:r>
              <a:rPr sz="1200" spc="-4" dirty="0">
                <a:latin typeface="Calibri"/>
                <a:cs typeface="Calibri"/>
              </a:rPr>
              <a:t> </a:t>
            </a:r>
            <a:r>
              <a:rPr sz="1200" dirty="0">
                <a:latin typeface="Calibri"/>
                <a:cs typeface="Calibri"/>
              </a:rPr>
              <a:t>the</a:t>
            </a:r>
            <a:r>
              <a:rPr sz="1200" spc="-18" dirty="0">
                <a:latin typeface="Calibri"/>
                <a:cs typeface="Calibri"/>
              </a:rPr>
              <a:t> </a:t>
            </a:r>
            <a:r>
              <a:rPr sz="1200" dirty="0">
                <a:latin typeface="Calibri"/>
                <a:cs typeface="Calibri"/>
              </a:rPr>
              <a:t>tax</a:t>
            </a:r>
            <a:r>
              <a:rPr sz="1200" spc="-18" dirty="0">
                <a:latin typeface="Calibri"/>
                <a:cs typeface="Calibri"/>
              </a:rPr>
              <a:t> </a:t>
            </a:r>
            <a:r>
              <a:rPr sz="1200" spc="-9" dirty="0">
                <a:latin typeface="Calibri"/>
                <a:cs typeface="Calibri"/>
              </a:rPr>
              <a:t>base.</a:t>
            </a:r>
            <a:endParaRPr sz="12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C05E-76D7-B344-4299-41C428084218}"/>
              </a:ext>
            </a:extLst>
          </p:cNvPr>
          <p:cNvSpPr>
            <a:spLocks noGrp="1"/>
          </p:cNvSpPr>
          <p:nvPr>
            <p:ph type="title"/>
          </p:nvPr>
        </p:nvSpPr>
        <p:spPr>
          <a:xfrm>
            <a:off x="1922526" y="207898"/>
            <a:ext cx="4541520" cy="430887"/>
          </a:xfrm>
          <a:noFill/>
        </p:spPr>
        <p:txBody>
          <a:bodyPr>
            <a:normAutofit fontScale="90000"/>
          </a:bodyPr>
          <a:lstStyle/>
          <a:p>
            <a:pPr algn="ctr"/>
            <a:r>
              <a:rPr lang="en-US" dirty="0"/>
              <a:t>Who Is The RDC?</a:t>
            </a:r>
          </a:p>
        </p:txBody>
      </p:sp>
      <p:sp>
        <p:nvSpPr>
          <p:cNvPr id="3" name="Text Placeholder 2">
            <a:extLst>
              <a:ext uri="{FF2B5EF4-FFF2-40B4-BE49-F238E27FC236}">
                <a16:creationId xmlns:a16="http://schemas.microsoft.com/office/drawing/2014/main" id="{20A5B9E3-85CD-62D6-C93A-67F811ABDE91}"/>
              </a:ext>
            </a:extLst>
          </p:cNvPr>
          <p:cNvSpPr>
            <a:spLocks noGrp="1"/>
          </p:cNvSpPr>
          <p:nvPr>
            <p:ph idx="1"/>
          </p:nvPr>
        </p:nvSpPr>
        <p:spPr>
          <a:xfrm>
            <a:off x="540083" y="762000"/>
            <a:ext cx="8061325" cy="5715000"/>
          </a:xfrm>
          <a:gradFill>
            <a:gsLst>
              <a:gs pos="16000">
                <a:schemeClr val="bg2">
                  <a:tint val="97000"/>
                  <a:hueMod val="92000"/>
                  <a:satMod val="169000"/>
                  <a:lumMod val="164000"/>
                </a:schemeClr>
              </a:gs>
              <a:gs pos="100000">
                <a:schemeClr val="bg2">
                  <a:shade val="96000"/>
                  <a:satMod val="120000"/>
                  <a:lumMod val="90000"/>
                </a:schemeClr>
              </a:gs>
            </a:gsLst>
            <a:lin ang="6120000" scaled="1"/>
          </a:gradFill>
        </p:spPr>
        <p:txBody>
          <a:bodyPr/>
          <a:lstStyle/>
          <a:p>
            <a:pPr marL="0" marR="0" indent="0">
              <a:lnSpc>
                <a:spcPct val="107000"/>
              </a:lnSpc>
              <a:spcBef>
                <a:spcPts val="0"/>
              </a:spcBef>
              <a:spcAft>
                <a:spcPts val="0"/>
              </a:spcAft>
              <a:buNone/>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RDC consists of six (6) members.  Five (5) members are appointed by the County Commissioners and County Council.  These 5 members are voting members.  One member is recommended by a School Corporation, and this member is a non-voting member.  The non-voting member has all of the same responsibilities of the other members.</a:t>
            </a:r>
          </a:p>
          <a:p>
            <a:pPr marL="0" marR="0" indent="0">
              <a:lnSpc>
                <a:spcPct val="107000"/>
              </a:lnSpc>
              <a:spcBef>
                <a:spcPts val="0"/>
              </a:spcBef>
              <a:spcAft>
                <a:spcPts val="0"/>
              </a:spcAft>
              <a:buNone/>
            </a:pP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600" b="1" u="sng"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2022 Board Members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Ron Dickerson, President</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Commissioner John Frey, Vice President</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Rex Ryker, Secretary</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Councilman Gary Booth</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Phil Littell, Sr</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Julie Hess - Non-Voting School Board Member</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 Taylor serves as counsel.  </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Auditor Jennifer Andel, Treasurer </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50951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rotWithShape="1">
          <a:gsLst>
            <a:gs pos="21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2531898"/>
            <a:ext cx="6934200" cy="1320874"/>
          </a:xfrm>
          <a:prstGeom prst="rect">
            <a:avLst/>
          </a:prstGeom>
          <a:pattFill prst="pct90">
            <a:fgClr>
              <a:schemeClr val="bg2"/>
            </a:fgClr>
            <a:bgClr>
              <a:schemeClr val="bg1"/>
            </a:bgClr>
          </a:pattFill>
        </p:spPr>
        <p:txBody>
          <a:bodyPr vert="horz" wrap="square" lIns="0" tIns="149860" rIns="0" bIns="0" rtlCol="0">
            <a:spAutoFit/>
          </a:bodyPr>
          <a:lstStyle/>
          <a:p>
            <a:pPr marL="12700" algn="ctr">
              <a:lnSpc>
                <a:spcPct val="100000"/>
              </a:lnSpc>
              <a:spcBef>
                <a:spcPts val="1180"/>
              </a:spcBef>
            </a:pPr>
            <a:r>
              <a:rPr sz="3200" b="1" dirty="0"/>
              <a:t>Questions</a:t>
            </a:r>
            <a:r>
              <a:rPr sz="3200" b="1" spc="5" dirty="0"/>
              <a:t> </a:t>
            </a:r>
            <a:r>
              <a:rPr sz="3200" b="1" dirty="0"/>
              <a:t>&amp;</a:t>
            </a:r>
            <a:r>
              <a:rPr sz="3200" b="1" spc="-5" dirty="0"/>
              <a:t> </a:t>
            </a:r>
            <a:r>
              <a:rPr sz="3200" b="1" spc="-10" dirty="0"/>
              <a:t>Wrap-</a:t>
            </a:r>
            <a:r>
              <a:rPr sz="3200" b="1" spc="-25" dirty="0"/>
              <a:t>up</a:t>
            </a:r>
            <a:r>
              <a:rPr lang="en-US" b="1" dirty="0"/>
              <a:t>  </a:t>
            </a:r>
            <a:br>
              <a:rPr lang="en-US" b="1" dirty="0"/>
            </a:br>
            <a:r>
              <a:rPr lang="en-US" sz="2200" cap="none" dirty="0">
                <a:latin typeface="Calibri Light" panose="020F0302020204030204" pitchFamily="34" charset="0"/>
                <a:cs typeface="Calibri Light" panose="020F0302020204030204" pitchFamily="34" charset="0"/>
              </a:rPr>
              <a:t>Ron</a:t>
            </a:r>
            <a:r>
              <a:rPr lang="en-US" sz="2200" cap="none" spc="-55" dirty="0">
                <a:latin typeface="Calibri Light" panose="020F0302020204030204" pitchFamily="34" charset="0"/>
                <a:cs typeface="Calibri Light" panose="020F0302020204030204" pitchFamily="34" charset="0"/>
              </a:rPr>
              <a:t> </a:t>
            </a:r>
            <a:r>
              <a:rPr lang="en-US" sz="2200" cap="none" spc="-10" dirty="0">
                <a:latin typeface="Calibri Light" panose="020F0302020204030204" pitchFamily="34" charset="0"/>
                <a:cs typeface="Calibri Light" panose="020F0302020204030204" pitchFamily="34" charset="0"/>
              </a:rPr>
              <a:t>Dickerson</a:t>
            </a:r>
            <a:br>
              <a:rPr lang="en-US" sz="2200" cap="none" spc="-10" dirty="0">
                <a:latin typeface="Calibri Light" panose="020F0302020204030204" pitchFamily="34" charset="0"/>
                <a:cs typeface="Calibri Light" panose="020F0302020204030204" pitchFamily="34" charset="0"/>
              </a:rPr>
            </a:br>
            <a:r>
              <a:rPr lang="en-US" sz="2200" cap="none" spc="-10" dirty="0">
                <a:latin typeface="Calibri Light" panose="020F0302020204030204" pitchFamily="34" charset="0"/>
                <a:cs typeface="Calibri Light" panose="020F0302020204030204" pitchFamily="34" charset="0"/>
              </a:rPr>
              <a:t>Redevelopment Commission Board President</a:t>
            </a:r>
            <a:endParaRPr lang="en-US" sz="2200" cap="none" dirty="0">
              <a:latin typeface="Calibri Light" panose="020F0302020204030204" pitchFamily="34" charset="0"/>
              <a:cs typeface="Calibri Light" panose="020F03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8116" y="654051"/>
            <a:ext cx="6680484" cy="513715"/>
          </a:xfrm>
          <a:prstGeom prst="rect">
            <a:avLst/>
          </a:prstGeom>
        </p:spPr>
        <p:txBody>
          <a:bodyPr vert="horz" wrap="square" lIns="0" tIns="13335" rIns="0" bIns="0" rtlCol="0">
            <a:spAutoFit/>
          </a:bodyPr>
          <a:lstStyle/>
          <a:p>
            <a:pPr marL="12700" algn="ctr">
              <a:lnSpc>
                <a:spcPct val="100000"/>
              </a:lnSpc>
              <a:spcBef>
                <a:spcPts val="105"/>
              </a:spcBef>
            </a:pPr>
            <a:r>
              <a:rPr sz="3200" dirty="0"/>
              <a:t>Consultants</a:t>
            </a:r>
          </a:p>
        </p:txBody>
      </p:sp>
      <p:sp>
        <p:nvSpPr>
          <p:cNvPr id="3" name="object 3"/>
          <p:cNvSpPr txBox="1"/>
          <p:nvPr/>
        </p:nvSpPr>
        <p:spPr>
          <a:xfrm>
            <a:off x="1524000" y="1472110"/>
            <a:ext cx="5599430" cy="5314917"/>
          </a:xfrm>
          <a:prstGeom prst="rect">
            <a:avLst/>
          </a:prstGeom>
        </p:spPr>
        <p:txBody>
          <a:bodyPr vert="horz" wrap="square" lIns="0" tIns="109855" rIns="0" bIns="0" rtlCol="0">
            <a:spAutoFit/>
          </a:bodyPr>
          <a:lstStyle/>
          <a:p>
            <a:pPr marL="354965" indent="-342265">
              <a:lnSpc>
                <a:spcPct val="100000"/>
              </a:lnSpc>
              <a:spcBef>
                <a:spcPts val="760"/>
              </a:spcBef>
              <a:buClr>
                <a:srgbClr val="89D0D5"/>
              </a:buClr>
              <a:buSzPct val="78947"/>
              <a:buFont typeface="Wingdings 3"/>
              <a:buChar char=""/>
              <a:tabLst>
                <a:tab pos="354965" algn="l"/>
                <a:tab pos="355600" algn="l"/>
              </a:tabLst>
            </a:pPr>
            <a:r>
              <a:rPr lang="en-US" sz="1900" dirty="0">
                <a:latin typeface="Century Gothic"/>
                <a:cs typeface="Century Gothic"/>
              </a:rPr>
              <a:t>Lochmueller Group</a:t>
            </a:r>
          </a:p>
          <a:p>
            <a:pPr marL="12700">
              <a:lnSpc>
                <a:spcPct val="100000"/>
              </a:lnSpc>
              <a:spcBef>
                <a:spcPts val="760"/>
              </a:spcBef>
              <a:buClr>
                <a:srgbClr val="89D0D5"/>
              </a:buClr>
              <a:buSzPct val="78947"/>
              <a:tabLst>
                <a:tab pos="354965" algn="l"/>
                <a:tab pos="355600" algn="l"/>
              </a:tabLst>
            </a:pPr>
            <a:r>
              <a:rPr lang="en-US" sz="1900" dirty="0">
                <a:latin typeface="Century Gothic"/>
                <a:cs typeface="Century Gothic"/>
              </a:rPr>
              <a:t>       Engineering  Lead</a:t>
            </a:r>
          </a:p>
          <a:p>
            <a:pPr marL="354965" indent="-342265">
              <a:lnSpc>
                <a:spcPct val="100000"/>
              </a:lnSpc>
              <a:spcBef>
                <a:spcPts val="760"/>
              </a:spcBef>
              <a:buClr>
                <a:srgbClr val="89D0D5"/>
              </a:buClr>
              <a:buSzPct val="78947"/>
              <a:buFont typeface="Wingdings 3"/>
              <a:buChar char=""/>
              <a:tabLst>
                <a:tab pos="354965" algn="l"/>
                <a:tab pos="355600" algn="l"/>
              </a:tabLst>
            </a:pPr>
            <a:r>
              <a:rPr sz="1900" dirty="0">
                <a:latin typeface="Century Gothic"/>
                <a:cs typeface="Century Gothic"/>
              </a:rPr>
              <a:t>BCS</a:t>
            </a:r>
            <a:r>
              <a:rPr sz="1900" spc="-35" dirty="0">
                <a:latin typeface="Century Gothic"/>
                <a:cs typeface="Century Gothic"/>
              </a:rPr>
              <a:t> </a:t>
            </a:r>
            <a:r>
              <a:rPr sz="1900" spc="-10" dirty="0">
                <a:latin typeface="Century Gothic"/>
                <a:cs typeface="Century Gothic"/>
              </a:rPr>
              <a:t>Management</a:t>
            </a:r>
            <a:endParaRPr sz="1900" dirty="0">
              <a:latin typeface="Century Gothic"/>
              <a:cs typeface="Century Gothic"/>
            </a:endParaRPr>
          </a:p>
          <a:p>
            <a:pPr marL="756285" lvl="1" indent="-287020">
              <a:lnSpc>
                <a:spcPct val="100000"/>
              </a:lnSpc>
              <a:spcBef>
                <a:spcPts val="800"/>
              </a:spcBef>
              <a:buClr>
                <a:srgbClr val="89D0D5"/>
              </a:buClr>
              <a:buSzPct val="79411"/>
              <a:buFont typeface="Wingdings"/>
              <a:buChar char=""/>
              <a:tabLst>
                <a:tab pos="756285" algn="l"/>
                <a:tab pos="756920" algn="l"/>
              </a:tabLst>
            </a:pPr>
            <a:r>
              <a:rPr sz="1700" dirty="0">
                <a:latin typeface="Century Gothic"/>
                <a:cs typeface="Century Gothic"/>
              </a:rPr>
              <a:t>Project</a:t>
            </a:r>
            <a:r>
              <a:rPr sz="1700" spc="-25" dirty="0">
                <a:latin typeface="Century Gothic"/>
                <a:cs typeface="Century Gothic"/>
              </a:rPr>
              <a:t> </a:t>
            </a:r>
            <a:r>
              <a:rPr sz="1700" spc="-10" dirty="0">
                <a:latin typeface="Century Gothic"/>
                <a:cs typeface="Century Gothic"/>
              </a:rPr>
              <a:t>Management</a:t>
            </a:r>
            <a:endParaRPr sz="1700" dirty="0">
              <a:latin typeface="Century Gothic"/>
              <a:cs typeface="Century Gothic"/>
            </a:endParaRPr>
          </a:p>
          <a:p>
            <a:pPr marL="354965" indent="-342265">
              <a:lnSpc>
                <a:spcPct val="100000"/>
              </a:lnSpc>
              <a:spcBef>
                <a:spcPts val="770"/>
              </a:spcBef>
              <a:buClr>
                <a:srgbClr val="89D0D5"/>
              </a:buClr>
              <a:buSzPct val="78947"/>
              <a:buFont typeface="Wingdings 3"/>
              <a:buChar char=""/>
              <a:tabLst>
                <a:tab pos="354965" algn="l"/>
                <a:tab pos="355600" algn="l"/>
              </a:tabLst>
            </a:pPr>
            <a:r>
              <a:rPr sz="1900" dirty="0">
                <a:latin typeface="Century Gothic"/>
                <a:cs typeface="Century Gothic"/>
              </a:rPr>
              <a:t>Peters</a:t>
            </a:r>
            <a:r>
              <a:rPr sz="1900" spc="-60" dirty="0">
                <a:latin typeface="Century Gothic"/>
                <a:cs typeface="Century Gothic"/>
              </a:rPr>
              <a:t> </a:t>
            </a:r>
            <a:r>
              <a:rPr sz="1900" dirty="0">
                <a:latin typeface="Century Gothic"/>
                <a:cs typeface="Century Gothic"/>
              </a:rPr>
              <a:t>Franklin</a:t>
            </a:r>
            <a:r>
              <a:rPr sz="1900" spc="-50" dirty="0">
                <a:latin typeface="Century Gothic"/>
                <a:cs typeface="Century Gothic"/>
              </a:rPr>
              <a:t> </a:t>
            </a:r>
            <a:r>
              <a:rPr sz="1900" spc="-25" dirty="0">
                <a:latin typeface="Century Gothic"/>
                <a:cs typeface="Century Gothic"/>
              </a:rPr>
              <a:t>LTD</a:t>
            </a:r>
            <a:endParaRPr sz="1900" dirty="0">
              <a:latin typeface="Century Gothic"/>
              <a:cs typeface="Century Gothic"/>
            </a:endParaRPr>
          </a:p>
          <a:p>
            <a:pPr marL="756285" lvl="1" indent="-287020">
              <a:lnSpc>
                <a:spcPct val="100000"/>
              </a:lnSpc>
              <a:spcBef>
                <a:spcPts val="800"/>
              </a:spcBef>
              <a:buClr>
                <a:srgbClr val="89D0D5"/>
              </a:buClr>
              <a:buSzPct val="79411"/>
              <a:buFont typeface="Wingdings"/>
              <a:buChar char=""/>
              <a:tabLst>
                <a:tab pos="756285" algn="l"/>
                <a:tab pos="756920" algn="l"/>
              </a:tabLst>
            </a:pPr>
            <a:r>
              <a:rPr sz="1700" dirty="0">
                <a:latin typeface="Century Gothic"/>
                <a:cs typeface="Century Gothic"/>
              </a:rPr>
              <a:t>Financial </a:t>
            </a:r>
            <a:r>
              <a:rPr sz="1700" spc="-10" dirty="0">
                <a:latin typeface="Century Gothic"/>
                <a:cs typeface="Century Gothic"/>
              </a:rPr>
              <a:t>Management</a:t>
            </a:r>
            <a:endParaRPr sz="1700" dirty="0">
              <a:latin typeface="Century Gothic"/>
              <a:cs typeface="Century Gothic"/>
            </a:endParaRPr>
          </a:p>
          <a:p>
            <a:pPr marL="354965" indent="-342265">
              <a:lnSpc>
                <a:spcPct val="100000"/>
              </a:lnSpc>
              <a:spcBef>
                <a:spcPts val="760"/>
              </a:spcBef>
              <a:buClr>
                <a:srgbClr val="89D0D5"/>
              </a:buClr>
              <a:buSzPct val="78947"/>
              <a:buFont typeface="Wingdings 3"/>
              <a:buChar char=""/>
              <a:tabLst>
                <a:tab pos="354965" algn="l"/>
                <a:tab pos="355600" algn="l"/>
              </a:tabLst>
            </a:pPr>
            <a:r>
              <a:rPr sz="1900" dirty="0">
                <a:latin typeface="Century Gothic"/>
                <a:cs typeface="Century Gothic"/>
              </a:rPr>
              <a:t>Taylor,</a:t>
            </a:r>
            <a:r>
              <a:rPr sz="1900" spc="-45" dirty="0">
                <a:latin typeface="Century Gothic"/>
                <a:cs typeface="Century Gothic"/>
              </a:rPr>
              <a:t> </a:t>
            </a:r>
            <a:r>
              <a:rPr sz="1900" dirty="0">
                <a:latin typeface="Century Gothic"/>
                <a:cs typeface="Century Gothic"/>
              </a:rPr>
              <a:t>Chadd,</a:t>
            </a:r>
            <a:r>
              <a:rPr sz="1900" spc="-40" dirty="0">
                <a:latin typeface="Century Gothic"/>
                <a:cs typeface="Century Gothic"/>
              </a:rPr>
              <a:t> </a:t>
            </a:r>
            <a:r>
              <a:rPr sz="1900" dirty="0">
                <a:latin typeface="Century Gothic"/>
                <a:cs typeface="Century Gothic"/>
              </a:rPr>
              <a:t>Minnette,</a:t>
            </a:r>
            <a:r>
              <a:rPr sz="1900" spc="-60" dirty="0">
                <a:latin typeface="Century Gothic"/>
                <a:cs typeface="Century Gothic"/>
              </a:rPr>
              <a:t> </a:t>
            </a:r>
            <a:r>
              <a:rPr sz="1900" dirty="0">
                <a:latin typeface="Century Gothic"/>
                <a:cs typeface="Century Gothic"/>
              </a:rPr>
              <a:t>Schneider</a:t>
            </a:r>
            <a:r>
              <a:rPr sz="1900" spc="-70" dirty="0">
                <a:latin typeface="Century Gothic"/>
                <a:cs typeface="Century Gothic"/>
              </a:rPr>
              <a:t> </a:t>
            </a:r>
            <a:r>
              <a:rPr sz="1900" dirty="0">
                <a:latin typeface="Century Gothic"/>
                <a:cs typeface="Century Gothic"/>
              </a:rPr>
              <a:t>&amp;</a:t>
            </a:r>
            <a:r>
              <a:rPr sz="1900" spc="-70" dirty="0">
                <a:latin typeface="Century Gothic"/>
                <a:cs typeface="Century Gothic"/>
              </a:rPr>
              <a:t> </a:t>
            </a:r>
            <a:r>
              <a:rPr sz="1900" spc="-10" dirty="0">
                <a:latin typeface="Century Gothic"/>
                <a:cs typeface="Century Gothic"/>
              </a:rPr>
              <a:t>Clutter</a:t>
            </a:r>
            <a:endParaRPr sz="1900" dirty="0">
              <a:latin typeface="Century Gothic"/>
              <a:cs typeface="Century Gothic"/>
            </a:endParaRPr>
          </a:p>
          <a:p>
            <a:pPr marL="756285" lvl="1" indent="-287020">
              <a:lnSpc>
                <a:spcPct val="100000"/>
              </a:lnSpc>
              <a:spcBef>
                <a:spcPts val="800"/>
              </a:spcBef>
              <a:buClr>
                <a:srgbClr val="89D0D5"/>
              </a:buClr>
              <a:buSzPct val="79411"/>
              <a:buFont typeface="Wingdings"/>
              <a:buChar char=""/>
              <a:tabLst>
                <a:tab pos="756285" algn="l"/>
                <a:tab pos="756920" algn="l"/>
              </a:tabLst>
            </a:pPr>
            <a:r>
              <a:rPr sz="1700" dirty="0">
                <a:latin typeface="Century Gothic"/>
                <a:cs typeface="Century Gothic"/>
              </a:rPr>
              <a:t>Ongoing</a:t>
            </a:r>
            <a:r>
              <a:rPr sz="1700" spc="-25" dirty="0">
                <a:latin typeface="Century Gothic"/>
                <a:cs typeface="Century Gothic"/>
              </a:rPr>
              <a:t> </a:t>
            </a:r>
            <a:r>
              <a:rPr sz="1700" dirty="0">
                <a:latin typeface="Century Gothic"/>
                <a:cs typeface="Century Gothic"/>
              </a:rPr>
              <a:t>Legal</a:t>
            </a:r>
            <a:r>
              <a:rPr sz="1700" spc="-5" dirty="0">
                <a:latin typeface="Century Gothic"/>
                <a:cs typeface="Century Gothic"/>
              </a:rPr>
              <a:t> </a:t>
            </a:r>
            <a:r>
              <a:rPr sz="1700" dirty="0">
                <a:latin typeface="Century Gothic"/>
                <a:cs typeface="Century Gothic"/>
              </a:rPr>
              <a:t>and</a:t>
            </a:r>
            <a:r>
              <a:rPr sz="1700" spc="-15" dirty="0">
                <a:latin typeface="Century Gothic"/>
                <a:cs typeface="Century Gothic"/>
              </a:rPr>
              <a:t> </a:t>
            </a:r>
            <a:r>
              <a:rPr sz="1700" dirty="0">
                <a:latin typeface="Century Gothic"/>
                <a:cs typeface="Century Gothic"/>
              </a:rPr>
              <a:t>General</a:t>
            </a:r>
            <a:r>
              <a:rPr sz="1700" spc="-15" dirty="0">
                <a:latin typeface="Century Gothic"/>
                <a:cs typeface="Century Gothic"/>
              </a:rPr>
              <a:t> </a:t>
            </a:r>
            <a:r>
              <a:rPr sz="1700" spc="-10" dirty="0">
                <a:latin typeface="Century Gothic"/>
                <a:cs typeface="Century Gothic"/>
              </a:rPr>
              <a:t>Advice</a:t>
            </a:r>
            <a:endParaRPr lang="en-US" sz="1700" spc="-10" dirty="0">
              <a:latin typeface="Century Gothic"/>
              <a:cs typeface="Century Gothic"/>
            </a:endParaRPr>
          </a:p>
          <a:p>
            <a:pPr marL="299085" indent="-287020">
              <a:lnSpc>
                <a:spcPct val="100000"/>
              </a:lnSpc>
              <a:spcBef>
                <a:spcPts val="1095"/>
              </a:spcBef>
              <a:buClr>
                <a:srgbClr val="89D0D5"/>
              </a:buClr>
              <a:buSzPct val="78947"/>
              <a:buFont typeface="Wingdings 3"/>
              <a:buChar char=""/>
              <a:tabLst>
                <a:tab pos="299720" algn="l"/>
              </a:tabLst>
            </a:pPr>
            <a:r>
              <a:rPr lang="en-US" sz="1900" dirty="0">
                <a:latin typeface="Century Gothic"/>
                <a:cs typeface="Century Gothic"/>
              </a:rPr>
              <a:t>Ice</a:t>
            </a:r>
            <a:r>
              <a:rPr lang="en-US" sz="1900" spc="-50" dirty="0">
                <a:latin typeface="Century Gothic"/>
                <a:cs typeface="Century Gothic"/>
              </a:rPr>
              <a:t> </a:t>
            </a:r>
            <a:r>
              <a:rPr lang="en-US" sz="1900" dirty="0">
                <a:latin typeface="Century Gothic"/>
                <a:cs typeface="Century Gothic"/>
              </a:rPr>
              <a:t>Miller</a:t>
            </a:r>
            <a:r>
              <a:rPr lang="en-US" sz="1900" spc="-45" dirty="0">
                <a:latin typeface="Century Gothic"/>
                <a:cs typeface="Century Gothic"/>
              </a:rPr>
              <a:t> </a:t>
            </a:r>
            <a:r>
              <a:rPr lang="en-US" sz="1900" spc="-25" dirty="0">
                <a:latin typeface="Century Gothic"/>
                <a:cs typeface="Century Gothic"/>
              </a:rPr>
              <a:t>LLP</a:t>
            </a:r>
            <a:endParaRPr lang="en-US" sz="1900" dirty="0">
              <a:latin typeface="Century Gothic"/>
              <a:cs typeface="Century Gothic"/>
            </a:endParaRPr>
          </a:p>
          <a:p>
            <a:pPr marL="697865" marR="5080" lvl="1" indent="-227965">
              <a:lnSpc>
                <a:spcPct val="100000"/>
              </a:lnSpc>
              <a:spcBef>
                <a:spcPts val="994"/>
              </a:spcBef>
              <a:buClr>
                <a:srgbClr val="89D0D5"/>
              </a:buClr>
              <a:buSzPct val="78947"/>
              <a:buFont typeface="Wingdings"/>
              <a:buChar char=""/>
              <a:tabLst>
                <a:tab pos="697865" algn="l"/>
                <a:tab pos="698500" algn="l"/>
              </a:tabLst>
            </a:pPr>
            <a:r>
              <a:rPr lang="en-US" sz="1900" dirty="0">
                <a:latin typeface="Century Gothic"/>
                <a:cs typeface="Century Gothic"/>
              </a:rPr>
              <a:t>Legal</a:t>
            </a:r>
            <a:r>
              <a:rPr lang="en-US" sz="1900" spc="-60" dirty="0">
                <a:latin typeface="Century Gothic"/>
                <a:cs typeface="Century Gothic"/>
              </a:rPr>
              <a:t> </a:t>
            </a:r>
            <a:r>
              <a:rPr lang="en-US" sz="1900" dirty="0">
                <a:latin typeface="Century Gothic"/>
                <a:cs typeface="Century Gothic"/>
              </a:rPr>
              <a:t>Advice</a:t>
            </a:r>
            <a:r>
              <a:rPr lang="en-US" sz="1900" spc="-95" dirty="0">
                <a:latin typeface="Century Gothic"/>
                <a:cs typeface="Century Gothic"/>
              </a:rPr>
              <a:t> </a:t>
            </a:r>
            <a:r>
              <a:rPr lang="en-US" sz="1900" dirty="0">
                <a:latin typeface="Century Gothic"/>
                <a:cs typeface="Century Gothic"/>
              </a:rPr>
              <a:t>regarding</a:t>
            </a:r>
            <a:r>
              <a:rPr lang="en-US" sz="1900" spc="-65" dirty="0">
                <a:latin typeface="Century Gothic"/>
                <a:cs typeface="Century Gothic"/>
              </a:rPr>
              <a:t> </a:t>
            </a:r>
            <a:r>
              <a:rPr lang="en-US" sz="1900" dirty="0">
                <a:latin typeface="Century Gothic"/>
                <a:cs typeface="Century Gothic"/>
              </a:rPr>
              <a:t>Bonds</a:t>
            </a:r>
            <a:r>
              <a:rPr lang="en-US" sz="1900" spc="-40" dirty="0">
                <a:latin typeface="Century Gothic"/>
                <a:cs typeface="Century Gothic"/>
              </a:rPr>
              <a:t> </a:t>
            </a:r>
            <a:r>
              <a:rPr lang="en-US" sz="1900" dirty="0">
                <a:latin typeface="Century Gothic"/>
                <a:cs typeface="Century Gothic"/>
              </a:rPr>
              <a:t>and</a:t>
            </a:r>
            <a:r>
              <a:rPr lang="en-US" sz="1900" spc="-55" dirty="0">
                <a:latin typeface="Century Gothic"/>
                <a:cs typeface="Century Gothic"/>
              </a:rPr>
              <a:t> </a:t>
            </a:r>
            <a:r>
              <a:rPr lang="en-US" sz="1900" spc="-25" dirty="0">
                <a:latin typeface="Century Gothic"/>
                <a:cs typeface="Century Gothic"/>
              </a:rPr>
              <a:t>Ban </a:t>
            </a:r>
            <a:r>
              <a:rPr lang="en-US" sz="1900" spc="-10" dirty="0">
                <a:latin typeface="Century Gothic"/>
                <a:cs typeface="Century Gothic"/>
              </a:rPr>
              <a:t>Resolutions</a:t>
            </a:r>
            <a:endParaRPr lang="en-US" sz="1900" dirty="0">
              <a:latin typeface="Century Gothic"/>
              <a:cs typeface="Century Gothic"/>
            </a:endParaRPr>
          </a:p>
          <a:p>
            <a:pPr marL="756285" lvl="1" indent="-287020">
              <a:lnSpc>
                <a:spcPct val="100000"/>
              </a:lnSpc>
              <a:spcBef>
                <a:spcPts val="800"/>
              </a:spcBef>
              <a:buClr>
                <a:srgbClr val="89D0D5"/>
              </a:buClr>
              <a:buSzPct val="79411"/>
              <a:buFont typeface="Wingdings"/>
              <a:buChar char=""/>
              <a:tabLst>
                <a:tab pos="756285" algn="l"/>
                <a:tab pos="756920" algn="l"/>
              </a:tabLst>
            </a:pPr>
            <a:endParaRPr lang="en-US" sz="1700" spc="-10" dirty="0">
              <a:solidFill>
                <a:srgbClr val="FFFFFF"/>
              </a:solidFill>
              <a:latin typeface="Century Gothic"/>
              <a:cs typeface="Century Gothic"/>
            </a:endParaRPr>
          </a:p>
          <a:p>
            <a:pPr marL="756285" lvl="1" indent="-287020">
              <a:lnSpc>
                <a:spcPct val="100000"/>
              </a:lnSpc>
              <a:spcBef>
                <a:spcPts val="800"/>
              </a:spcBef>
              <a:buClr>
                <a:srgbClr val="89D0D5"/>
              </a:buClr>
              <a:buSzPct val="79411"/>
              <a:buFont typeface="Wingdings"/>
              <a:buChar char=""/>
              <a:tabLst>
                <a:tab pos="756285" algn="l"/>
                <a:tab pos="756920" algn="l"/>
              </a:tabLst>
            </a:pPr>
            <a:endParaRPr lang="en-US" sz="1700" spc="-10" dirty="0">
              <a:solidFill>
                <a:srgbClr val="FFFFFF"/>
              </a:solidFill>
              <a:latin typeface="Century Gothic"/>
              <a:cs typeface="Century Gothic"/>
            </a:endParaRPr>
          </a:p>
          <a:p>
            <a:pPr marL="756285" lvl="1" indent="-287020">
              <a:lnSpc>
                <a:spcPct val="100000"/>
              </a:lnSpc>
              <a:spcBef>
                <a:spcPts val="800"/>
              </a:spcBef>
              <a:buClr>
                <a:srgbClr val="89D0D5"/>
              </a:buClr>
              <a:buSzPct val="79411"/>
              <a:buFont typeface="Wingdings"/>
              <a:buChar char=""/>
              <a:tabLst>
                <a:tab pos="756285" algn="l"/>
                <a:tab pos="756920" algn="l"/>
              </a:tabLst>
            </a:pPr>
            <a:endParaRPr sz="1700" dirty="0">
              <a:latin typeface="Century Gothic"/>
              <a:cs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026" y="452718"/>
            <a:ext cx="7571173" cy="873957"/>
          </a:xfrm>
          <a:prstGeom prst="rect">
            <a:avLst/>
          </a:prstGeom>
        </p:spPr>
        <p:txBody>
          <a:bodyPr vert="horz" wrap="square" lIns="0" tIns="12065" rIns="0" bIns="0" rtlCol="0">
            <a:spAutoFit/>
          </a:bodyPr>
          <a:lstStyle/>
          <a:p>
            <a:pPr marL="12700" marR="5080" indent="8890" algn="ctr">
              <a:lnSpc>
                <a:spcPct val="100000"/>
              </a:lnSpc>
              <a:spcBef>
                <a:spcPts val="95"/>
              </a:spcBef>
            </a:pPr>
            <a:r>
              <a:rPr sz="2800" dirty="0"/>
              <a:t>Economic</a:t>
            </a:r>
            <a:r>
              <a:rPr sz="2800" spc="-135" dirty="0"/>
              <a:t> </a:t>
            </a:r>
            <a:r>
              <a:rPr sz="2800" spc="-10" dirty="0"/>
              <a:t>Development</a:t>
            </a:r>
            <a:r>
              <a:rPr sz="2800" spc="-114" dirty="0"/>
              <a:t> </a:t>
            </a:r>
            <a:r>
              <a:rPr sz="2800" spc="-50" dirty="0"/>
              <a:t>&amp; </a:t>
            </a:r>
            <a:r>
              <a:rPr sz="2800" spc="-10" dirty="0"/>
              <a:t>Communications</a:t>
            </a:r>
            <a:r>
              <a:rPr sz="2800" spc="-95" dirty="0"/>
              <a:t> </a:t>
            </a:r>
            <a:endParaRPr sz="2800" spc="-10" dirty="0"/>
          </a:p>
        </p:txBody>
      </p:sp>
      <p:sp>
        <p:nvSpPr>
          <p:cNvPr id="3" name="object 3"/>
          <p:cNvSpPr txBox="1"/>
          <p:nvPr/>
        </p:nvSpPr>
        <p:spPr>
          <a:xfrm>
            <a:off x="685800" y="2133600"/>
            <a:ext cx="8013064" cy="4255011"/>
          </a:xfrm>
          <a:prstGeom prst="rect">
            <a:avLst/>
          </a:prstGeom>
        </p:spPr>
        <p:txBody>
          <a:bodyPr vert="horz" wrap="square" lIns="0" tIns="12700" rIns="0" bIns="0" rtlCol="0">
            <a:spAutoFit/>
          </a:bodyPr>
          <a:lstStyle/>
          <a:p>
            <a:pPr marL="354965" marR="12700" indent="-342265">
              <a:lnSpc>
                <a:spcPct val="100000"/>
              </a:lnSpc>
              <a:spcBef>
                <a:spcPts val="100"/>
              </a:spcBef>
              <a:buClr>
                <a:srgbClr val="89D0D5"/>
              </a:buClr>
              <a:buSzPct val="80555"/>
              <a:buFont typeface="Wingdings"/>
              <a:buChar char=""/>
              <a:tabLst>
                <a:tab pos="354965" algn="l"/>
                <a:tab pos="355600" algn="l"/>
              </a:tabLst>
            </a:pPr>
            <a:r>
              <a:rPr lang="en-US" sz="1800" dirty="0">
                <a:latin typeface="Century Gothic"/>
                <a:cs typeface="Century Gothic"/>
              </a:rPr>
              <a:t>Identify and coordinate resources </a:t>
            </a:r>
          </a:p>
          <a:p>
            <a:pPr marL="354965" marR="12700" indent="-342265">
              <a:lnSpc>
                <a:spcPct val="100000"/>
              </a:lnSpc>
              <a:spcBef>
                <a:spcPts val="100"/>
              </a:spcBef>
              <a:buClr>
                <a:srgbClr val="89D0D5"/>
              </a:buClr>
              <a:buSzPct val="80555"/>
              <a:buFont typeface="Wingdings"/>
              <a:buChar char=""/>
              <a:tabLst>
                <a:tab pos="354965" algn="l"/>
                <a:tab pos="355600" algn="l"/>
              </a:tabLst>
            </a:pPr>
            <a:endParaRPr lang="en-US" sz="1800" dirty="0">
              <a:latin typeface="Century Gothic"/>
              <a:cs typeface="Century Gothic"/>
            </a:endParaRPr>
          </a:p>
          <a:p>
            <a:pPr marL="354965" marR="12700" indent="-342265">
              <a:lnSpc>
                <a:spcPct val="100000"/>
              </a:lnSpc>
              <a:spcBef>
                <a:spcPts val="100"/>
              </a:spcBef>
              <a:buClr>
                <a:srgbClr val="89D0D5"/>
              </a:buClr>
              <a:buSzPct val="80555"/>
              <a:buFont typeface="Wingdings"/>
              <a:buChar char=""/>
              <a:tabLst>
                <a:tab pos="354965" algn="l"/>
                <a:tab pos="355600" algn="l"/>
              </a:tabLst>
            </a:pPr>
            <a:r>
              <a:rPr lang="en-US" dirty="0">
                <a:latin typeface="Century Gothic"/>
                <a:cs typeface="Century Gothic"/>
              </a:rPr>
              <a:t>Decide Priorities and update as necessary</a:t>
            </a:r>
          </a:p>
          <a:p>
            <a:pPr marL="354965" marR="12700" indent="-342265">
              <a:lnSpc>
                <a:spcPct val="100000"/>
              </a:lnSpc>
              <a:spcBef>
                <a:spcPts val="100"/>
              </a:spcBef>
              <a:buClr>
                <a:srgbClr val="89D0D5"/>
              </a:buClr>
              <a:buSzPct val="80555"/>
              <a:buFont typeface="Wingdings"/>
              <a:buChar char=""/>
              <a:tabLst>
                <a:tab pos="354965" algn="l"/>
                <a:tab pos="355600" algn="l"/>
              </a:tabLst>
            </a:pPr>
            <a:endParaRPr lang="en-US" sz="1800" dirty="0">
              <a:latin typeface="Century Gothic"/>
              <a:cs typeface="Century Gothic"/>
            </a:endParaRPr>
          </a:p>
          <a:p>
            <a:pPr marL="354965" marR="12700" indent="-342265">
              <a:lnSpc>
                <a:spcPct val="100000"/>
              </a:lnSpc>
              <a:spcBef>
                <a:spcPts val="100"/>
              </a:spcBef>
              <a:buClr>
                <a:srgbClr val="89D0D5"/>
              </a:buClr>
              <a:buSzPct val="80555"/>
              <a:buFont typeface="Wingdings"/>
              <a:buChar char=""/>
              <a:tabLst>
                <a:tab pos="354965" algn="l"/>
                <a:tab pos="355600" algn="l"/>
              </a:tabLst>
            </a:pPr>
            <a:r>
              <a:rPr lang="en-US" dirty="0">
                <a:latin typeface="Century Gothic"/>
                <a:cs typeface="Century Gothic"/>
              </a:rPr>
              <a:t>D</a:t>
            </a:r>
            <a:r>
              <a:rPr lang="en-US" sz="1800" dirty="0">
                <a:latin typeface="Century Gothic"/>
                <a:cs typeface="Century Gothic"/>
              </a:rPr>
              <a:t>evelop</a:t>
            </a:r>
            <a:r>
              <a:rPr lang="en-US" sz="1800" spc="-25" dirty="0">
                <a:latin typeface="Century Gothic"/>
                <a:cs typeface="Century Gothic"/>
              </a:rPr>
              <a:t> </a:t>
            </a:r>
            <a:r>
              <a:rPr lang="en-US" sz="1800" dirty="0">
                <a:latin typeface="Century Gothic"/>
                <a:cs typeface="Century Gothic"/>
              </a:rPr>
              <a:t>and Refine a</a:t>
            </a:r>
            <a:r>
              <a:rPr lang="en-US" sz="1800" spc="-40" dirty="0">
                <a:latin typeface="Century Gothic"/>
                <a:cs typeface="Century Gothic"/>
              </a:rPr>
              <a:t> </a:t>
            </a:r>
            <a:r>
              <a:rPr lang="en-US" sz="1800" dirty="0">
                <a:latin typeface="Century Gothic"/>
                <a:cs typeface="Century Gothic"/>
              </a:rPr>
              <a:t>Capital</a:t>
            </a:r>
            <a:r>
              <a:rPr lang="en-US" sz="1800" spc="-60" dirty="0">
                <a:latin typeface="Century Gothic"/>
                <a:cs typeface="Century Gothic"/>
              </a:rPr>
              <a:t> </a:t>
            </a:r>
            <a:r>
              <a:rPr lang="en-US" sz="1800" dirty="0">
                <a:latin typeface="Century Gothic"/>
                <a:cs typeface="Century Gothic"/>
              </a:rPr>
              <a:t>Improvement</a:t>
            </a:r>
            <a:r>
              <a:rPr lang="en-US" sz="1800" spc="-35" dirty="0">
                <a:latin typeface="Century Gothic"/>
                <a:cs typeface="Century Gothic"/>
              </a:rPr>
              <a:t> </a:t>
            </a:r>
            <a:r>
              <a:rPr lang="en-US" sz="1800" dirty="0">
                <a:latin typeface="Century Gothic"/>
                <a:cs typeface="Century Gothic"/>
              </a:rPr>
              <a:t>Plan</a:t>
            </a:r>
            <a:r>
              <a:rPr lang="en-US" sz="1800" spc="-70" dirty="0">
                <a:latin typeface="Century Gothic"/>
                <a:cs typeface="Century Gothic"/>
              </a:rPr>
              <a:t> </a:t>
            </a:r>
            <a:r>
              <a:rPr lang="en-US" sz="1800" spc="-55" dirty="0">
                <a:latin typeface="Century Gothic"/>
                <a:cs typeface="Century Gothic"/>
              </a:rPr>
              <a:t> </a:t>
            </a:r>
            <a:r>
              <a:rPr lang="en-US" sz="1800" dirty="0">
                <a:latin typeface="Century Gothic"/>
                <a:cs typeface="Century Gothic"/>
              </a:rPr>
              <a:t>that</a:t>
            </a:r>
            <a:r>
              <a:rPr lang="en-US" sz="1800" spc="-35" dirty="0">
                <a:latin typeface="Century Gothic"/>
                <a:cs typeface="Century Gothic"/>
              </a:rPr>
              <a:t> </a:t>
            </a:r>
            <a:r>
              <a:rPr lang="en-US" sz="1800" dirty="0">
                <a:latin typeface="Century Gothic"/>
                <a:cs typeface="Century Gothic"/>
              </a:rPr>
              <a:t>identifies</a:t>
            </a:r>
            <a:r>
              <a:rPr lang="en-US" sz="1800" spc="-60" dirty="0">
                <a:latin typeface="Century Gothic"/>
                <a:cs typeface="Century Gothic"/>
              </a:rPr>
              <a:t> </a:t>
            </a:r>
            <a:r>
              <a:rPr lang="en-US" sz="1800" spc="-25" dirty="0">
                <a:latin typeface="Century Gothic"/>
                <a:cs typeface="Century Gothic"/>
              </a:rPr>
              <a:t>the </a:t>
            </a:r>
            <a:r>
              <a:rPr lang="en-US" sz="1800" dirty="0">
                <a:latin typeface="Century Gothic"/>
                <a:cs typeface="Century Gothic"/>
              </a:rPr>
              <a:t>County’s</a:t>
            </a:r>
            <a:r>
              <a:rPr lang="en-US" sz="1800" spc="-15" dirty="0">
                <a:latin typeface="Century Gothic"/>
                <a:cs typeface="Century Gothic"/>
              </a:rPr>
              <a:t> </a:t>
            </a:r>
            <a:r>
              <a:rPr lang="en-US" sz="1800" dirty="0">
                <a:latin typeface="Century Gothic"/>
                <a:cs typeface="Century Gothic"/>
              </a:rPr>
              <a:t>infrastructure</a:t>
            </a:r>
            <a:r>
              <a:rPr lang="en-US" sz="1800" spc="-10" dirty="0">
                <a:latin typeface="Century Gothic"/>
                <a:cs typeface="Century Gothic"/>
              </a:rPr>
              <a:t> importance </a:t>
            </a:r>
            <a:r>
              <a:rPr lang="en-US" sz="1800" spc="-60" dirty="0">
                <a:latin typeface="Century Gothic"/>
                <a:cs typeface="Century Gothic"/>
              </a:rPr>
              <a:t> </a:t>
            </a:r>
            <a:r>
              <a:rPr lang="en-US" sz="1800" dirty="0">
                <a:latin typeface="Century Gothic"/>
                <a:cs typeface="Century Gothic"/>
              </a:rPr>
              <a:t>within</a:t>
            </a:r>
            <a:r>
              <a:rPr lang="en-US" sz="1800" spc="-20" dirty="0">
                <a:latin typeface="Century Gothic"/>
                <a:cs typeface="Century Gothic"/>
              </a:rPr>
              <a:t> </a:t>
            </a:r>
            <a:r>
              <a:rPr lang="en-US" sz="1800" dirty="0">
                <a:latin typeface="Century Gothic"/>
                <a:cs typeface="Century Gothic"/>
              </a:rPr>
              <a:t>the</a:t>
            </a:r>
            <a:r>
              <a:rPr lang="en-US" sz="1800" spc="-20" dirty="0">
                <a:latin typeface="Century Gothic"/>
                <a:cs typeface="Century Gothic"/>
              </a:rPr>
              <a:t> </a:t>
            </a:r>
            <a:r>
              <a:rPr lang="en-US" sz="1800" dirty="0">
                <a:latin typeface="Century Gothic"/>
                <a:cs typeface="Century Gothic"/>
              </a:rPr>
              <a:t>TIF</a:t>
            </a:r>
            <a:r>
              <a:rPr lang="en-US" sz="1800" spc="-55" dirty="0">
                <a:latin typeface="Century Gothic"/>
                <a:cs typeface="Century Gothic"/>
              </a:rPr>
              <a:t> </a:t>
            </a:r>
            <a:r>
              <a:rPr lang="en-US" sz="1800" spc="-10" dirty="0">
                <a:latin typeface="Century Gothic"/>
                <a:cs typeface="Century Gothic"/>
              </a:rPr>
              <a:t>area.</a:t>
            </a:r>
          </a:p>
          <a:p>
            <a:pPr marL="354965" marR="12700" indent="-342265">
              <a:lnSpc>
                <a:spcPct val="100000"/>
              </a:lnSpc>
              <a:spcBef>
                <a:spcPts val="100"/>
              </a:spcBef>
              <a:buClr>
                <a:srgbClr val="89D0D5"/>
              </a:buClr>
              <a:buSzPct val="80555"/>
              <a:buFont typeface="Wingdings"/>
              <a:buChar char=""/>
              <a:tabLst>
                <a:tab pos="354965" algn="l"/>
                <a:tab pos="355600" algn="l"/>
              </a:tabLst>
            </a:pPr>
            <a:endParaRPr lang="en-US" dirty="0">
              <a:latin typeface="Century Gothic"/>
              <a:cs typeface="Century Gothic"/>
            </a:endParaRPr>
          </a:p>
          <a:p>
            <a:pPr marL="354965" marR="12700" indent="-342265">
              <a:lnSpc>
                <a:spcPct val="100000"/>
              </a:lnSpc>
              <a:spcBef>
                <a:spcPts val="100"/>
              </a:spcBef>
              <a:buClr>
                <a:srgbClr val="89D0D5"/>
              </a:buClr>
              <a:buSzPct val="80555"/>
              <a:buFont typeface="Wingdings"/>
              <a:buChar char=""/>
              <a:tabLst>
                <a:tab pos="354965" algn="l"/>
                <a:tab pos="355600" algn="l"/>
              </a:tabLst>
            </a:pPr>
            <a:r>
              <a:rPr lang="en-US" sz="1800" dirty="0">
                <a:latin typeface="Century Gothic"/>
                <a:cs typeface="Century Gothic"/>
              </a:rPr>
              <a:t>Communicate with potential Investors interested in our community</a:t>
            </a:r>
          </a:p>
          <a:p>
            <a:pPr marL="354965" marR="12700" indent="-342265">
              <a:lnSpc>
                <a:spcPct val="100000"/>
              </a:lnSpc>
              <a:spcBef>
                <a:spcPts val="100"/>
              </a:spcBef>
              <a:buClr>
                <a:srgbClr val="89D0D5"/>
              </a:buClr>
              <a:buSzPct val="80555"/>
              <a:buFont typeface="Wingdings"/>
              <a:buChar char=""/>
              <a:tabLst>
                <a:tab pos="354965" algn="l"/>
                <a:tab pos="355600" algn="l"/>
              </a:tabLst>
            </a:pPr>
            <a:endParaRPr lang="en-US" dirty="0">
              <a:latin typeface="Century Gothic"/>
              <a:cs typeface="Century Gothic"/>
            </a:endParaRPr>
          </a:p>
          <a:p>
            <a:pPr marL="354965" marR="173355" indent="-342265">
              <a:lnSpc>
                <a:spcPct val="100000"/>
              </a:lnSpc>
              <a:spcBef>
                <a:spcPts val="5"/>
              </a:spcBef>
              <a:buClr>
                <a:srgbClr val="89D0D5"/>
              </a:buClr>
              <a:buSzPct val="80555"/>
              <a:buFont typeface="Wingdings"/>
              <a:buChar char=""/>
              <a:tabLst>
                <a:tab pos="354965" algn="l"/>
                <a:tab pos="355600" algn="l"/>
              </a:tabLst>
            </a:pPr>
            <a:r>
              <a:rPr lang="en-US" sz="1800" dirty="0">
                <a:latin typeface="Century Gothic"/>
                <a:cs typeface="Century Gothic"/>
              </a:rPr>
              <a:t> Continue  marketing </a:t>
            </a:r>
            <a:r>
              <a:rPr lang="en-US" sz="1800" spc="-35" dirty="0">
                <a:latin typeface="Century Gothic"/>
                <a:cs typeface="Century Gothic"/>
              </a:rPr>
              <a:t> </a:t>
            </a:r>
            <a:r>
              <a:rPr lang="en-US" sz="1800" dirty="0">
                <a:latin typeface="Century Gothic"/>
                <a:cs typeface="Century Gothic"/>
              </a:rPr>
              <a:t>Montgomery</a:t>
            </a:r>
            <a:r>
              <a:rPr lang="en-US" sz="1800" spc="-20" dirty="0">
                <a:latin typeface="Century Gothic"/>
                <a:cs typeface="Century Gothic"/>
              </a:rPr>
              <a:t> </a:t>
            </a:r>
            <a:r>
              <a:rPr lang="en-US" sz="1800" dirty="0">
                <a:latin typeface="Century Gothic"/>
                <a:cs typeface="Century Gothic"/>
              </a:rPr>
              <a:t>County</a:t>
            </a:r>
            <a:r>
              <a:rPr lang="en-US" sz="1800" spc="-10" dirty="0">
                <a:latin typeface="Century Gothic"/>
                <a:cs typeface="Century Gothic"/>
              </a:rPr>
              <a:t> with direction </a:t>
            </a:r>
            <a:r>
              <a:rPr lang="en-US" sz="1800" dirty="0">
                <a:latin typeface="Century Gothic"/>
                <a:cs typeface="Century Gothic"/>
              </a:rPr>
              <a:t>to</a:t>
            </a:r>
            <a:r>
              <a:rPr lang="en-US" sz="1800" spc="-30" dirty="0">
                <a:latin typeface="Century Gothic"/>
                <a:cs typeface="Century Gothic"/>
              </a:rPr>
              <a:t> </a:t>
            </a:r>
            <a:r>
              <a:rPr lang="en-US" sz="1800" spc="-10" dirty="0">
                <a:latin typeface="Century Gothic"/>
                <a:cs typeface="Century Gothic"/>
              </a:rPr>
              <a:t>residential </a:t>
            </a:r>
            <a:r>
              <a:rPr lang="en-US" sz="1800" dirty="0">
                <a:latin typeface="Century Gothic"/>
                <a:cs typeface="Century Gothic"/>
              </a:rPr>
              <a:t>and</a:t>
            </a:r>
            <a:r>
              <a:rPr lang="en-US" sz="1800" spc="-35" dirty="0">
                <a:latin typeface="Century Gothic"/>
                <a:cs typeface="Century Gothic"/>
              </a:rPr>
              <a:t> </a:t>
            </a:r>
            <a:r>
              <a:rPr lang="en-US" sz="1800" spc="-25" dirty="0">
                <a:latin typeface="Century Gothic"/>
                <a:cs typeface="Century Gothic"/>
              </a:rPr>
              <a:t>non-</a:t>
            </a:r>
            <a:r>
              <a:rPr lang="en-US" sz="1800" dirty="0">
                <a:latin typeface="Century Gothic"/>
                <a:cs typeface="Century Gothic"/>
              </a:rPr>
              <a:t>residential</a:t>
            </a:r>
            <a:r>
              <a:rPr lang="en-US" sz="1800" spc="-35" dirty="0">
                <a:latin typeface="Century Gothic"/>
                <a:cs typeface="Century Gothic"/>
              </a:rPr>
              <a:t> </a:t>
            </a:r>
            <a:r>
              <a:rPr lang="en-US" sz="1800" dirty="0">
                <a:latin typeface="Century Gothic"/>
                <a:cs typeface="Century Gothic"/>
              </a:rPr>
              <a:t>developers</a:t>
            </a:r>
            <a:r>
              <a:rPr lang="en-US" sz="1800" spc="-20" dirty="0">
                <a:latin typeface="Century Gothic"/>
                <a:cs typeface="Century Gothic"/>
              </a:rPr>
              <a:t> </a:t>
            </a:r>
            <a:r>
              <a:rPr lang="en-US" sz="1800" dirty="0">
                <a:latin typeface="Century Gothic"/>
                <a:cs typeface="Century Gothic"/>
              </a:rPr>
              <a:t>and</a:t>
            </a:r>
            <a:r>
              <a:rPr lang="en-US" sz="1800" spc="-45" dirty="0">
                <a:latin typeface="Century Gothic"/>
                <a:cs typeface="Century Gothic"/>
              </a:rPr>
              <a:t> be ready to take adva</a:t>
            </a:r>
            <a:r>
              <a:rPr lang="en-US" sz="1800" spc="-10" dirty="0">
                <a:latin typeface="Century Gothic"/>
                <a:cs typeface="Century Gothic"/>
              </a:rPr>
              <a:t>ntage</a:t>
            </a:r>
            <a:r>
              <a:rPr lang="en-US" sz="1800" spc="-40" dirty="0">
                <a:latin typeface="Century Gothic"/>
                <a:cs typeface="Century Gothic"/>
              </a:rPr>
              <a:t> </a:t>
            </a:r>
            <a:r>
              <a:rPr lang="en-US" sz="1800" dirty="0">
                <a:latin typeface="Century Gothic"/>
                <a:cs typeface="Century Gothic"/>
              </a:rPr>
              <a:t>of</a:t>
            </a:r>
            <a:r>
              <a:rPr lang="en-US" sz="1800" spc="-10" dirty="0">
                <a:latin typeface="Century Gothic"/>
                <a:cs typeface="Century Gothic"/>
              </a:rPr>
              <a:t> </a:t>
            </a:r>
            <a:r>
              <a:rPr lang="en-US" sz="1800" dirty="0">
                <a:latin typeface="Century Gothic"/>
                <a:cs typeface="Century Gothic"/>
              </a:rPr>
              <a:t>opportunities</a:t>
            </a:r>
            <a:r>
              <a:rPr lang="en-US" sz="1800" spc="-45" dirty="0">
                <a:latin typeface="Century Gothic"/>
                <a:cs typeface="Century Gothic"/>
              </a:rPr>
              <a:t> </a:t>
            </a:r>
            <a:endParaRPr lang="en-US" sz="1800" dirty="0">
              <a:latin typeface="Century Gothic"/>
              <a:cs typeface="Century Gothic"/>
            </a:endParaRPr>
          </a:p>
          <a:p>
            <a:pPr>
              <a:lnSpc>
                <a:spcPct val="100000"/>
              </a:lnSpc>
              <a:spcBef>
                <a:spcPts val="10"/>
              </a:spcBef>
              <a:buClr>
                <a:srgbClr val="89D0D5"/>
              </a:buClr>
              <a:buFont typeface="Wingdings"/>
              <a:buChar char=""/>
            </a:pPr>
            <a:endParaRPr lang="en-US" sz="1750" dirty="0">
              <a:latin typeface="Century Gothic"/>
              <a:cs typeface="Century Gothic"/>
            </a:endParaRPr>
          </a:p>
          <a:p>
            <a:pPr marL="354965" marR="12700" indent="-342265">
              <a:lnSpc>
                <a:spcPct val="100000"/>
              </a:lnSpc>
              <a:spcBef>
                <a:spcPts val="100"/>
              </a:spcBef>
              <a:buClr>
                <a:srgbClr val="89D0D5"/>
              </a:buClr>
              <a:buSzPct val="80555"/>
              <a:buFont typeface="Wingdings"/>
              <a:buChar char=""/>
              <a:tabLst>
                <a:tab pos="354965" algn="l"/>
                <a:tab pos="355600" algn="l"/>
              </a:tabLst>
            </a:pPr>
            <a:endParaRPr lang="en-US" sz="1800" dirty="0">
              <a:solidFill>
                <a:srgbClr val="FFFFFF"/>
              </a:solidFill>
              <a:latin typeface="Century Gothic"/>
              <a:cs typeface="Century Gothic"/>
            </a:endParaRPr>
          </a:p>
          <a:p>
            <a:pPr>
              <a:lnSpc>
                <a:spcPct val="100000"/>
              </a:lnSpc>
              <a:spcBef>
                <a:spcPts val="10"/>
              </a:spcBef>
              <a:buClr>
                <a:srgbClr val="89D0D5"/>
              </a:buClr>
              <a:buFont typeface="Wingdings"/>
              <a:buChar char=""/>
            </a:pPr>
            <a:endParaRPr sz="1750" dirty="0">
              <a:latin typeface="Century Gothic"/>
              <a:cs typeface="Century Gothic"/>
            </a:endParaRPr>
          </a:p>
        </p:txBody>
      </p:sp>
    </p:spTree>
    <p:extLst>
      <p:ext uri="{BB962C8B-B14F-4D97-AF65-F5344CB8AC3E}">
        <p14:creationId xmlns:p14="http://schemas.microsoft.com/office/powerpoint/2010/main" val="26189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66800" y="2163169"/>
            <a:ext cx="6172200" cy="1516441"/>
          </a:xfrm>
          <a:prstGeom prst="rect">
            <a:avLst/>
          </a:prstGeom>
          <a:pattFill prst="pct90">
            <a:fgClr>
              <a:schemeClr val="bg2"/>
            </a:fgClr>
            <a:bgClr>
              <a:schemeClr val="bg1"/>
            </a:bgClr>
          </a:pattFill>
        </p:spPr>
        <p:txBody>
          <a:bodyPr vert="horz" wrap="square" lIns="0" tIns="13335" rIns="0" bIns="0" rtlCol="0">
            <a:spAutoFit/>
          </a:bodyPr>
          <a:lstStyle/>
          <a:p>
            <a:pPr marL="12700" marR="5080" indent="685165">
              <a:lnSpc>
                <a:spcPct val="100000"/>
              </a:lnSpc>
              <a:spcBef>
                <a:spcPts val="105"/>
              </a:spcBef>
            </a:pPr>
            <a:r>
              <a:rPr sz="3200" b="1" spc="-30" dirty="0">
                <a:latin typeface="Calibri" panose="020F0502020204030204" pitchFamily="34" charset="0"/>
                <a:cs typeface="Calibri" panose="020F0502020204030204" pitchFamily="34" charset="0"/>
              </a:rPr>
              <a:t> </a:t>
            </a:r>
            <a:r>
              <a:rPr lang="en-US" sz="3200" b="1" spc="-30" dirty="0">
                <a:latin typeface="Calibri" panose="020F0502020204030204" pitchFamily="34" charset="0"/>
                <a:cs typeface="Calibri" panose="020F0502020204030204" pitchFamily="34" charset="0"/>
              </a:rPr>
              <a:t>           </a:t>
            </a:r>
            <a:r>
              <a:rPr lang="en-US" sz="3200" b="1" spc="-10" dirty="0">
                <a:latin typeface="Calibri" panose="020F0502020204030204" pitchFamily="34" charset="0"/>
                <a:cs typeface="Calibri" panose="020F0502020204030204" pitchFamily="34" charset="0"/>
              </a:rPr>
              <a:t>Tempur-</a:t>
            </a:r>
            <a:r>
              <a:rPr lang="en-US" sz="3200" b="1" dirty="0">
                <a:latin typeface="Calibri" panose="020F0502020204030204" pitchFamily="34" charset="0"/>
                <a:cs typeface="Calibri" panose="020F0502020204030204" pitchFamily="34" charset="0"/>
              </a:rPr>
              <a:t>Sealy</a:t>
            </a:r>
          </a:p>
          <a:p>
            <a:pPr marL="12700" marR="5080" indent="685165">
              <a:lnSpc>
                <a:spcPct val="100000"/>
              </a:lnSpc>
              <a:spcBef>
                <a:spcPts val="105"/>
              </a:spcBef>
            </a:pPr>
            <a:r>
              <a:rPr sz="3200" b="1" dirty="0">
                <a:latin typeface="Calibri" panose="020F0502020204030204" pitchFamily="34" charset="0"/>
                <a:cs typeface="Calibri" panose="020F0502020204030204" pitchFamily="34" charset="0"/>
              </a:rPr>
              <a:t>Montgomery</a:t>
            </a:r>
            <a:r>
              <a:rPr sz="3200" b="1" spc="-10" dirty="0">
                <a:latin typeface="Calibri" panose="020F0502020204030204" pitchFamily="34" charset="0"/>
                <a:cs typeface="Calibri" panose="020F0502020204030204" pitchFamily="34" charset="0"/>
              </a:rPr>
              <a:t> </a:t>
            </a:r>
            <a:r>
              <a:rPr sz="3200" b="1" dirty="0">
                <a:latin typeface="Calibri" panose="020F0502020204030204" pitchFamily="34" charset="0"/>
                <a:cs typeface="Calibri" panose="020F0502020204030204" pitchFamily="34" charset="0"/>
              </a:rPr>
              <a:t>Co</a:t>
            </a:r>
            <a:r>
              <a:rPr lang="en-US" sz="3200" b="1" dirty="0">
                <a:latin typeface="Calibri" panose="020F0502020204030204" pitchFamily="34" charset="0"/>
                <a:cs typeface="Calibri" panose="020F0502020204030204" pitchFamily="34" charset="0"/>
              </a:rPr>
              <a:t>unty Update</a:t>
            </a:r>
          </a:p>
          <a:p>
            <a:pPr marL="12700" marR="5080" indent="685165">
              <a:lnSpc>
                <a:spcPct val="100000"/>
              </a:lnSpc>
              <a:spcBef>
                <a:spcPts val="105"/>
              </a:spcBef>
            </a:pPr>
            <a:r>
              <a:rPr lang="en-US" sz="3200" b="1" dirty="0">
                <a:latin typeface="Calibri" panose="020F0502020204030204" pitchFamily="34" charset="0"/>
                <a:cs typeface="Calibri" panose="020F0502020204030204" pitchFamily="34" charset="0"/>
              </a:rPr>
              <a:t>   General Manager Tao Zhu</a:t>
            </a:r>
            <a:endParaRPr sz="3200"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418907"/>
            <a:ext cx="9144000" cy="4571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40" y="3983242"/>
            <a:ext cx="1996109" cy="2000850"/>
          </a:xfrm>
          <a:prstGeom prst="rect">
            <a:avLst/>
          </a:prstGeom>
        </p:spPr>
      </p:pic>
      <p:sp>
        <p:nvSpPr>
          <p:cNvPr id="4" name="TextBox 3"/>
          <p:cNvSpPr txBox="1"/>
          <p:nvPr/>
        </p:nvSpPr>
        <p:spPr>
          <a:xfrm>
            <a:off x="7510584" y="6498458"/>
            <a:ext cx="1176215" cy="2616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4812023" y="6532290"/>
            <a:ext cx="2074607" cy="25391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For Tempur Sealy Employees Only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6529235"/>
            <a:ext cx="3657600" cy="280416"/>
          </a:xfrm>
          <a:prstGeom prst="rect">
            <a:avLst/>
          </a:prstGeom>
        </p:spPr>
      </p:pic>
      <p:sp>
        <p:nvSpPr>
          <p:cNvPr id="9" name="Title 1"/>
          <p:cNvSpPr txBox="1">
            <a:spLocks/>
          </p:cNvSpPr>
          <p:nvPr/>
        </p:nvSpPr>
        <p:spPr>
          <a:xfrm>
            <a:off x="5422196" y="814648"/>
            <a:ext cx="3835703" cy="21628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Calibri"/>
                <a:ea typeface="+mj-ea"/>
                <a:cs typeface="Times New Roman" panose="02020603050405020304" pitchFamily="18" charset="0"/>
              </a:rPr>
              <a:t>Crawfordsville</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Calibri"/>
                <a:ea typeface="+mj-ea"/>
                <a:cs typeface="Times New Roman" panose="02020603050405020304" pitchFamily="18" charset="0"/>
              </a:rPr>
              <a:t>Update</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1F497D"/>
              </a:solidFill>
              <a:effectLst/>
              <a:uLnTx/>
              <a:uFillTx/>
              <a:latin typeface="Calibri"/>
              <a:ea typeface="+mj-ea"/>
              <a:cs typeface="Times New Roman" panose="02020603050405020304" pitchFamily="18"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Calibri"/>
                <a:ea typeface="+mj-ea"/>
                <a:cs typeface="Times New Roman" panose="02020603050405020304" pitchFamily="18" charset="0"/>
              </a:rPr>
              <a:t>11-9-2022</a:t>
            </a:r>
            <a:endParaRPr kumimoji="0" lang="en-US" sz="4000" b="0" i="0" u="none" strike="noStrike" kern="1200" cap="none" spc="0" normalizeH="0" baseline="0" noProof="0" dirty="0">
              <a:ln>
                <a:noFill/>
              </a:ln>
              <a:solidFill>
                <a:srgbClr val="1F497D"/>
              </a:solidFill>
              <a:effectLst/>
              <a:uLnTx/>
              <a:uFillTx/>
              <a:latin typeface="Calibri"/>
              <a:ea typeface="+mj-ea"/>
              <a:cs typeface="Times New Roman" panose="02020603050405020304" pitchFamily="18" charset="0"/>
            </a:endParaRPr>
          </a:p>
        </p:txBody>
      </p:sp>
      <p:pic>
        <p:nvPicPr>
          <p:cNvPr id="11" name="Picture 10" descr="A picture containing text, grass, sky, outdoor&#10;&#10;Description automatically generated">
            <a:extLst>
              <a:ext uri="{FF2B5EF4-FFF2-40B4-BE49-F238E27FC236}">
                <a16:creationId xmlns:a16="http://schemas.microsoft.com/office/drawing/2014/main" id="{86B76733-8F6D-466B-B21B-836AF47C6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6482" y="3299534"/>
            <a:ext cx="5575850" cy="2836647"/>
          </a:xfrm>
          <a:prstGeom prst="rect">
            <a:avLst/>
          </a:prstGeom>
        </p:spPr>
      </p:pic>
      <p:pic>
        <p:nvPicPr>
          <p:cNvPr id="13" name="Picture 12">
            <a:extLst>
              <a:ext uri="{FF2B5EF4-FFF2-40B4-BE49-F238E27FC236}">
                <a16:creationId xmlns:a16="http://schemas.microsoft.com/office/drawing/2014/main" id="{0B34350E-A43F-4455-8B13-6E29C5356EEB}"/>
              </a:ext>
            </a:extLst>
          </p:cNvPr>
          <p:cNvPicPr>
            <a:picLocks noChangeAspect="1"/>
          </p:cNvPicPr>
          <p:nvPr/>
        </p:nvPicPr>
        <p:blipFill rotWithShape="1">
          <a:blip r:embed="rId6"/>
          <a:srcRect l="11651" t="21949" r="8834" b="38761"/>
          <a:stretch/>
        </p:blipFill>
        <p:spPr>
          <a:xfrm>
            <a:off x="188973" y="658300"/>
            <a:ext cx="5500627" cy="23388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7375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E2B73B-1649-344D-B014-DC52182A4C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792F5A79-3070-44CE-B911-35E0840336CC}"/>
              </a:ext>
            </a:extLst>
          </p:cNvPr>
          <p:cNvSpPr txBox="1"/>
          <p:nvPr/>
        </p:nvSpPr>
        <p:spPr>
          <a:xfrm>
            <a:off x="409341" y="808653"/>
            <a:ext cx="84423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Building Progress</a:t>
            </a:r>
          </a:p>
        </p:txBody>
      </p:sp>
      <p:pic>
        <p:nvPicPr>
          <p:cNvPr id="6" name="Picture 5" descr="A picture containing sky, outdoor, ground, shore&#10;&#10;Description automatically generated">
            <a:extLst>
              <a:ext uri="{FF2B5EF4-FFF2-40B4-BE49-F238E27FC236}">
                <a16:creationId xmlns:a16="http://schemas.microsoft.com/office/drawing/2014/main" id="{1295D1F1-4B38-4C67-89F2-DB6E2F575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08" y="1803235"/>
            <a:ext cx="4160601" cy="3071985"/>
          </a:xfrm>
          <a:prstGeom prst="rect">
            <a:avLst/>
          </a:prstGeom>
        </p:spPr>
      </p:pic>
      <p:sp>
        <p:nvSpPr>
          <p:cNvPr id="10" name="TextBox 9">
            <a:extLst>
              <a:ext uri="{FF2B5EF4-FFF2-40B4-BE49-F238E27FC236}">
                <a16:creationId xmlns:a16="http://schemas.microsoft.com/office/drawing/2014/main" id="{2FFC7E82-8136-4D62-AF2E-9D5A7BE62785}"/>
              </a:ext>
            </a:extLst>
          </p:cNvPr>
          <p:cNvSpPr txBox="1"/>
          <p:nvPr/>
        </p:nvSpPr>
        <p:spPr>
          <a:xfrm>
            <a:off x="1746095" y="1389383"/>
            <a:ext cx="132882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October 2021</a:t>
            </a:r>
          </a:p>
        </p:txBody>
      </p:sp>
      <p:sp>
        <p:nvSpPr>
          <p:cNvPr id="11" name="TextBox 10">
            <a:extLst>
              <a:ext uri="{FF2B5EF4-FFF2-40B4-BE49-F238E27FC236}">
                <a16:creationId xmlns:a16="http://schemas.microsoft.com/office/drawing/2014/main" id="{A11B5E03-5596-423C-BB7C-CBE742AA0EF4}"/>
              </a:ext>
            </a:extLst>
          </p:cNvPr>
          <p:cNvSpPr txBox="1"/>
          <p:nvPr/>
        </p:nvSpPr>
        <p:spPr>
          <a:xfrm>
            <a:off x="6080741" y="1389383"/>
            <a:ext cx="134004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October 2022</a:t>
            </a:r>
          </a:p>
        </p:txBody>
      </p:sp>
      <p:pic>
        <p:nvPicPr>
          <p:cNvPr id="12" name="Picture 11">
            <a:extLst>
              <a:ext uri="{FF2B5EF4-FFF2-40B4-BE49-F238E27FC236}">
                <a16:creationId xmlns:a16="http://schemas.microsoft.com/office/drawing/2014/main" id="{2FC97701-A5A7-46EE-81DA-AD79DC1AB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463" y="1803235"/>
            <a:ext cx="4160601" cy="3071985"/>
          </a:xfrm>
          <a:prstGeom prst="rect">
            <a:avLst/>
          </a:prstGeom>
        </p:spPr>
      </p:pic>
    </p:spTree>
    <p:extLst>
      <p:ext uri="{BB962C8B-B14F-4D97-AF65-F5344CB8AC3E}">
        <p14:creationId xmlns:p14="http://schemas.microsoft.com/office/powerpoint/2010/main" val="904516668"/>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5298</TotalTime>
  <Words>2818</Words>
  <Application>Microsoft Office PowerPoint</Application>
  <PresentationFormat>On-screen Show (4:3)</PresentationFormat>
  <Paragraphs>767</Paragraphs>
  <Slides>40</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Century Gothic</vt:lpstr>
      <vt:lpstr>Times New Roman</vt:lpstr>
      <vt:lpstr>Wingdings</vt:lpstr>
      <vt:lpstr>Wingdings 3</vt:lpstr>
      <vt:lpstr>Slice</vt:lpstr>
      <vt:lpstr>MONTGOMERY COUNTY REDEVELOPMENT COMMISSION  ANNUAL MEETING</vt:lpstr>
      <vt:lpstr>Agenda</vt:lpstr>
      <vt:lpstr>  What Is the RDC?</vt:lpstr>
      <vt:lpstr>Who Is The RDC?</vt:lpstr>
      <vt:lpstr>Consultants</vt:lpstr>
      <vt:lpstr>Economic Development &amp; Communications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Comfort Drive Ribbon Cutting 9/8/2022</vt:lpstr>
      <vt:lpstr>        Nucor Road / 136 Overpass</vt:lpstr>
      <vt:lpstr>      Comfort Drive/Nucor Road                   Intersection</vt:lpstr>
      <vt:lpstr>PowerPoint Presentation</vt:lpstr>
      <vt:lpstr>Wish List</vt:lpstr>
      <vt:lpstr>Non-TIF FUNDED Residential Development Commissioner John Frey</vt:lpstr>
      <vt:lpstr> Purple Heart Parkway Expansion</vt:lpstr>
      <vt:lpstr>Water Infrastructure Update</vt:lpstr>
      <vt:lpstr>Comfort Drive </vt:lpstr>
      <vt:lpstr>Comfort Drive Reconstruction</vt:lpstr>
      <vt:lpstr>INAW Water Line Extension</vt:lpstr>
      <vt:lpstr>Sanitary Sewer Extension</vt:lpstr>
      <vt:lpstr>Wastewater Updates</vt:lpstr>
      <vt:lpstr>2022 Wastewater Project Updates</vt:lpstr>
      <vt:lpstr>Montgomery county RSd WWTP  Expansion</vt:lpstr>
      <vt:lpstr>2023 Project Outlook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Wrap-up   Ron Dickerson Redevelopment Commission Board President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Morphew</dc:creator>
  <cp:lastModifiedBy>Ronald Dickerson</cp:lastModifiedBy>
  <cp:revision>65</cp:revision>
  <dcterms:created xsi:type="dcterms:W3CDTF">2022-10-17T14:43:00Z</dcterms:created>
  <dcterms:modified xsi:type="dcterms:W3CDTF">2022-11-05T18:27:15Z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2021-11-09T00:00:00Z</vt:filetime>
  </property>
  <property fmtid="{D5CDD505-2E9C-101B-9397-08002B2CF9AE}" pid="3" name="Creator">
    <vt:lpwstr>Acrobat PDFMaker 21 for PowerPoint</vt:lpwstr>
  </property>
  <property fmtid="{D5CDD505-2E9C-101B-9397-08002B2CF9AE}" pid="4" name="LastSaved">
    <vt:filetime>2022-10-17T00:00:00Z</vt:filetime>
  </property>
  <property fmtid="{D5CDD505-2E9C-101B-9397-08002B2CF9AE}" pid="5" name="Producer">
    <vt:lpwstr>Adobe PDF Library 21.7.131</vt:lpwstr>
  </property>
</Properties>
</file>