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2918400" cy="219456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C1DC"/>
    <a:srgbClr val="F476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26" d="100"/>
          <a:sy n="26" d="100"/>
        </p:scale>
        <p:origin x="1085" y="77"/>
      </p:cViewPr>
      <p:guideLst>
        <p:guide orient="horz" pos="6912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90F6-8FDB-4835-B994-CAA7F8B9F161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3AB3D-4CDA-4EE5-8DF3-18DC40C35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512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90F6-8FDB-4835-B994-CAA7F8B9F161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3AB3D-4CDA-4EE5-8DF3-18DC40C35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567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90F6-8FDB-4835-B994-CAA7F8B9F161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3AB3D-4CDA-4EE5-8DF3-18DC40C35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376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90F6-8FDB-4835-B994-CAA7F8B9F161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3AB3D-4CDA-4EE5-8DF3-18DC40C35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55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90F6-8FDB-4835-B994-CAA7F8B9F161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3AB3D-4CDA-4EE5-8DF3-18DC40C35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4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90F6-8FDB-4835-B994-CAA7F8B9F161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3AB3D-4CDA-4EE5-8DF3-18DC40C35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100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90F6-8FDB-4835-B994-CAA7F8B9F161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3AB3D-4CDA-4EE5-8DF3-18DC40C35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51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90F6-8FDB-4835-B994-CAA7F8B9F161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3AB3D-4CDA-4EE5-8DF3-18DC40C35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61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90F6-8FDB-4835-B994-CAA7F8B9F161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3AB3D-4CDA-4EE5-8DF3-18DC40C35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693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90F6-8FDB-4835-B994-CAA7F8B9F161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3AB3D-4CDA-4EE5-8DF3-18DC40C35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061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90F6-8FDB-4835-B994-CAA7F8B9F161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3AB3D-4CDA-4EE5-8DF3-18DC40C35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505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390F6-8FDB-4835-B994-CAA7F8B9F161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3AB3D-4CDA-4EE5-8DF3-18DC40C35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776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F7B636FE-9181-4890-921D-9A259D753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30067"/>
            <a:ext cx="32918400" cy="1058943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872582" indent="-726108">
              <a:lnSpc>
                <a:spcPct val="107000"/>
              </a:lnSpc>
              <a:spcBef>
                <a:spcPts val="2880"/>
              </a:spcBef>
              <a:buClr>
                <a:srgbClr val="231F20"/>
              </a:buClr>
              <a:buSzPts val="3200"/>
              <a:buFont typeface="Franklin Gothic Medium" panose="020B0603020102020204" pitchFamily="34" charset="0"/>
              <a:buChar char="•"/>
              <a:tabLst>
                <a:tab pos="1972595" algn="l"/>
              </a:tabLst>
            </a:pPr>
            <a:r>
              <a:rPr lang="en-US" sz="6776" spc="-169" dirty="0">
                <a:latin typeface="Franklin Gothic Book" panose="020B0503020102020204" pitchFamily="34" charset="0"/>
              </a:rPr>
              <a:t>Montgomery County Residents – The County Highway Dept. has contracted with Pavement Solutions to resurface various roads using a Cape Seal or Microsurface</a:t>
            </a:r>
            <a:endParaRPr lang="en-US" sz="6776" dirty="0">
              <a:latin typeface="Franklin Gothic Book" panose="020B0503020102020204" pitchFamily="34" charset="0"/>
            </a:endParaRPr>
          </a:p>
          <a:p>
            <a:pPr marL="3872582" indent="-726108">
              <a:lnSpc>
                <a:spcPct val="107000"/>
              </a:lnSpc>
              <a:spcBef>
                <a:spcPts val="3219"/>
              </a:spcBef>
              <a:buClr>
                <a:srgbClr val="231F20"/>
              </a:buClr>
              <a:buSzPts val="3200"/>
              <a:buFont typeface="Franklin Gothic Medium" panose="020B0603020102020204" pitchFamily="34" charset="0"/>
              <a:buChar char="•"/>
              <a:tabLst>
                <a:tab pos="1972595" algn="l"/>
              </a:tabLst>
            </a:pPr>
            <a:r>
              <a:rPr lang="en-US" sz="6776" spc="-138" dirty="0">
                <a:latin typeface="Franklin Gothic Book" panose="020B0503020102020204" pitchFamily="34" charset="0"/>
              </a:rPr>
              <a:t>Cape Seal is a two-part process involving a Chip Seal followed by a </a:t>
            </a:r>
            <a:r>
              <a:rPr lang="en-US" sz="6776" spc="-138" dirty="0" err="1">
                <a:latin typeface="Franklin Gothic Book" panose="020B0503020102020204" pitchFamily="34" charset="0"/>
              </a:rPr>
              <a:t>Microsurface</a:t>
            </a:r>
            <a:endParaRPr lang="en-US" sz="6776" dirty="0">
              <a:latin typeface="Franklin Gothic Book" panose="020B0503020102020204" pitchFamily="34" charset="0"/>
            </a:endParaRPr>
          </a:p>
          <a:p>
            <a:pPr marL="3872582" indent="-726108">
              <a:lnSpc>
                <a:spcPct val="107000"/>
              </a:lnSpc>
              <a:spcBef>
                <a:spcPts val="3219"/>
              </a:spcBef>
              <a:buClr>
                <a:srgbClr val="231F20"/>
              </a:buClr>
              <a:buSzPts val="3200"/>
              <a:buFont typeface="Franklin Gothic Medium" panose="020B0603020102020204" pitchFamily="34" charset="0"/>
              <a:buChar char="•"/>
              <a:tabLst>
                <a:tab pos="1972595" algn="l"/>
              </a:tabLst>
            </a:pPr>
            <a:r>
              <a:rPr lang="en-US" sz="6776" spc="-138" dirty="0">
                <a:latin typeface="Franklin Gothic Book" panose="020B0503020102020204" pitchFamily="34" charset="0"/>
              </a:rPr>
              <a:t>Chip Seal to be completed in 2 to 3 days. </a:t>
            </a:r>
            <a:r>
              <a:rPr lang="en-US" sz="6776" spc="-127" dirty="0">
                <a:latin typeface="Franklin Gothic Book" panose="020B0503020102020204" pitchFamily="34" charset="0"/>
              </a:rPr>
              <a:t>Microsurface will be applied 2 to 3 weeks later.</a:t>
            </a:r>
          </a:p>
          <a:p>
            <a:pPr marL="3872582" indent="-726108">
              <a:lnSpc>
                <a:spcPct val="107000"/>
              </a:lnSpc>
              <a:spcBef>
                <a:spcPts val="3219"/>
              </a:spcBef>
              <a:buClr>
                <a:srgbClr val="231F20"/>
              </a:buClr>
              <a:buSzPts val="3200"/>
              <a:buFont typeface="Franklin Gothic Medium" panose="020B0603020102020204" pitchFamily="34" charset="0"/>
              <a:buChar char="•"/>
              <a:tabLst>
                <a:tab pos="1972595" algn="l"/>
              </a:tabLst>
            </a:pPr>
            <a:r>
              <a:rPr lang="en-US" sz="6776" spc="-127" dirty="0">
                <a:latin typeface="Franklin Gothic Book" panose="020B0503020102020204" pitchFamily="34" charset="0"/>
              </a:rPr>
              <a:t>The Microsurface roads are a double application; the second application will be applied 1 to 2 days after the first application is completed.</a:t>
            </a:r>
            <a:endParaRPr lang="en-US" sz="6776" dirty="0">
              <a:latin typeface="Franklin Gothic Book" panose="020B0503020102020204" pitchFamily="34" charset="0"/>
            </a:endParaRPr>
          </a:p>
          <a:p>
            <a:pPr marL="3872582" indent="-726108">
              <a:lnSpc>
                <a:spcPct val="107000"/>
              </a:lnSpc>
              <a:spcBef>
                <a:spcPts val="3219"/>
              </a:spcBef>
              <a:buClr>
                <a:srgbClr val="231F20"/>
              </a:buClr>
              <a:buSzPts val="3200"/>
              <a:buFont typeface="Franklin Gothic Medium" panose="020B0603020102020204" pitchFamily="34" charset="0"/>
              <a:buChar char="•"/>
              <a:tabLst>
                <a:tab pos="1972595" algn="l"/>
              </a:tabLst>
            </a:pPr>
            <a:r>
              <a:rPr lang="en-US" sz="6776" spc="-159" dirty="0">
                <a:latin typeface="Franklin Gothic Book" panose="020B0503020102020204" pitchFamily="34" charset="0"/>
                <a:ea typeface="Franklin Gothic Medium" panose="020B0603020102020204" pitchFamily="34" charset="0"/>
                <a:cs typeface="Franklin Gothic Medium" panose="020B0603020102020204" pitchFamily="34" charset="0"/>
              </a:rPr>
              <a:t>The following roads/subdivisions will be affected: </a:t>
            </a:r>
            <a:r>
              <a:rPr lang="en-US" sz="6776" b="1" spc="-159" dirty="0">
                <a:latin typeface="Franklin Gothic Book" panose="020B0503020102020204" pitchFamily="34" charset="0"/>
                <a:ea typeface="Franklin Gothic Medium" panose="020B0603020102020204" pitchFamily="34" charset="0"/>
                <a:cs typeface="Franklin Gothic Medium" panose="020B0603020102020204" pitchFamily="34" charset="0"/>
              </a:rPr>
              <a:t>Cape Seal: </a:t>
            </a:r>
            <a:r>
              <a:rPr lang="en-US" sz="6776" spc="-159" dirty="0">
                <a:latin typeface="Franklin Gothic Book" panose="020B0503020102020204" pitchFamily="34" charset="0"/>
                <a:ea typeface="Franklin Gothic Medium" panose="020B0603020102020204" pitchFamily="34" charset="0"/>
                <a:cs typeface="Franklin Gothic Medium" panose="020B0603020102020204" pitchFamily="34" charset="0"/>
              </a:rPr>
              <a:t>CR W 150 S from SR 47 to CR 200 W, Lincoln Dr and Woodland Heights Dr. </a:t>
            </a:r>
            <a:r>
              <a:rPr lang="en-US" sz="6776" b="1" spc="-159" dirty="0">
                <a:latin typeface="Franklin Gothic Book" panose="020B0503020102020204" pitchFamily="34" charset="0"/>
                <a:ea typeface="Franklin Gothic Medium" panose="020B0603020102020204" pitchFamily="34" charset="0"/>
                <a:cs typeface="Franklin Gothic Medium" panose="020B0603020102020204" pitchFamily="34" charset="0"/>
              </a:rPr>
              <a:t>Microsurface:</a:t>
            </a:r>
            <a:r>
              <a:rPr lang="en-US" sz="6776" spc="-159" dirty="0">
                <a:latin typeface="Franklin Gothic Book" panose="020B0503020102020204" pitchFamily="34" charset="0"/>
                <a:ea typeface="Franklin Gothic Medium" panose="020B0603020102020204" pitchFamily="34" charset="0"/>
                <a:cs typeface="Franklin Gothic Medium" panose="020B0603020102020204" pitchFamily="34" charset="0"/>
              </a:rPr>
              <a:t> </a:t>
            </a:r>
            <a:r>
              <a:rPr lang="en-US" sz="6776" spc="-159" dirty="0" err="1">
                <a:latin typeface="Franklin Gothic Book" panose="020B0503020102020204" pitchFamily="34" charset="0"/>
                <a:ea typeface="Franklin Gothic Medium" panose="020B0603020102020204" pitchFamily="34" charset="0"/>
                <a:cs typeface="Franklin Gothic Medium" panose="020B0603020102020204" pitchFamily="34" charset="0"/>
              </a:rPr>
              <a:t>Meahme</a:t>
            </a:r>
            <a:r>
              <a:rPr lang="en-US" sz="6776" spc="-159" dirty="0">
                <a:latin typeface="Franklin Gothic Book" panose="020B0503020102020204" pitchFamily="34" charset="0"/>
                <a:ea typeface="Franklin Gothic Medium" panose="020B0603020102020204" pitchFamily="34" charset="0"/>
                <a:cs typeface="Franklin Gothic Medium" panose="020B0603020102020204" pitchFamily="34" charset="0"/>
              </a:rPr>
              <a:t> Subdivision and Twin Oakes Subdivision.</a:t>
            </a:r>
          </a:p>
          <a:p>
            <a:pPr marL="3872582" indent="-726108">
              <a:lnSpc>
                <a:spcPct val="107000"/>
              </a:lnSpc>
              <a:spcBef>
                <a:spcPts val="3219"/>
              </a:spcBef>
              <a:buClr>
                <a:srgbClr val="231F20"/>
              </a:buClr>
              <a:buSzPts val="3200"/>
              <a:buFont typeface="Franklin Gothic Medium" panose="020B0603020102020204" pitchFamily="34" charset="0"/>
              <a:buChar char="•"/>
              <a:tabLst>
                <a:tab pos="1972595" algn="l"/>
              </a:tabLst>
            </a:pPr>
            <a:endParaRPr lang="en-US" sz="6776" spc="-159" dirty="0">
              <a:latin typeface="Franklin Gothic Book" panose="020B0503020102020204" pitchFamily="34" charset="0"/>
              <a:ea typeface="Franklin Gothic Medium" panose="020B0603020102020204" pitchFamily="34" charset="0"/>
              <a:cs typeface="Franklin Gothic Medium" panose="020B0603020102020204" pitchFamily="34" charset="0"/>
            </a:endParaRPr>
          </a:p>
          <a:p>
            <a:pPr marL="3872582" indent="-726108">
              <a:lnSpc>
                <a:spcPct val="107000"/>
              </a:lnSpc>
              <a:spcBef>
                <a:spcPts val="3219"/>
              </a:spcBef>
              <a:buClr>
                <a:srgbClr val="231F20"/>
              </a:buClr>
              <a:buSzPts val="3200"/>
              <a:buFont typeface="Franklin Gothic Medium" panose="020B0603020102020204" pitchFamily="34" charset="0"/>
              <a:buChar char="•"/>
              <a:tabLst>
                <a:tab pos="1972595" algn="l"/>
              </a:tabLst>
            </a:pPr>
            <a:endParaRPr lang="en-US" sz="6776" spc="-159" dirty="0">
              <a:latin typeface="Franklin Gothic Book" panose="020B0503020102020204" pitchFamily="34" charset="0"/>
              <a:ea typeface="Franklin Gothic Medium" panose="020B0603020102020204" pitchFamily="34" charset="0"/>
              <a:cs typeface="Franklin Gothic Medium" panose="020B0603020102020204" pitchFamily="34" charset="0"/>
            </a:endParaRPr>
          </a:p>
          <a:p>
            <a:pPr marL="3146474">
              <a:lnSpc>
                <a:spcPct val="107000"/>
              </a:lnSpc>
              <a:spcBef>
                <a:spcPts val="3219"/>
              </a:spcBef>
              <a:buClr>
                <a:srgbClr val="231F20"/>
              </a:buClr>
              <a:buSzPts val="3200"/>
              <a:tabLst>
                <a:tab pos="1972595" algn="l"/>
              </a:tabLst>
            </a:pPr>
            <a:endParaRPr lang="en-US" sz="6776" spc="-159" dirty="0">
              <a:latin typeface="Franklin Gothic Book" panose="020B0503020102020204" pitchFamily="34" charset="0"/>
              <a:ea typeface="Franklin Gothic Medium" panose="020B0603020102020204" pitchFamily="34" charset="0"/>
              <a:cs typeface="Franklin Gothic Medium" panose="020B0603020102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CCEE25D-C490-47F4-A3C5-87D5C8B6EE00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32918400" cy="5930067"/>
            <a:chOff x="9" y="9"/>
            <a:chExt cx="31642" cy="599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E120F93-F108-4467-AF6D-55D5FD3724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" y="9"/>
              <a:ext cx="31642" cy="5994"/>
            </a:xfrm>
            <a:prstGeom prst="rect">
              <a:avLst/>
            </a:prstGeom>
            <a:solidFill>
              <a:srgbClr val="F476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88751" tIns="44375" rIns="88751" bIns="44375" anchor="t" anchorCtr="0" upright="1">
              <a:noAutofit/>
            </a:bodyPr>
            <a:lstStyle/>
            <a:p>
              <a:endParaRPr lang="en-US" sz="1222"/>
            </a:p>
          </p:txBody>
        </p:sp>
        <p:sp>
          <p:nvSpPr>
            <p:cNvPr id="7" name="Text Box 4">
              <a:extLst>
                <a:ext uri="{FF2B5EF4-FFF2-40B4-BE49-F238E27FC236}">
                  <a16:creationId xmlns:a16="http://schemas.microsoft.com/office/drawing/2014/main" id="{CCC72884-EBE7-4A0B-9F38-6D0F29DF72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" y="9"/>
              <a:ext cx="31642" cy="59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lvl="4" algn="ctr">
                <a:spcBef>
                  <a:spcPts val="2941"/>
                </a:spcBef>
              </a:pPr>
              <a:r>
                <a:rPr lang="en-US" sz="13764" b="1" spc="-97" dirty="0">
                  <a:solidFill>
                    <a:srgbClr val="FFFFFF"/>
                  </a:solidFill>
                  <a:latin typeface="Franklin Gothic Demi" panose="020B0703020102020204" pitchFamily="34" charset="0"/>
                  <a:ea typeface="Franklin Gothic Medium" panose="020B0603020102020204" pitchFamily="34" charset="0"/>
                  <a:cs typeface="Franklin Gothic Medium" panose="020B0603020102020204" pitchFamily="34" charset="0"/>
                </a:rPr>
                <a:t>Public Notice: Road Improvement Project</a:t>
              </a:r>
              <a:endParaRPr lang="en-US" sz="13764" dirty="0">
                <a:latin typeface="Franklin Gothic Demi" panose="020B0703020102020204" pitchFamily="34" charset="0"/>
                <a:ea typeface="Franklin Gothic Medium" panose="020B0603020102020204" pitchFamily="34" charset="0"/>
                <a:cs typeface="Franklin Gothic Medium" panose="020B0603020102020204" pitchFamily="34" charset="0"/>
              </a:endParaRPr>
            </a:p>
            <a:p>
              <a:pPr marL="0" lvl="4" algn="ctr">
                <a:lnSpc>
                  <a:spcPts val="9705"/>
                </a:lnSpc>
                <a:spcBef>
                  <a:spcPts val="2941"/>
                </a:spcBef>
              </a:pPr>
              <a:r>
                <a:rPr lang="en-US" sz="8470" b="1" i="1" spc="-30" dirty="0">
                  <a:solidFill>
                    <a:srgbClr val="FFFFFF"/>
                  </a:solidFill>
                  <a:latin typeface="Franklin Gothic Demi" panose="020B0703020102020204" pitchFamily="34" charset="0"/>
                  <a:ea typeface="Franklin Gothic Medium" panose="020B0603020102020204" pitchFamily="34" charset="0"/>
                  <a:cs typeface="Franklin Gothic Medium" panose="020B0603020102020204" pitchFamily="34" charset="0"/>
                </a:rPr>
                <a:t>Cape Seal Treatment Scheduled to begin in approximately 2–3 weeks</a:t>
              </a:r>
              <a:endParaRPr lang="en-US" sz="8470" b="1" i="1" spc="-25" dirty="0">
                <a:solidFill>
                  <a:srgbClr val="FFFFFF"/>
                </a:solidFill>
                <a:latin typeface="Franklin Gothic Demi" panose="020B0703020102020204" pitchFamily="34" charset="0"/>
                <a:ea typeface="Franklin Gothic Medium" panose="020B0603020102020204" pitchFamily="34" charset="0"/>
                <a:cs typeface="Franklin Gothic Medium" panose="020B0603020102020204" pitchFamily="34" charset="0"/>
              </a:endParaRPr>
            </a:p>
            <a:p>
              <a:pPr marL="0" lvl="4" algn="ctr">
                <a:lnSpc>
                  <a:spcPts val="9705"/>
                </a:lnSpc>
                <a:spcBef>
                  <a:spcPts val="2941"/>
                </a:spcBef>
              </a:pPr>
              <a:r>
                <a:rPr lang="en-US" sz="7623" b="1" spc="-25" dirty="0">
                  <a:solidFill>
                    <a:srgbClr val="FFFFFF"/>
                  </a:solidFill>
                  <a:latin typeface="Franklin Gothic Demi" panose="020B0703020102020204" pitchFamily="34" charset="0"/>
                  <a:ea typeface="Franklin Gothic Medium" panose="020B0603020102020204" pitchFamily="34" charset="0"/>
                  <a:cs typeface="Franklin Gothic Medium" panose="020B0603020102020204" pitchFamily="34" charset="0"/>
                </a:rPr>
                <a:t>Work Hours Between 7 a.m. and 5 p.m.</a:t>
              </a:r>
              <a:endParaRPr lang="en-US" sz="7623" dirty="0">
                <a:latin typeface="Franklin Gothic Demi" panose="020B0703020102020204" pitchFamily="34" charset="0"/>
                <a:ea typeface="Franklin Gothic Medium" panose="020B0603020102020204" pitchFamily="34" charset="0"/>
                <a:cs typeface="Franklin Gothic Medium" panose="020B0603020102020204" pitchFamily="34" charset="0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FE8ADFA7-9B70-4BF5-A2BC-A805FBCB0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106" y="405769"/>
            <a:ext cx="179300" cy="277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8751" tIns="44375" rIns="88751" bIns="44375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222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2BA60D54-B3BF-4F2A-ABAA-4D8EBF43E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106" y="376804"/>
            <a:ext cx="179300" cy="779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8751" tIns="44375" rIns="88751" bIns="44375" numCol="1" anchor="ctr" anchorCtr="0" compatLnSpc="1">
            <a:prstTxWarp prst="textNoShape">
              <a:avLst/>
            </a:prstTxWarp>
            <a:spAutoFit/>
          </a:bodyPr>
          <a:lstStyle/>
          <a:p>
            <a:pPr defTabSz="887446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37"/>
          </a:p>
          <a:p>
            <a:pPr defTabSz="887446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n-US" altLang="en-US" sz="815">
                <a:latin typeface="Arial" panose="020B0604020202020204" pitchFamily="34" charset="0"/>
              </a:rPr>
            </a:br>
            <a:endParaRPr lang="en-US" altLang="en-US" sz="815">
              <a:latin typeface="Arial" panose="020B0604020202020204" pitchFamily="34" charset="0"/>
            </a:endParaRPr>
          </a:p>
          <a:p>
            <a:pPr defTabSz="887446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815">
              <a:latin typeface="Arial" panose="020B0604020202020204" pitchFamily="34" charset="0"/>
            </a:endParaRPr>
          </a:p>
        </p:txBody>
      </p:sp>
      <p:sp>
        <p:nvSpPr>
          <p:cNvPr id="12" name="Rectangle 13">
            <a:extLst>
              <a:ext uri="{FF2B5EF4-FFF2-40B4-BE49-F238E27FC236}">
                <a16:creationId xmlns:a16="http://schemas.microsoft.com/office/drawing/2014/main" id="{5FD2966B-F527-4D30-8D7C-3D24AE825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106" y="2775617"/>
            <a:ext cx="179300" cy="872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8751" tIns="44375" rIns="88751" bIns="44375" numCol="1" anchor="ctr" anchorCtr="0" compatLnSpc="1">
            <a:prstTxWarp prst="textNoShape">
              <a:avLst/>
            </a:prstTxWarp>
            <a:spAutoFit/>
          </a:bodyPr>
          <a:lstStyle/>
          <a:p>
            <a:pPr defTabSz="887446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n-US" altLang="en-US" sz="4271">
                <a:latin typeface="Arial" panose="020B0604020202020204" pitchFamily="34" charset="0"/>
                <a:ea typeface="Franklin Gothic Medium" panose="020B0603020102020204" pitchFamily="34" charset="0"/>
                <a:cs typeface="Franklin Gothic Medium" panose="020B0603020102020204" pitchFamily="34" charset="0"/>
              </a:rPr>
            </a:br>
            <a:endParaRPr lang="en-US" altLang="en-US" sz="815">
              <a:latin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D5D39F7-C49E-4703-B47A-FDA0D9005040}"/>
              </a:ext>
            </a:extLst>
          </p:cNvPr>
          <p:cNvSpPr txBox="1"/>
          <p:nvPr/>
        </p:nvSpPr>
        <p:spPr>
          <a:xfrm>
            <a:off x="0" y="18376490"/>
            <a:ext cx="32918400" cy="356911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tIns="484094">
            <a:noAutofit/>
          </a:bodyPr>
          <a:lstStyle/>
          <a:p>
            <a:pPr marR="223212" indent="-7911900" algn="ctr">
              <a:lnSpc>
                <a:spcPct val="85000"/>
              </a:lnSpc>
              <a:spcBef>
                <a:spcPts val="2562"/>
              </a:spcBef>
            </a:pPr>
            <a:r>
              <a:rPr lang="en-US" sz="7623" dirty="0">
                <a:solidFill>
                  <a:schemeClr val="bg1"/>
                </a:solidFill>
                <a:latin typeface="Franklin Gothic Book" panose="020B0503020102020204" pitchFamily="34" charset="0"/>
              </a:rPr>
              <a:t>Important tips, street start and stopping points affected and schedule updates are available at: www.pavement-solutions.net</a:t>
            </a:r>
          </a:p>
          <a:p>
            <a:pPr marR="223212" indent="-7911900" algn="ctr">
              <a:lnSpc>
                <a:spcPct val="85000"/>
              </a:lnSpc>
              <a:spcBef>
                <a:spcPts val="2562"/>
              </a:spcBef>
            </a:pPr>
            <a:r>
              <a:rPr lang="en-US" sz="7623" dirty="0">
                <a:solidFill>
                  <a:schemeClr val="bg1"/>
                </a:solidFill>
                <a:latin typeface="Franklin Gothic Book" panose="020B0503020102020204" pitchFamily="34" charset="0"/>
                <a:ea typeface="Franklin Gothic Medium" panose="020B0603020102020204" pitchFamily="34" charset="0"/>
                <a:cs typeface="Franklin Gothic Medium" panose="020B0603020102020204" pitchFamily="34" charset="0"/>
              </a:rPr>
              <a:t>For more info about Pavement Preservation visit: </a:t>
            </a:r>
            <a:r>
              <a:rPr lang="en-US" sz="7623" b="1" dirty="0">
                <a:solidFill>
                  <a:schemeClr val="bg1"/>
                </a:solidFill>
                <a:latin typeface="Franklin Gothic Book" panose="020B0503020102020204" pitchFamily="34" charset="0"/>
                <a:ea typeface="Franklin Gothic Medium" panose="020B0603020102020204" pitchFamily="34" charset="0"/>
                <a:cs typeface="Franklin Gothic Medium" panose="020B0603020102020204" pitchFamily="34" charset="0"/>
              </a:rPr>
              <a:t>www.roadresource.org</a:t>
            </a:r>
          </a:p>
        </p:txBody>
      </p:sp>
    </p:spTree>
    <p:extLst>
      <p:ext uri="{BB962C8B-B14F-4D97-AF65-F5344CB8AC3E}">
        <p14:creationId xmlns:p14="http://schemas.microsoft.com/office/powerpoint/2010/main" val="3598526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1728</TotalTime>
  <Words>190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Franklin Gothic Book</vt:lpstr>
      <vt:lpstr>Franklin Gothic Demi</vt:lpstr>
      <vt:lpstr>Franklin Gothic Medium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May</dc:creator>
  <cp:lastModifiedBy>Chris Oakes</cp:lastModifiedBy>
  <cp:revision>22</cp:revision>
  <dcterms:created xsi:type="dcterms:W3CDTF">2020-09-10T20:26:33Z</dcterms:created>
  <dcterms:modified xsi:type="dcterms:W3CDTF">2022-06-16T21:15:49Z</dcterms:modified>
</cp:coreProperties>
</file>