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92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52827" y="2519172"/>
            <a:ext cx="5262372" cy="1767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52827" y="2519172"/>
            <a:ext cx="5262880" cy="1000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895600" y="3518915"/>
            <a:ext cx="3429000" cy="768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9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477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25517" y="734840"/>
            <a:ext cx="8428776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425517" y="804333"/>
            <a:ext cx="8428776" cy="33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7" y="247151"/>
            <a:ext cx="3657600" cy="28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625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618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75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23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891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7272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035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2819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262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605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135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385050" y="3895344"/>
            <a:ext cx="756285" cy="756285"/>
          </a:xfrm>
          <a:custGeom>
            <a:avLst/>
            <a:gdLst/>
            <a:ahLst/>
            <a:cxnLst/>
            <a:rect l="l" t="t" r="r" b="b"/>
            <a:pathLst>
              <a:path w="756284" h="756285">
                <a:moveTo>
                  <a:pt x="756259" y="0"/>
                </a:moveTo>
                <a:lnTo>
                  <a:pt x="0" y="75625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670549" y="4082796"/>
            <a:ext cx="2470785" cy="2470785"/>
          </a:xfrm>
          <a:custGeom>
            <a:avLst/>
            <a:gdLst/>
            <a:ahLst/>
            <a:cxnLst/>
            <a:rect l="l" t="t" r="r" b="b"/>
            <a:pathLst>
              <a:path w="2470784" h="2470784">
                <a:moveTo>
                  <a:pt x="2470454" y="0"/>
                </a:moveTo>
                <a:lnTo>
                  <a:pt x="0" y="2470454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69708" y="4160520"/>
            <a:ext cx="1571625" cy="1571625"/>
          </a:xfrm>
          <a:custGeom>
            <a:avLst/>
            <a:gdLst/>
            <a:ahLst/>
            <a:cxnLst/>
            <a:rect l="l" t="t" r="r" b="b"/>
            <a:pathLst>
              <a:path w="1571625" h="1571625">
                <a:moveTo>
                  <a:pt x="1571269" y="0"/>
                </a:moveTo>
                <a:lnTo>
                  <a:pt x="0" y="1571269"/>
                </a:lnTo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695443" y="4039361"/>
            <a:ext cx="1441450" cy="1441450"/>
          </a:xfrm>
          <a:custGeom>
            <a:avLst/>
            <a:gdLst/>
            <a:ahLst/>
            <a:cxnLst/>
            <a:rect l="l" t="t" r="r" b="b"/>
            <a:pathLst>
              <a:path w="1441450" h="1441450">
                <a:moveTo>
                  <a:pt x="1441361" y="0"/>
                </a:moveTo>
                <a:lnTo>
                  <a:pt x="0" y="1441361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090156" y="4496561"/>
            <a:ext cx="1047750" cy="1047750"/>
          </a:xfrm>
          <a:custGeom>
            <a:avLst/>
            <a:gdLst/>
            <a:ahLst/>
            <a:cxnLst/>
            <a:rect l="l" t="t" r="r" b="b"/>
            <a:pathLst>
              <a:path w="1047750" h="1047750">
                <a:moveTo>
                  <a:pt x="1047229" y="0"/>
                </a:moveTo>
                <a:lnTo>
                  <a:pt x="0" y="1047229"/>
                </a:lnTo>
              </a:path>
            </a:pathLst>
          </a:custGeom>
          <a:ln w="2895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87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9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4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7704" y="470003"/>
            <a:ext cx="5748591" cy="909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9323" y="2129028"/>
            <a:ext cx="7785353" cy="3406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F881F6-EEB9-D84C-A48E-1470C894CC8D}" type="datetimeFigureOut">
              <a:rPr lang="en-US" smtClean="0"/>
              <a:t>11/8/2023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AE2B73B-1649-344D-B014-DC52182A4C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32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3" name="object 3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59983" y="1380236"/>
            <a:ext cx="6145530" cy="14890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MONTGOMERY</a:t>
            </a:r>
            <a:r>
              <a:rPr sz="3200" spc="-40" dirty="0"/>
              <a:t> </a:t>
            </a:r>
            <a:r>
              <a:rPr sz="3200" spc="-10" dirty="0"/>
              <a:t>COUNTY </a:t>
            </a:r>
            <a:r>
              <a:rPr sz="3200" dirty="0"/>
              <a:t>REDEVELOPMENT</a:t>
            </a:r>
            <a:r>
              <a:rPr sz="3200" spc="-90" dirty="0"/>
              <a:t> </a:t>
            </a:r>
            <a:r>
              <a:rPr sz="3200" spc="-10" dirty="0"/>
              <a:t>COMMISSION </a:t>
            </a:r>
            <a:r>
              <a:rPr sz="3200" dirty="0"/>
              <a:t>ANNUAL</a:t>
            </a:r>
            <a:r>
              <a:rPr sz="3200" spc="-45" dirty="0"/>
              <a:t> </a:t>
            </a:r>
            <a:r>
              <a:rPr sz="3200" spc="-10" dirty="0"/>
              <a:t>MEETING</a:t>
            </a:r>
            <a:endParaRPr sz="3200"/>
          </a:p>
        </p:txBody>
      </p:sp>
      <p:sp>
        <p:nvSpPr>
          <p:cNvPr id="9" name="object 9"/>
          <p:cNvSpPr txBox="1"/>
          <p:nvPr/>
        </p:nvSpPr>
        <p:spPr>
          <a:xfrm>
            <a:off x="3212750" y="4219447"/>
            <a:ext cx="203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November</a:t>
            </a:r>
            <a:r>
              <a:rPr sz="18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8, </a:t>
            </a:r>
            <a:r>
              <a:rPr sz="18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9526" y="4748276"/>
            <a:ext cx="618299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TEMPUR</a:t>
            </a:r>
            <a:r>
              <a:rPr sz="3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SEALY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RIBBON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CUTTING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October</a:t>
            </a:r>
            <a:r>
              <a:rPr sz="32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4,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2023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588264"/>
            <a:ext cx="6554724" cy="36575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609600"/>
            <a:ext cx="3759707" cy="504139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3733800" cy="2514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5400" y="4648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NUCOR STEEL COATINGS COMPLEX GROUNDBREAKING CEREMONY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APRIL 14, 2023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67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3" name="object 3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3910076"/>
            <a:ext cx="577469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3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CORRIDOR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PLANNED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FUTURE</a:t>
            </a:r>
            <a:r>
              <a:rPr sz="32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EXPANSIONS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991615"/>
            <a:ext cx="38271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0F486E"/>
                </a:solidFill>
                <a:latin typeface="Century Gothic"/>
                <a:cs typeface="Century Gothic"/>
              </a:rPr>
              <a:t>Nucor</a:t>
            </a:r>
            <a:r>
              <a:rPr sz="2000" b="1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F486E"/>
                </a:solidFill>
                <a:latin typeface="Century Gothic"/>
                <a:cs typeface="Century Gothic"/>
              </a:rPr>
              <a:t>Steel</a:t>
            </a:r>
            <a:r>
              <a:rPr sz="2000" b="1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F486E"/>
                </a:solidFill>
                <a:latin typeface="Century Gothic"/>
                <a:cs typeface="Century Gothic"/>
              </a:rPr>
              <a:t>Sheet</a:t>
            </a:r>
            <a:r>
              <a:rPr sz="2000" b="1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F486E"/>
                </a:solidFill>
                <a:latin typeface="Century Gothic"/>
                <a:cs typeface="Century Gothic"/>
              </a:rPr>
              <a:t>Mill</a:t>
            </a:r>
            <a:r>
              <a:rPr sz="2000" b="1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b="1" dirty="0">
                <a:solidFill>
                  <a:srgbClr val="0F486E"/>
                </a:solidFill>
                <a:latin typeface="Century Gothic"/>
                <a:cs typeface="Century Gothic"/>
              </a:rPr>
              <a:t>Plant</a:t>
            </a:r>
            <a:r>
              <a:rPr sz="2000" b="1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50" dirty="0">
                <a:solidFill>
                  <a:srgbClr val="0F486E"/>
                </a:solidFill>
              </a:rPr>
              <a:t>–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9339" y="1429003"/>
            <a:ext cx="5933440" cy="1659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62230" indent="-287020">
              <a:lnSpc>
                <a:spcPct val="100000"/>
              </a:lnSpc>
              <a:spcBef>
                <a:spcPts val="100"/>
              </a:spcBef>
              <a:buClr>
                <a:srgbClr val="FFFFFF"/>
              </a:buClr>
              <a:buSzPct val="80555"/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For</a:t>
            </a:r>
            <a:r>
              <a:rPr sz="18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construction grade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continuous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galvanizing</a:t>
            </a:r>
            <a:r>
              <a:rPr sz="18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F486E"/>
                </a:solidFill>
                <a:latin typeface="Century Gothic"/>
                <a:cs typeface="Century Gothic"/>
              </a:rPr>
              <a:t>line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and</a:t>
            </a:r>
            <a:r>
              <a:rPr sz="1800" spc="1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F486E"/>
                </a:solidFill>
                <a:latin typeface="Century Gothic"/>
                <a:cs typeface="Century Gothic"/>
              </a:rPr>
              <a:t>pre-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paint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20" dirty="0">
                <a:solidFill>
                  <a:srgbClr val="0F486E"/>
                </a:solidFill>
                <a:latin typeface="Century Gothic"/>
                <a:cs typeface="Century Gothic"/>
              </a:rPr>
              <a:t>line.</a:t>
            </a:r>
            <a:endParaRPr sz="180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1030"/>
              </a:spcBef>
              <a:buClr>
                <a:srgbClr val="FFFFFF"/>
              </a:buClr>
              <a:buSzPct val="80555"/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80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F486E"/>
                </a:solidFill>
                <a:latin typeface="Century Gothic"/>
                <a:cs typeface="Century Gothic"/>
              </a:rPr>
              <a:t>employees</a:t>
            </a:r>
            <a:endParaRPr sz="18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035"/>
              </a:spcBef>
              <a:buClr>
                <a:srgbClr val="FFFFFF"/>
              </a:buClr>
              <a:buSzPct val="80555"/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Expansion</a:t>
            </a:r>
            <a:r>
              <a:rPr sz="18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has</a:t>
            </a:r>
            <a:r>
              <a:rPr sz="18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begun</a:t>
            </a:r>
            <a:r>
              <a:rPr sz="1800" spc="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with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production</a:t>
            </a:r>
            <a:r>
              <a:rPr sz="18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projected</a:t>
            </a:r>
            <a:r>
              <a:rPr sz="1800" spc="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25" dirty="0">
                <a:solidFill>
                  <a:srgbClr val="0F486E"/>
                </a:solidFill>
                <a:latin typeface="Century Gothic"/>
                <a:cs typeface="Century Gothic"/>
              </a:rPr>
              <a:t>to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start</a:t>
            </a:r>
            <a:r>
              <a:rPr sz="18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in</a:t>
            </a:r>
            <a:r>
              <a:rPr sz="18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0F486E"/>
                </a:solidFill>
                <a:latin typeface="Century Gothic"/>
                <a:cs typeface="Century Gothic"/>
              </a:rPr>
              <a:t>two</a:t>
            </a:r>
            <a:r>
              <a:rPr sz="1800" spc="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0F486E"/>
                </a:solidFill>
                <a:latin typeface="Century Gothic"/>
                <a:cs typeface="Century Gothic"/>
              </a:rPr>
              <a:t>years.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3" name="object 3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4573015"/>
            <a:ext cx="5228590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2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STEEL</a:t>
            </a:r>
            <a:r>
              <a:rPr sz="29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TOWERS</a:t>
            </a:r>
            <a:r>
              <a:rPr sz="2900" spc="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Century Gothic"/>
                <a:cs typeface="Century Gothic"/>
              </a:rPr>
              <a:t>AND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STRUCTURE</a:t>
            </a:r>
            <a:r>
              <a:rPr sz="29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MANUFACTURING FACILITY</a:t>
            </a:r>
            <a:endParaRPr sz="29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539159"/>
            <a:ext cx="5746115" cy="57531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9085" marR="5080" indent="-287020">
              <a:lnSpc>
                <a:spcPts val="2050"/>
              </a:lnSpc>
              <a:spcBef>
                <a:spcPts val="355"/>
              </a:spcBef>
            </a:pPr>
            <a:r>
              <a:rPr sz="1500" dirty="0">
                <a:latin typeface="Wingdings 3"/>
                <a:cs typeface="Wingdings 3"/>
              </a:rPr>
              <a:t></a:t>
            </a:r>
            <a:r>
              <a:rPr sz="1500" spc="459" dirty="0"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F486E"/>
                </a:solidFill>
              </a:rPr>
              <a:t>New</a:t>
            </a:r>
            <a:r>
              <a:rPr sz="1900" spc="-40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facility</a:t>
            </a:r>
            <a:r>
              <a:rPr sz="1900" spc="-80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to</a:t>
            </a:r>
            <a:r>
              <a:rPr sz="1900" spc="-30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be</a:t>
            </a:r>
            <a:r>
              <a:rPr sz="1900" spc="-20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located</a:t>
            </a:r>
            <a:r>
              <a:rPr sz="1900" spc="-15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adjacent</a:t>
            </a:r>
            <a:r>
              <a:rPr sz="1900" spc="-15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to</a:t>
            </a:r>
            <a:r>
              <a:rPr sz="1900" spc="-30" dirty="0">
                <a:solidFill>
                  <a:srgbClr val="0F486E"/>
                </a:solidFill>
              </a:rPr>
              <a:t> </a:t>
            </a:r>
            <a:r>
              <a:rPr sz="1900" spc="-10" dirty="0">
                <a:solidFill>
                  <a:srgbClr val="0F486E"/>
                </a:solidFill>
              </a:rPr>
              <a:t>existing </a:t>
            </a:r>
            <a:r>
              <a:rPr sz="1900" dirty="0">
                <a:solidFill>
                  <a:srgbClr val="0F486E"/>
                </a:solidFill>
              </a:rPr>
              <a:t>Nucor</a:t>
            </a:r>
            <a:r>
              <a:rPr sz="1900" spc="-65" dirty="0">
                <a:solidFill>
                  <a:srgbClr val="0F486E"/>
                </a:solidFill>
              </a:rPr>
              <a:t> </a:t>
            </a:r>
            <a:r>
              <a:rPr sz="1900" dirty="0">
                <a:solidFill>
                  <a:srgbClr val="0F486E"/>
                </a:solidFill>
              </a:rPr>
              <a:t>Sheet</a:t>
            </a:r>
            <a:r>
              <a:rPr sz="1900" spc="-35" dirty="0">
                <a:solidFill>
                  <a:srgbClr val="0F486E"/>
                </a:solidFill>
              </a:rPr>
              <a:t> </a:t>
            </a:r>
            <a:r>
              <a:rPr sz="1900" spc="-20" dirty="0">
                <a:solidFill>
                  <a:srgbClr val="0F486E"/>
                </a:solidFill>
              </a:rPr>
              <a:t>Mill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1194479"/>
            <a:ext cx="6398895" cy="306260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299085" marR="53975" indent="-287020">
              <a:lnSpc>
                <a:spcPts val="2050"/>
              </a:lnSpc>
              <a:spcBef>
                <a:spcPts val="35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The</a:t>
            </a:r>
            <a:r>
              <a:rPr sz="19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new</a:t>
            </a:r>
            <a:r>
              <a:rPr sz="19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facility</a:t>
            </a:r>
            <a:r>
              <a:rPr sz="1900" spc="-7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will</a:t>
            </a:r>
            <a:r>
              <a:rPr sz="1900" spc="-5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be</a:t>
            </a:r>
            <a:r>
              <a:rPr sz="19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well</a:t>
            </a:r>
            <a:r>
              <a:rPr sz="19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equipped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19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provide</a:t>
            </a:r>
            <a:r>
              <a:rPr sz="1900" spc="-5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a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wide</a:t>
            </a:r>
            <a:r>
              <a:rPr sz="1900" spc="-6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array</a:t>
            </a:r>
            <a:r>
              <a:rPr sz="1900" spc="-6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of</a:t>
            </a:r>
            <a:r>
              <a:rPr sz="19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engineered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utility</a:t>
            </a:r>
            <a:r>
              <a:rPr sz="1900" spc="-9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structures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necessary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1900" spc="-6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support</a:t>
            </a:r>
            <a:r>
              <a:rPr sz="19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our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nation’s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electrification</a:t>
            </a:r>
            <a:r>
              <a:rPr sz="1900" spc="-8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initiatives,</a:t>
            </a:r>
            <a:r>
              <a:rPr sz="1900" spc="50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such</a:t>
            </a:r>
            <a:r>
              <a:rPr sz="1900" spc="-6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as</a:t>
            </a:r>
            <a:r>
              <a:rPr sz="1900" spc="-5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grid</a:t>
            </a:r>
            <a:r>
              <a:rPr sz="1900" spc="-9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hardening,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renewable</a:t>
            </a:r>
            <a:r>
              <a:rPr sz="19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energy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projects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and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building</a:t>
            </a:r>
            <a:r>
              <a:rPr sz="1900" spc="-7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a</a:t>
            </a:r>
            <a:r>
              <a:rPr sz="19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nationwide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network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of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EV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charging stations.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10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$115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million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investment</a:t>
            </a:r>
            <a:r>
              <a:rPr sz="19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by</a:t>
            </a:r>
            <a:r>
              <a:rPr sz="19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Nucor</a:t>
            </a:r>
            <a:endParaRPr sz="19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65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200</a:t>
            </a:r>
            <a:r>
              <a:rPr sz="1900" spc="-1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Employees</a:t>
            </a:r>
            <a:endParaRPr sz="1900">
              <a:latin typeface="Century Gothic"/>
              <a:cs typeface="Century Gothic"/>
            </a:endParaRPr>
          </a:p>
          <a:p>
            <a:pPr marL="299085" marR="5080" indent="-287020">
              <a:lnSpc>
                <a:spcPts val="2050"/>
              </a:lnSpc>
              <a:spcBef>
                <a:spcPts val="1090"/>
              </a:spcBef>
            </a:pPr>
            <a:r>
              <a:rPr sz="15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500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Construction expected</a:t>
            </a:r>
            <a:r>
              <a:rPr sz="19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begin</a:t>
            </a:r>
            <a:r>
              <a:rPr sz="19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late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2023</a:t>
            </a:r>
            <a:r>
              <a:rPr sz="1900" spc="-6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early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2024</a:t>
            </a:r>
            <a:r>
              <a:rPr sz="1900" spc="-6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with</a:t>
            </a:r>
            <a:r>
              <a:rPr sz="1900" spc="-5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production</a:t>
            </a:r>
            <a:r>
              <a:rPr sz="19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expected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19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start</a:t>
            </a:r>
            <a:r>
              <a:rPr sz="19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0F486E"/>
                </a:solidFill>
                <a:latin typeface="Century Gothic"/>
                <a:cs typeface="Century Gothic"/>
              </a:rPr>
              <a:t>by</a:t>
            </a:r>
            <a:r>
              <a:rPr sz="19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0F486E"/>
                </a:solidFill>
                <a:latin typeface="Century Gothic"/>
                <a:cs typeface="Century Gothic"/>
              </a:rPr>
              <a:t>mid-</a:t>
            </a:r>
            <a:r>
              <a:rPr sz="1900" spc="-10" dirty="0">
                <a:solidFill>
                  <a:srgbClr val="0F486E"/>
                </a:solidFill>
                <a:latin typeface="Century Gothic"/>
                <a:cs typeface="Century Gothic"/>
              </a:rPr>
              <a:t>2025.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0914" y="4748276"/>
            <a:ext cx="632015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06270" marR="5080" indent="-189420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DEVELOPING</a:t>
            </a:r>
            <a:r>
              <a:rPr sz="32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VISION FOR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 OUR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95144" y="533400"/>
            <a:ext cx="3031235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83396" y="4573015"/>
            <a:ext cx="391223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26695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2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CORRIDOR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INFRASTRUCTURE</a:t>
            </a:r>
            <a:r>
              <a:rPr sz="29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25" dirty="0">
                <a:solidFill>
                  <a:srgbClr val="FFFFFF"/>
                </a:solidFill>
                <a:latin typeface="Century Gothic"/>
                <a:cs typeface="Century Gothic"/>
              </a:rPr>
              <a:t>MAP</a:t>
            </a:r>
            <a:endParaRPr sz="29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533400"/>
            <a:ext cx="5023091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1881" y="1152183"/>
            <a:ext cx="321183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3885" marR="5080" indent="-59182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 Gothic"/>
                <a:cs typeface="Century Gothic"/>
              </a:rPr>
              <a:t>INAW</a:t>
            </a:r>
            <a:r>
              <a:rPr sz="3000" b="1" spc="-20" dirty="0">
                <a:latin typeface="Century Gothic"/>
                <a:cs typeface="Century Gothic"/>
              </a:rPr>
              <a:t> </a:t>
            </a:r>
            <a:r>
              <a:rPr sz="3000" b="1" dirty="0">
                <a:latin typeface="Century Gothic"/>
                <a:cs typeface="Century Gothic"/>
              </a:rPr>
              <a:t>WATER </a:t>
            </a:r>
            <a:r>
              <a:rPr sz="3000" b="1" spc="-20" dirty="0">
                <a:latin typeface="Century Gothic"/>
                <a:cs typeface="Century Gothic"/>
              </a:rPr>
              <a:t>LINE </a:t>
            </a:r>
            <a:r>
              <a:rPr sz="3000" b="1" spc="-10" dirty="0">
                <a:latin typeface="Century Gothic"/>
                <a:cs typeface="Century Gothic"/>
              </a:rPr>
              <a:t>EXTENSION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4497" y="2128272"/>
            <a:ext cx="4763135" cy="3259454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8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Purpose</a:t>
            </a:r>
            <a:r>
              <a:rPr sz="1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Upgrades:</a:t>
            </a:r>
            <a:endParaRPr sz="1400">
              <a:latin typeface="Century Gothic"/>
              <a:cs typeface="Century Gothic"/>
            </a:endParaRPr>
          </a:p>
          <a:p>
            <a:pPr marL="12700" marR="5080" indent="171450">
              <a:lnSpc>
                <a:spcPct val="80000"/>
              </a:lnSpc>
              <a:spcBef>
                <a:spcPts val="92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extend</a:t>
            </a:r>
            <a:r>
              <a:rPr sz="14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INAW’s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service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area into</a:t>
            </a:r>
            <a:r>
              <a:rPr sz="14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 TIF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District.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Water</a:t>
            </a:r>
            <a:r>
              <a:rPr sz="1400" spc="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runs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SR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32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Comfort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Drive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10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14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Consist</a:t>
            </a:r>
            <a:r>
              <a:rPr sz="1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of:</a:t>
            </a:r>
            <a:endParaRPr sz="1400">
              <a:latin typeface="Century Gothic"/>
              <a:cs typeface="Century Gothic"/>
            </a:endParaRPr>
          </a:p>
          <a:p>
            <a:pPr marL="226695" indent="-171450">
              <a:lnSpc>
                <a:spcPct val="100000"/>
              </a:lnSpc>
              <a:spcBef>
                <a:spcPts val="590"/>
              </a:spcBef>
              <a:buSzPct val="78571"/>
              <a:buFont typeface="Arial"/>
              <a:buChar char="•"/>
              <a:tabLst>
                <a:tab pos="22669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Approximately</a:t>
            </a:r>
            <a:r>
              <a:rPr sz="14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4-Miles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4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Water</a:t>
            </a:r>
            <a:r>
              <a:rPr sz="1400" spc="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Main</a:t>
            </a:r>
            <a:endParaRPr sz="1400">
              <a:latin typeface="Century Gothic"/>
              <a:cs typeface="Century Gothic"/>
            </a:endParaRPr>
          </a:p>
          <a:p>
            <a:pPr marL="226060" marR="12065" indent="-171450">
              <a:lnSpc>
                <a:spcPct val="80000"/>
              </a:lnSpc>
              <a:spcBef>
                <a:spcPts val="935"/>
              </a:spcBef>
              <a:buSzPct val="78571"/>
              <a:buFont typeface="Arial"/>
              <a:buChar char="•"/>
              <a:tabLst>
                <a:tab pos="227329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Upgrades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Pumps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at INAW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Treatment</a:t>
            </a:r>
            <a:r>
              <a:rPr sz="14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Facility</a:t>
            </a:r>
            <a:r>
              <a:rPr sz="14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SR 	32.</a:t>
            </a:r>
            <a:endParaRPr sz="1400">
              <a:latin typeface="Century Gothic"/>
              <a:cs typeface="Century Gothic"/>
            </a:endParaRPr>
          </a:p>
          <a:p>
            <a:pPr marL="226695" indent="-171450">
              <a:lnSpc>
                <a:spcPct val="100000"/>
              </a:lnSpc>
              <a:spcBef>
                <a:spcPts val="600"/>
              </a:spcBef>
              <a:buSzPct val="78571"/>
              <a:buFont typeface="Arial"/>
              <a:buChar char="•"/>
              <a:tabLst>
                <a:tab pos="226695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Elevated</a:t>
            </a:r>
            <a:r>
              <a:rPr sz="14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Storage</a:t>
            </a:r>
            <a:r>
              <a:rPr sz="14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Tank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Comfort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Drive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Cost: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58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$15,677,000</a:t>
            </a:r>
            <a:r>
              <a:rPr sz="14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entury Gothic"/>
                <a:cs typeface="Century Gothic"/>
              </a:rPr>
              <a:t>Total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61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Grant:</a:t>
            </a:r>
            <a:endParaRPr sz="1400">
              <a:latin typeface="Century Gothic"/>
              <a:cs typeface="Century Gothic"/>
            </a:endParaRPr>
          </a:p>
          <a:p>
            <a:pPr marL="184150" indent="-171450">
              <a:lnSpc>
                <a:spcPct val="100000"/>
              </a:lnSpc>
              <a:spcBef>
                <a:spcPts val="585"/>
              </a:spcBef>
              <a:buSzPct val="78571"/>
              <a:buFont typeface="Arial"/>
              <a:buChar char="•"/>
              <a:tabLst>
                <a:tab pos="184150" algn="l"/>
              </a:tabLst>
            </a:pP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$3,000,000</a:t>
            </a:r>
            <a:r>
              <a:rPr sz="14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4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spc="-20" dirty="0">
                <a:solidFill>
                  <a:srgbClr val="FFFFFF"/>
                </a:solidFill>
                <a:latin typeface="Century Gothic"/>
                <a:cs typeface="Century Gothic"/>
              </a:rPr>
              <a:t>SWIF</a:t>
            </a:r>
            <a:endParaRPr sz="1400">
              <a:latin typeface="Century Gothic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03391" y="858011"/>
            <a:ext cx="266697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1970" y="621284"/>
            <a:ext cx="645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dirty="0">
                <a:latin typeface="Century Gothic"/>
                <a:cs typeface="Century Gothic"/>
              </a:rPr>
              <a:t>COMFORT</a:t>
            </a:r>
            <a:r>
              <a:rPr sz="3000" b="1" spc="-10" dirty="0">
                <a:latin typeface="Century Gothic"/>
                <a:cs typeface="Century Gothic"/>
              </a:rPr>
              <a:t> </a:t>
            </a:r>
            <a:r>
              <a:rPr sz="3000" b="1" dirty="0">
                <a:latin typeface="Century Gothic"/>
                <a:cs typeface="Century Gothic"/>
              </a:rPr>
              <a:t>DRIVE</a:t>
            </a:r>
            <a:r>
              <a:rPr sz="3000" b="1" spc="-10" dirty="0">
                <a:latin typeface="Century Gothic"/>
                <a:cs typeface="Century Gothic"/>
              </a:rPr>
              <a:t> RECONSTRUCTION</a:t>
            </a:r>
            <a:endParaRPr sz="3000">
              <a:latin typeface="Century Gothic"/>
              <a:cs typeface="Century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85361" y="1272539"/>
            <a:ext cx="3312160" cy="4831080"/>
            <a:chOff x="4785361" y="1272539"/>
            <a:chExt cx="3312160" cy="483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99076" y="1286255"/>
              <a:ext cx="3284219" cy="48036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92981" y="1280159"/>
              <a:ext cx="3296920" cy="4815840"/>
            </a:xfrm>
            <a:custGeom>
              <a:avLst/>
              <a:gdLst/>
              <a:ahLst/>
              <a:cxnLst/>
              <a:rect l="l" t="t" r="r" b="b"/>
              <a:pathLst>
                <a:path w="3296920" h="4815840">
                  <a:moveTo>
                    <a:pt x="359321" y="0"/>
                  </a:moveTo>
                  <a:lnTo>
                    <a:pt x="3296412" y="0"/>
                  </a:lnTo>
                  <a:lnTo>
                    <a:pt x="3296412" y="4456518"/>
                  </a:lnTo>
                  <a:lnTo>
                    <a:pt x="2937090" y="4815840"/>
                  </a:lnTo>
                  <a:lnTo>
                    <a:pt x="0" y="4815840"/>
                  </a:lnTo>
                  <a:lnTo>
                    <a:pt x="0" y="359321"/>
                  </a:lnTo>
                  <a:lnTo>
                    <a:pt x="359321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8525" y="1325371"/>
            <a:ext cx="3099435" cy="3973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Purpose</a:t>
            </a:r>
            <a:r>
              <a:rPr sz="11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Upgrades:</a:t>
            </a:r>
            <a:endParaRPr sz="11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86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Comfort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Drive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(formally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CR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200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S)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from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narrow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gravel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road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2-lane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paved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roadway.</a:t>
            </a:r>
            <a:r>
              <a:rPr sz="11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This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will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allow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increase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of traffic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semi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trucks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reach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Tempur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Sealy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Manufacturing</a:t>
            </a:r>
            <a:r>
              <a:rPr sz="1100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Plant.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Upgrade</a:t>
            </a:r>
            <a:r>
              <a:rPr sz="11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dirty="0">
                <a:solidFill>
                  <a:srgbClr val="FFFFFF"/>
                </a:solidFill>
                <a:latin typeface="Century Gothic"/>
                <a:cs typeface="Century Gothic"/>
              </a:rPr>
              <a:t>Consist</a:t>
            </a:r>
            <a:r>
              <a:rPr sz="11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of:</a:t>
            </a:r>
            <a:endParaRPr sz="1100">
              <a:latin typeface="Century Gothic"/>
              <a:cs typeface="Century Gothic"/>
            </a:endParaRPr>
          </a:p>
          <a:p>
            <a:pPr marL="12700" marR="129539">
              <a:lnSpc>
                <a:spcPct val="100000"/>
              </a:lnSpc>
              <a:spcBef>
                <a:spcPts val="86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Reconstruction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1.5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Miles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of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Comfort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 Drive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Consisting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of:</a:t>
            </a:r>
            <a:endParaRPr sz="1100">
              <a:latin typeface="Century Gothic"/>
              <a:cs typeface="Century Gothic"/>
            </a:endParaRPr>
          </a:p>
          <a:p>
            <a:pPr marL="227329" indent="-214629">
              <a:lnSpc>
                <a:spcPct val="100000"/>
              </a:lnSpc>
              <a:spcBef>
                <a:spcPts val="865"/>
              </a:spcBef>
              <a:buSzPct val="77272"/>
              <a:buChar char="-"/>
              <a:tabLst>
                <a:tab pos="227329" algn="l"/>
              </a:tabLst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Two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12’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Travel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20" dirty="0">
                <a:solidFill>
                  <a:srgbClr val="FFFFFF"/>
                </a:solidFill>
                <a:latin typeface="Century Gothic"/>
                <a:cs typeface="Century Gothic"/>
              </a:rPr>
              <a:t>Lanes</a:t>
            </a:r>
            <a:endParaRPr sz="1100">
              <a:latin typeface="Century Gothic"/>
              <a:cs typeface="Century Gothic"/>
            </a:endParaRPr>
          </a:p>
          <a:p>
            <a:pPr marL="227329" indent="-214629">
              <a:lnSpc>
                <a:spcPct val="100000"/>
              </a:lnSpc>
              <a:spcBef>
                <a:spcPts val="865"/>
              </a:spcBef>
              <a:buSzPct val="77272"/>
              <a:buChar char="-"/>
              <a:tabLst>
                <a:tab pos="227329" algn="l"/>
              </a:tabLst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2’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Paved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Shoulders</a:t>
            </a:r>
            <a:endParaRPr sz="1100">
              <a:latin typeface="Century Gothic"/>
              <a:cs typeface="Century Gothic"/>
            </a:endParaRPr>
          </a:p>
          <a:p>
            <a:pPr marL="227329" indent="-214629">
              <a:lnSpc>
                <a:spcPct val="100000"/>
              </a:lnSpc>
              <a:spcBef>
                <a:spcPts val="860"/>
              </a:spcBef>
              <a:buSzPct val="77272"/>
              <a:buChar char="-"/>
              <a:tabLst>
                <a:tab pos="227329" algn="l"/>
              </a:tabLst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Turn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Lanes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where</a:t>
            </a:r>
            <a:r>
              <a:rPr sz="11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Required</a:t>
            </a:r>
            <a:endParaRPr sz="1100">
              <a:latin typeface="Century Gothic"/>
              <a:cs typeface="Century Gothic"/>
            </a:endParaRPr>
          </a:p>
          <a:p>
            <a:pPr marL="227329" indent="-214629">
              <a:lnSpc>
                <a:spcPct val="100000"/>
              </a:lnSpc>
              <a:spcBef>
                <a:spcPts val="865"/>
              </a:spcBef>
              <a:buSzPct val="77272"/>
              <a:buChar char="-"/>
              <a:tabLst>
                <a:tab pos="227329" algn="l"/>
              </a:tabLst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Drainage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Ditches.</a:t>
            </a:r>
            <a:endParaRPr sz="1100">
              <a:latin typeface="Century Gothic"/>
              <a:cs typeface="Century Gothic"/>
            </a:endParaRPr>
          </a:p>
          <a:p>
            <a:pPr marL="12700" marR="182245">
              <a:lnSpc>
                <a:spcPct val="100000"/>
              </a:lnSpc>
              <a:spcBef>
                <a:spcPts val="865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Utility</a:t>
            </a:r>
            <a:r>
              <a:rPr sz="11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Corridor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Utilities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1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Relocate</a:t>
            </a:r>
            <a:r>
              <a:rPr sz="11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While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Roadway</a:t>
            </a:r>
            <a:r>
              <a:rPr sz="1100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Was</a:t>
            </a:r>
            <a:r>
              <a:rPr sz="11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Constructed.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1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Cost:</a:t>
            </a:r>
            <a:endParaRPr sz="11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sz="1100" dirty="0">
                <a:solidFill>
                  <a:srgbClr val="FFFFFF"/>
                </a:solidFill>
                <a:latin typeface="Century Gothic"/>
                <a:cs typeface="Century Gothic"/>
              </a:rPr>
              <a:t>$3.6</a:t>
            </a:r>
            <a:r>
              <a:rPr sz="11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entury Gothic"/>
                <a:cs typeface="Century Gothic"/>
              </a:rPr>
              <a:t>Million</a:t>
            </a:r>
            <a:endParaRPr sz="11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892" rIns="0" bIns="0" rtlCol="0">
            <a:spAutoFit/>
          </a:bodyPr>
          <a:lstStyle/>
          <a:p>
            <a:pPr marL="163830">
              <a:lnSpc>
                <a:spcPct val="100000"/>
              </a:lnSpc>
              <a:spcBef>
                <a:spcPts val="100"/>
              </a:spcBef>
            </a:pPr>
            <a:r>
              <a:rPr sz="3000" b="1" spc="-35" dirty="0">
                <a:latin typeface="Calibri"/>
                <a:cs typeface="Calibri"/>
              </a:rPr>
              <a:t>SANITARY</a:t>
            </a:r>
            <a:r>
              <a:rPr sz="3000" b="1" spc="-65" dirty="0">
                <a:latin typeface="Calibri"/>
                <a:cs typeface="Calibri"/>
              </a:rPr>
              <a:t> </a:t>
            </a:r>
            <a:r>
              <a:rPr sz="3000" b="1" dirty="0">
                <a:latin typeface="Calibri"/>
                <a:cs typeface="Calibri"/>
              </a:rPr>
              <a:t>SEWER</a:t>
            </a:r>
            <a:r>
              <a:rPr sz="3000" b="1" spc="-55" dirty="0">
                <a:latin typeface="Calibri"/>
                <a:cs typeface="Calibri"/>
              </a:rPr>
              <a:t> </a:t>
            </a:r>
            <a:r>
              <a:rPr sz="3000" b="1" spc="-10" dirty="0">
                <a:latin typeface="Calibri"/>
                <a:cs typeface="Calibri"/>
              </a:rPr>
              <a:t>EXTENSION</a:t>
            </a:r>
            <a:endParaRPr sz="30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709161" y="1280160"/>
            <a:ext cx="3312160" cy="4831080"/>
            <a:chOff x="4709161" y="1280160"/>
            <a:chExt cx="3312160" cy="48310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2876" y="1293876"/>
              <a:ext cx="3284219" cy="480364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16781" y="1287780"/>
              <a:ext cx="3296920" cy="4815840"/>
            </a:xfrm>
            <a:custGeom>
              <a:avLst/>
              <a:gdLst/>
              <a:ahLst/>
              <a:cxnLst/>
              <a:rect l="l" t="t" r="r" b="b"/>
              <a:pathLst>
                <a:path w="3296920" h="4815840">
                  <a:moveTo>
                    <a:pt x="359321" y="0"/>
                  </a:moveTo>
                  <a:lnTo>
                    <a:pt x="3296412" y="0"/>
                  </a:lnTo>
                  <a:lnTo>
                    <a:pt x="3296412" y="4456518"/>
                  </a:lnTo>
                  <a:lnTo>
                    <a:pt x="2937090" y="4815840"/>
                  </a:lnTo>
                  <a:lnTo>
                    <a:pt x="0" y="4815840"/>
                  </a:lnTo>
                  <a:lnTo>
                    <a:pt x="0" y="359321"/>
                  </a:lnTo>
                  <a:lnTo>
                    <a:pt x="359321" y="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40730" y="1720700"/>
            <a:ext cx="3171825" cy="338137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sz="17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Upgrades:</a:t>
            </a:r>
            <a:endParaRPr sz="1700">
              <a:latin typeface="Calibri"/>
              <a:cs typeface="Calibri"/>
            </a:endParaRPr>
          </a:p>
          <a:p>
            <a:pPr marL="12700" marR="5080">
              <a:lnSpc>
                <a:spcPts val="1839"/>
              </a:lnSpc>
              <a:spcBef>
                <a:spcPts val="1035"/>
              </a:spcBef>
            </a:pP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extend</a:t>
            </a:r>
            <a:r>
              <a:rPr sz="17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Regional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Sewer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District’s</a:t>
            </a:r>
            <a:r>
              <a:rPr sz="17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Sanitary</a:t>
            </a:r>
            <a:r>
              <a:rPr sz="17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Sewer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capabilities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sz="17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Comfort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Drive.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Upgrade</a:t>
            </a:r>
            <a:r>
              <a:rPr sz="17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FFFFFF"/>
                </a:solidFill>
                <a:latin typeface="Calibri"/>
                <a:cs typeface="Calibri"/>
              </a:rPr>
              <a:t>Consist</a:t>
            </a:r>
            <a:r>
              <a:rPr sz="17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b="1" spc="-25" dirty="0">
                <a:solidFill>
                  <a:srgbClr val="FFFFFF"/>
                </a:solidFill>
                <a:latin typeface="Calibri"/>
                <a:cs typeface="Calibri"/>
              </a:rPr>
              <a:t>of:</a:t>
            </a:r>
            <a:endParaRPr sz="17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805"/>
              </a:spcBef>
              <a:buSzPct val="79411"/>
              <a:buChar char="-"/>
              <a:tabLst>
                <a:tab pos="227329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A New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 Lift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 Station</a:t>
            </a:r>
            <a:endParaRPr sz="17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805"/>
              </a:spcBef>
              <a:buSzPct val="79411"/>
              <a:buChar char="-"/>
              <a:tabLst>
                <a:tab pos="227329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4,225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Force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endParaRPr sz="1700">
              <a:latin typeface="Calibri"/>
              <a:cs typeface="Calibri"/>
            </a:endParaRPr>
          </a:p>
          <a:p>
            <a:pPr marL="227329" indent="-214629">
              <a:lnSpc>
                <a:spcPct val="100000"/>
              </a:lnSpc>
              <a:spcBef>
                <a:spcPts val="805"/>
              </a:spcBef>
              <a:buSzPct val="79411"/>
              <a:buChar char="-"/>
              <a:tabLst>
                <a:tab pos="227329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4,900</a:t>
            </a:r>
            <a:r>
              <a:rPr sz="17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Feet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Gravity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Sewer</a:t>
            </a:r>
            <a:r>
              <a:rPr sz="17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1700" b="1" spc="-10" dirty="0">
                <a:solidFill>
                  <a:srgbClr val="FFFFFF"/>
                </a:solidFill>
                <a:latin typeface="Calibri"/>
                <a:cs typeface="Calibri"/>
              </a:rPr>
              <a:t>Cost: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$1.1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Million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371" rIns="0" bIns="0" rtlCol="0">
            <a:spAutoFit/>
          </a:bodyPr>
          <a:lstStyle/>
          <a:p>
            <a:pPr marL="1831339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Century Gothic"/>
                <a:cs typeface="Century Gothic"/>
              </a:rPr>
              <a:t>AGENDA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2338" y="1825751"/>
            <a:ext cx="4572635" cy="4168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Welcome</a:t>
            </a:r>
            <a:r>
              <a:rPr sz="14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b="1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Opening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remarks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What</a:t>
            </a:r>
            <a:r>
              <a:rPr sz="1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/</a:t>
            </a:r>
            <a:r>
              <a:rPr sz="14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Who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Is</a:t>
            </a:r>
            <a:r>
              <a:rPr sz="14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RDC?</a:t>
            </a:r>
            <a:endParaRPr sz="1400">
              <a:latin typeface="Century Gothic"/>
              <a:cs typeface="Century Gothic"/>
            </a:endParaRPr>
          </a:p>
          <a:p>
            <a:pPr marL="12700" marR="5080" indent="-635">
              <a:lnSpc>
                <a:spcPct val="207799"/>
              </a:lnSpc>
              <a:spcBef>
                <a:spcPts val="75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Economic</a:t>
            </a:r>
            <a:r>
              <a:rPr sz="14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Development</a:t>
            </a:r>
            <a:r>
              <a:rPr sz="1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Communications</a:t>
            </a:r>
            <a:r>
              <a:rPr sz="1400" b="1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Planning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TS</a:t>
            </a:r>
            <a:r>
              <a:rPr sz="1400" b="1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Update /</a:t>
            </a:r>
            <a:r>
              <a:rPr sz="1400" b="1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1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Update</a:t>
            </a:r>
            <a:endParaRPr sz="14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Capitol</a:t>
            </a:r>
            <a:r>
              <a:rPr sz="14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Expenditures</a:t>
            </a:r>
            <a:endParaRPr sz="1400">
              <a:latin typeface="Century Gothic"/>
              <a:cs typeface="Century Gothic"/>
            </a:endParaRPr>
          </a:p>
          <a:p>
            <a:pPr marL="12700" marR="1317625">
              <a:lnSpc>
                <a:spcPts val="4260"/>
              </a:lnSpc>
              <a:spcBef>
                <a:spcPts val="560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Water</a:t>
            </a:r>
            <a:r>
              <a:rPr sz="1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20" dirty="0">
                <a:solidFill>
                  <a:srgbClr val="FFFFFF"/>
                </a:solidFill>
                <a:latin typeface="Century Gothic"/>
                <a:cs typeface="Century Gothic"/>
              </a:rPr>
              <a:t>Infrastructure</a:t>
            </a:r>
            <a:r>
              <a:rPr sz="14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Expansion</a:t>
            </a:r>
            <a:r>
              <a:rPr sz="1400" b="1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Update Wastewater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Status</a:t>
            </a:r>
            <a:endParaRPr sz="1400">
              <a:latin typeface="Century Gothic"/>
              <a:cs typeface="Century Gothic"/>
            </a:endParaRPr>
          </a:p>
          <a:p>
            <a:pPr marL="12700" marR="631190">
              <a:lnSpc>
                <a:spcPct val="206400"/>
              </a:lnSpc>
              <a:spcBef>
                <a:spcPts val="60"/>
              </a:spcBef>
            </a:pP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Current</a:t>
            </a:r>
            <a:r>
              <a:rPr sz="1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TIF</a:t>
            </a:r>
            <a:r>
              <a:rPr sz="1400" b="1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Budget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400" b="1" spc="-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Impact</a:t>
            </a:r>
            <a:r>
              <a:rPr sz="1400" b="1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on</a:t>
            </a:r>
            <a:r>
              <a:rPr sz="1400" b="1" spc="-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entury Gothic"/>
                <a:cs typeface="Century Gothic"/>
              </a:rPr>
              <a:t>Taxing</a:t>
            </a:r>
            <a:r>
              <a:rPr sz="1400" b="1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Century Gothic"/>
                <a:cs typeface="Century Gothic"/>
              </a:rPr>
              <a:t>Districts </a:t>
            </a:r>
            <a:r>
              <a:rPr sz="1400" b="1" spc="-25" dirty="0">
                <a:solidFill>
                  <a:srgbClr val="FFFFFF"/>
                </a:solidFill>
                <a:latin typeface="Century Gothic"/>
                <a:cs typeface="Century Gothic"/>
              </a:rPr>
              <a:t>Q&amp;A</a:t>
            </a:r>
            <a:endParaRPr sz="1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0200" y="1219200"/>
            <a:ext cx="5327904" cy="142646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1219200"/>
            <a:ext cx="5328285" cy="14268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77825" marR="203200" indent="836930">
              <a:lnSpc>
                <a:spcPts val="3840"/>
              </a:lnSpc>
              <a:spcBef>
                <a:spcPts val="85"/>
              </a:spcBef>
            </a:pPr>
            <a:r>
              <a:rPr sz="3200" spc="-10" dirty="0">
                <a:latin typeface="Calibri"/>
                <a:cs typeface="Calibri"/>
              </a:rPr>
              <a:t>NON-</a:t>
            </a:r>
            <a:r>
              <a:rPr sz="3200" dirty="0">
                <a:latin typeface="Calibri"/>
                <a:cs typeface="Calibri"/>
              </a:rPr>
              <a:t>TIF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FUNDED </a:t>
            </a:r>
            <a:r>
              <a:rPr sz="3200" dirty="0">
                <a:latin typeface="Calibri"/>
                <a:cs typeface="Calibri"/>
              </a:rPr>
              <a:t>RESIDENTIAL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DEVELOPMENT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31339" y="2847847"/>
            <a:ext cx="54610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Develop</a:t>
            </a:r>
            <a:r>
              <a:rPr sz="18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CDC</a:t>
            </a:r>
            <a:r>
              <a:rPr sz="18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for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land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acquisition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"/>
            </a:pPr>
            <a:endParaRPr sz="175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Construct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New</a:t>
            </a:r>
            <a:r>
              <a:rPr sz="18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Roadway</a:t>
            </a:r>
            <a:r>
              <a:rPr sz="1800" spc="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8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Utility</a:t>
            </a:r>
            <a:r>
              <a:rPr sz="18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entury Gothic"/>
                <a:cs typeface="Century Gothic"/>
              </a:rPr>
              <a:t>Infrastructure</a:t>
            </a:r>
            <a:endParaRPr sz="1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FFFF"/>
              </a:buClr>
              <a:buFont typeface="Wingdings"/>
              <a:buChar char=""/>
            </a:pPr>
            <a:endParaRPr sz="1750">
              <a:latin typeface="Century Gothic"/>
              <a:cs typeface="Century Gothic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"/>
              <a:tabLst>
                <a:tab pos="299085" algn="l"/>
              </a:tabLst>
            </a:pP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Utilize</a:t>
            </a:r>
            <a:r>
              <a:rPr sz="18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800" dirty="0">
                <a:solidFill>
                  <a:srgbClr val="FFFFFF"/>
                </a:solidFill>
                <a:latin typeface="Century Gothic"/>
                <a:cs typeface="Century Gothic"/>
              </a:rPr>
              <a:t>Residential </a:t>
            </a:r>
            <a:r>
              <a:rPr sz="1800" spc="-25" dirty="0">
                <a:solidFill>
                  <a:srgbClr val="FFFFFF"/>
                </a:solidFill>
                <a:latin typeface="Century Gothic"/>
                <a:cs typeface="Century Gothic"/>
              </a:rPr>
              <a:t>TIF</a:t>
            </a:r>
            <a:endParaRPr sz="1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646474"/>
            <a:ext cx="719772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PURPLE</a:t>
            </a:r>
            <a:r>
              <a:rPr sz="3200" spc="-15" dirty="0"/>
              <a:t> </a:t>
            </a:r>
            <a:r>
              <a:rPr sz="3200" dirty="0"/>
              <a:t>HEART</a:t>
            </a:r>
            <a:r>
              <a:rPr sz="3200" spc="-20" dirty="0"/>
              <a:t> </a:t>
            </a:r>
            <a:r>
              <a:rPr sz="3200" dirty="0"/>
              <a:t>PARKWAY</a:t>
            </a:r>
            <a:r>
              <a:rPr sz="3200" spc="-35" dirty="0"/>
              <a:t> </a:t>
            </a:r>
            <a:r>
              <a:rPr sz="3200" spc="-10" dirty="0"/>
              <a:t>EXPANSION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5024" y="1524000"/>
            <a:ext cx="6473951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739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FUTURE</a:t>
            </a:r>
            <a:r>
              <a:rPr sz="3600" b="1" spc="-25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INVESTMENTS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82734"/>
            <a:ext cx="7782559" cy="33845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Expansion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Extend</a:t>
            </a:r>
            <a:r>
              <a:rPr sz="28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Water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Nucor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Road</a:t>
            </a:r>
            <a:endParaRPr sz="2800">
              <a:latin typeface="Calibri"/>
              <a:cs typeface="Calibri"/>
            </a:endParaRPr>
          </a:p>
          <a:p>
            <a:pPr marL="299085" marR="232410" indent="-287020">
              <a:lnSpc>
                <a:spcPct val="80000"/>
              </a:lnSpc>
              <a:spcBef>
                <a:spcPts val="127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Extend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Sewer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SR32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along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Nucor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400E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50" spc="-3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250" spc="-3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r>
              <a:rPr sz="2800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Comfort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Drive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Purple</a:t>
            </a:r>
            <a:r>
              <a:rPr sz="2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Parkway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Extend</a:t>
            </a:r>
            <a:r>
              <a:rPr sz="28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300S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Nucor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Ladoga</a:t>
            </a:r>
            <a:r>
              <a:rPr sz="28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2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Connect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Nucor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Road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SR32</a:t>
            </a: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@</a:t>
            </a:r>
            <a:r>
              <a:rPr sz="28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775E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(Truck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Route)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7520" y="4748276"/>
            <a:ext cx="542671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840"/>
              </a:lnSpc>
              <a:spcBef>
                <a:spcPts val="100"/>
              </a:spcBef>
            </a:pP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OVERPASS</a:t>
            </a:r>
            <a:endParaRPr sz="3200">
              <a:latin typeface="Century Gothic"/>
              <a:cs typeface="Century Gothic"/>
            </a:endParaRPr>
          </a:p>
          <a:p>
            <a:pPr algn="ctr">
              <a:lnSpc>
                <a:spcPct val="100000"/>
              </a:lnSpc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32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ROAD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OVER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US </a:t>
            </a:r>
            <a:r>
              <a:rPr sz="3200" spc="-25" dirty="0">
                <a:solidFill>
                  <a:srgbClr val="FFFFFF"/>
                </a:solidFill>
                <a:latin typeface="Century Gothic"/>
                <a:cs typeface="Century Gothic"/>
              </a:rPr>
              <a:t>136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533400"/>
            <a:ext cx="5021579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3" name="object 3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12140" y="4992116"/>
            <a:ext cx="50044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NUCOR</a:t>
            </a:r>
            <a:r>
              <a:rPr sz="32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ROAD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OVERPASS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12140" y="973499"/>
            <a:ext cx="63588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latin typeface="Wingdings 3"/>
                <a:cs typeface="Wingdings 3"/>
              </a:rPr>
              <a:t></a:t>
            </a:r>
            <a:r>
              <a:rPr sz="1600" spc="415" dirty="0"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486E"/>
                </a:solidFill>
              </a:rPr>
              <a:t>Overpass</a:t>
            </a:r>
            <a:r>
              <a:rPr sz="2000" spc="-4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will</a:t>
            </a:r>
            <a:r>
              <a:rPr sz="2000" spc="-2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eliminate</a:t>
            </a:r>
            <a:r>
              <a:rPr sz="2000" spc="-5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the</a:t>
            </a:r>
            <a:r>
              <a:rPr sz="2000" spc="-40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at</a:t>
            </a:r>
            <a:r>
              <a:rPr sz="2000" spc="-1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grade</a:t>
            </a:r>
            <a:r>
              <a:rPr sz="2000" spc="-10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crossing</a:t>
            </a:r>
            <a:r>
              <a:rPr sz="2000" spc="-15" dirty="0">
                <a:solidFill>
                  <a:srgbClr val="0F486E"/>
                </a:solidFill>
              </a:rPr>
              <a:t> </a:t>
            </a:r>
            <a:r>
              <a:rPr sz="2000" spc="-20" dirty="0">
                <a:solidFill>
                  <a:srgbClr val="0F486E"/>
                </a:solidFill>
              </a:rPr>
              <a:t>with </a:t>
            </a:r>
            <a:r>
              <a:rPr sz="2000" dirty="0">
                <a:solidFill>
                  <a:srgbClr val="0F486E"/>
                </a:solidFill>
              </a:rPr>
              <a:t>US</a:t>
            </a:r>
            <a:r>
              <a:rPr sz="2000" spc="-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136</a:t>
            </a:r>
            <a:r>
              <a:rPr sz="2000" spc="-3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and</a:t>
            </a:r>
            <a:r>
              <a:rPr sz="2000" spc="-10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facilitate</a:t>
            </a:r>
            <a:r>
              <a:rPr sz="2000" spc="-5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additional</a:t>
            </a:r>
            <a:r>
              <a:rPr sz="2000" spc="-20" dirty="0">
                <a:solidFill>
                  <a:srgbClr val="0F486E"/>
                </a:solidFill>
              </a:rPr>
              <a:t> </a:t>
            </a:r>
            <a:r>
              <a:rPr sz="2000" spc="-10" dirty="0">
                <a:solidFill>
                  <a:srgbClr val="0F486E"/>
                </a:solidFill>
              </a:rPr>
              <a:t>economic </a:t>
            </a:r>
            <a:r>
              <a:rPr sz="2000" dirty="0">
                <a:solidFill>
                  <a:srgbClr val="0F486E"/>
                </a:solidFill>
              </a:rPr>
              <a:t>development</a:t>
            </a:r>
            <a:r>
              <a:rPr sz="2000" spc="-50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in the</a:t>
            </a:r>
            <a:r>
              <a:rPr sz="2000" spc="-25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Nucor</a:t>
            </a:r>
            <a:r>
              <a:rPr sz="2000" spc="-30" dirty="0">
                <a:solidFill>
                  <a:srgbClr val="0F486E"/>
                </a:solidFill>
              </a:rPr>
              <a:t> </a:t>
            </a:r>
            <a:r>
              <a:rPr sz="2000" dirty="0">
                <a:solidFill>
                  <a:srgbClr val="0F486E"/>
                </a:solidFill>
              </a:rPr>
              <a:t>Road</a:t>
            </a:r>
            <a:r>
              <a:rPr sz="2000" spc="5" dirty="0">
                <a:solidFill>
                  <a:srgbClr val="0F486E"/>
                </a:solidFill>
              </a:rPr>
              <a:t> </a:t>
            </a:r>
            <a:r>
              <a:rPr sz="2000" spc="-10" dirty="0">
                <a:solidFill>
                  <a:srgbClr val="0F486E"/>
                </a:solidFill>
              </a:rPr>
              <a:t>area.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2140" y="2025059"/>
            <a:ext cx="6323965" cy="18249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622300" indent="-287020">
              <a:lnSpc>
                <a:spcPct val="100000"/>
              </a:lnSpc>
              <a:spcBef>
                <a:spcPts val="10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Nucor</a:t>
            </a:r>
            <a:r>
              <a:rPr sz="20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Road</a:t>
            </a:r>
            <a:r>
              <a:rPr sz="2000" spc="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serves</a:t>
            </a:r>
            <a:r>
              <a:rPr sz="20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Nucor</a:t>
            </a:r>
            <a:r>
              <a:rPr sz="20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Sheet</a:t>
            </a:r>
            <a:r>
              <a:rPr sz="20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Mill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0F486E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Tempur</a:t>
            </a:r>
            <a:r>
              <a:rPr sz="2000" spc="-5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Sealy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as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well</a:t>
            </a:r>
            <a:r>
              <a:rPr sz="2000" spc="-3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as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other</a:t>
            </a:r>
            <a:r>
              <a:rPr sz="20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businesses.</a:t>
            </a:r>
            <a:endParaRPr sz="2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Estimated</a:t>
            </a:r>
            <a:r>
              <a:rPr sz="20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construction</a:t>
            </a:r>
            <a:r>
              <a:rPr sz="20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cost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of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$21.4</a:t>
            </a:r>
            <a:r>
              <a:rPr sz="2000" spc="-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million</a:t>
            </a:r>
            <a:endParaRPr sz="2000">
              <a:latin typeface="Century Gothic"/>
              <a:cs typeface="Century Gothic"/>
            </a:endParaRPr>
          </a:p>
          <a:p>
            <a:pPr marL="299085" marR="5080" indent="-287020">
              <a:lnSpc>
                <a:spcPct val="100000"/>
              </a:lnSpc>
              <a:spcBef>
                <a:spcPts val="1085"/>
              </a:spcBef>
            </a:pPr>
            <a:r>
              <a:rPr sz="160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6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RDC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will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apply</a:t>
            </a:r>
            <a:r>
              <a:rPr sz="2000" spc="-4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for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state</a:t>
            </a:r>
            <a:r>
              <a:rPr sz="2000" spc="-5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funding with</a:t>
            </a:r>
            <a:r>
              <a:rPr sz="2000" spc="-3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construction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planned</a:t>
            </a:r>
            <a:r>
              <a:rPr sz="2000" spc="-4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to</a:t>
            </a:r>
            <a:r>
              <a:rPr sz="2000" spc="-2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begin</a:t>
            </a:r>
            <a:r>
              <a:rPr sz="2000" spc="-1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in</a:t>
            </a:r>
            <a:r>
              <a:rPr sz="2000" spc="1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2024</a:t>
            </a:r>
            <a:r>
              <a:rPr sz="2000" spc="-25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0F486E"/>
                </a:solidFill>
                <a:latin typeface="Century Gothic"/>
                <a:cs typeface="Century Gothic"/>
              </a:rPr>
              <a:t>or</a:t>
            </a:r>
            <a:r>
              <a:rPr sz="2000" spc="10" dirty="0">
                <a:solidFill>
                  <a:srgbClr val="0F486E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0F486E"/>
                </a:solidFill>
                <a:latin typeface="Century Gothic"/>
                <a:cs typeface="Century Gothic"/>
              </a:rPr>
              <a:t>2025.</a:t>
            </a:r>
            <a:endParaRPr sz="20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8175" marR="5080" indent="-593090">
              <a:lnSpc>
                <a:spcPct val="100000"/>
              </a:lnSpc>
              <a:spcBef>
                <a:spcPts val="105"/>
              </a:spcBef>
            </a:pPr>
            <a:r>
              <a:rPr dirty="0"/>
              <a:t>COMFORT</a:t>
            </a:r>
            <a:r>
              <a:rPr spc="-25" dirty="0"/>
              <a:t> </a:t>
            </a:r>
            <a:r>
              <a:rPr dirty="0"/>
              <a:t>DRIVE/NUCOR</a:t>
            </a:r>
            <a:r>
              <a:rPr spc="-45" dirty="0"/>
              <a:t> </a:t>
            </a:r>
            <a:r>
              <a:rPr spc="-20" dirty="0"/>
              <a:t>ROAD </a:t>
            </a:r>
            <a:r>
              <a:rPr dirty="0"/>
              <a:t>INFRASTRUCTURE</a:t>
            </a:r>
            <a:r>
              <a:rPr spc="-60" dirty="0"/>
              <a:t> </a:t>
            </a:r>
            <a:r>
              <a:rPr spc="-10" dirty="0"/>
              <a:t>UPGRADE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0" y="1828800"/>
            <a:ext cx="3081528" cy="31013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48276"/>
            <a:ext cx="6242050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WASTEWATER</a:t>
            </a:r>
            <a:r>
              <a:rPr sz="32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TREATMENT</a:t>
            </a:r>
            <a:r>
              <a:rPr sz="32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PLANT EXPANSION</a:t>
            </a:r>
            <a:endParaRPr sz="32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533400"/>
            <a:ext cx="5021579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0" y="609600"/>
            <a:ext cx="5023091" cy="37673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97906" y="4992116"/>
            <a:ext cx="29768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SHOVEL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entury Gothic"/>
                <a:cs typeface="Century Gothic"/>
              </a:rPr>
              <a:t>READY</a:t>
            </a:r>
            <a:endParaRPr sz="32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2827" y="2519172"/>
            <a:ext cx="5262880" cy="100012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150495" indent="529590">
              <a:lnSpc>
                <a:spcPts val="3840"/>
              </a:lnSpc>
              <a:spcBef>
                <a:spcPts val="35"/>
              </a:spcBef>
            </a:pP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TIF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sz="3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32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alibri"/>
                <a:cs typeface="Calibri"/>
              </a:rPr>
              <a:t>TAXING</a:t>
            </a:r>
            <a:r>
              <a:rPr sz="32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alibri"/>
                <a:cs typeface="Calibri"/>
              </a:rPr>
              <a:t>DISTRICTS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95600" y="3518915"/>
            <a:ext cx="3429000" cy="7683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655320" marR="649605" indent="484505">
              <a:lnSpc>
                <a:spcPct val="100000"/>
              </a:lnSpc>
              <a:spcBef>
                <a:spcPts val="215"/>
              </a:spcBef>
            </a:pP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Jeff</a:t>
            </a:r>
            <a:r>
              <a:rPr sz="2200" b="0" spc="-7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FFFFFF"/>
                </a:solidFill>
                <a:latin typeface="Calibri Light"/>
                <a:cs typeface="Calibri Light"/>
              </a:rPr>
              <a:t>Peters </a:t>
            </a:r>
            <a:r>
              <a:rPr sz="2200" b="0" spc="-20" dirty="0">
                <a:solidFill>
                  <a:srgbClr val="FFFFFF"/>
                </a:solidFill>
                <a:latin typeface="Calibri Light"/>
                <a:cs typeface="Calibri Light"/>
              </a:rPr>
              <a:t>Peters</a:t>
            </a:r>
            <a:r>
              <a:rPr sz="2200" b="0" spc="-9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FFFFFF"/>
                </a:solidFill>
                <a:latin typeface="Calibri Light"/>
                <a:cs typeface="Calibri Light"/>
              </a:rPr>
              <a:t>Franklin</a:t>
            </a:r>
            <a:r>
              <a:rPr sz="2200" b="0" spc="-8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200" b="0" spc="-30" dirty="0">
                <a:solidFill>
                  <a:srgbClr val="FFFFFF"/>
                </a:solidFill>
                <a:latin typeface="Calibri Light"/>
                <a:cs typeface="Calibri Light"/>
              </a:rPr>
              <a:t>LTD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066800" y="381000"/>
            <a:ext cx="8085455" cy="6177280"/>
            <a:chOff x="1066800" y="381000"/>
            <a:chExt cx="8085455" cy="6177280"/>
          </a:xfrm>
        </p:grpSpPr>
        <p:sp>
          <p:nvSpPr>
            <p:cNvPr id="4" name="object 4"/>
            <p:cNvSpPr/>
            <p:nvPr/>
          </p:nvSpPr>
          <p:spPr>
            <a:xfrm>
              <a:off x="8385050" y="389534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6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7" y="4160520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6800" y="381000"/>
              <a:ext cx="6324599" cy="594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8726" rIns="0" bIns="0" rtlCol="0">
            <a:spAutoFit/>
          </a:bodyPr>
          <a:lstStyle/>
          <a:p>
            <a:pPr marL="71247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WHAT</a:t>
            </a:r>
            <a:r>
              <a:rPr sz="3200" spc="-15" dirty="0"/>
              <a:t> </a:t>
            </a:r>
            <a:r>
              <a:rPr sz="3200" dirty="0"/>
              <a:t>IS THE</a:t>
            </a:r>
            <a:r>
              <a:rPr sz="3200" spc="-15" dirty="0"/>
              <a:t> </a:t>
            </a:r>
            <a:r>
              <a:rPr sz="3200" spc="-20" dirty="0"/>
              <a:t>RDC?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4540" y="2486484"/>
            <a:ext cx="7898130" cy="221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998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1250" spc="-50" dirty="0">
                <a:solidFill>
                  <a:srgbClr val="FFFFFF"/>
                </a:solidFill>
                <a:latin typeface="Wingdings 3"/>
                <a:cs typeface="Wingdings 3"/>
              </a:rPr>
              <a:t></a:t>
            </a:r>
            <a:r>
              <a:rPr sz="1250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State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Legislature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counties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Redevelopment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Commissions (RDC)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order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carry out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two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very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important</a:t>
            </a:r>
            <a:r>
              <a:rPr sz="16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tasks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redevelopment</a:t>
            </a:r>
            <a:r>
              <a:rPr sz="1600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blighted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promotion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development.</a:t>
            </a:r>
            <a:r>
              <a:rPr sz="1600" spc="3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RDC's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main</a:t>
            </a:r>
            <a:r>
              <a:rPr sz="16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consider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how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it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may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use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authority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promote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creation.</a:t>
            </a:r>
            <a:r>
              <a:rPr sz="1600" spc="3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primary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responsibility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discharged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through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creation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Areas</a:t>
            </a:r>
            <a:r>
              <a:rPr sz="16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(EDAs)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order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facilitate</a:t>
            </a:r>
            <a:r>
              <a:rPr sz="16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economic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development.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RDC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must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fully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study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current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conditions,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infrastructure</a:t>
            </a:r>
            <a:r>
              <a:rPr sz="1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projects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designed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create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jobs,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otherwise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address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economic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development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issues.</a:t>
            </a:r>
            <a:r>
              <a:rPr sz="1600" spc="3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addition,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RDC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especially situated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finance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such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projects because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statutory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powers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which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allows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1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Tax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Increment Financing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(TIF).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4" name="object 4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3000" y="609600"/>
            <a:ext cx="6248399" cy="2371343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358929" y="3086211"/>
            <a:ext cx="5744210" cy="1200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 algn="just">
              <a:lnSpc>
                <a:spcPct val="111700"/>
              </a:lnSpc>
              <a:spcBef>
                <a:spcPts val="95"/>
              </a:spcBef>
            </a:pPr>
            <a:r>
              <a:rPr sz="1150" dirty="0">
                <a:latin typeface="Calibri"/>
                <a:cs typeface="Calibri"/>
              </a:rPr>
              <a:t>1)</a:t>
            </a:r>
            <a:r>
              <a:rPr sz="1150" spc="120" dirty="0">
                <a:latin typeface="Calibri"/>
                <a:cs typeface="Calibri"/>
              </a:rPr>
              <a:t> 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-25" dirty="0">
                <a:latin typeface="Calibri"/>
                <a:cs typeface="Calibri"/>
              </a:rPr>
              <a:t> common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misconception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that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if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TIF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goes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away,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then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all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TIF</a:t>
            </a:r>
            <a:r>
              <a:rPr sz="1150" spc="-3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revenue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flows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back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the </a:t>
            </a:r>
            <a:r>
              <a:rPr sz="1150" spc="-20" dirty="0">
                <a:latin typeface="Calibri"/>
                <a:cs typeface="Calibri"/>
              </a:rPr>
              <a:t>other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local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units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-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government.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This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5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not</a:t>
            </a:r>
            <a:r>
              <a:rPr sz="1150" spc="-5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the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case.</a:t>
            </a:r>
            <a:r>
              <a:rPr sz="1150" spc="17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The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most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important</a:t>
            </a:r>
            <a:r>
              <a:rPr sz="1150" spc="-4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take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away</a:t>
            </a:r>
            <a:r>
              <a:rPr sz="1150" spc="-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is</a:t>
            </a:r>
            <a:r>
              <a:rPr sz="1150" spc="-5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that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for</a:t>
            </a:r>
            <a:r>
              <a:rPr sz="1150" spc="-45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a </a:t>
            </a:r>
            <a:r>
              <a:rPr sz="1150" spc="-30" dirty="0">
                <a:latin typeface="Calibri"/>
                <a:cs typeface="Calibri"/>
              </a:rPr>
              <a:t>very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40" dirty="0">
                <a:latin typeface="Calibri"/>
                <a:cs typeface="Calibri"/>
              </a:rPr>
              <a:t>small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annual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40" dirty="0">
                <a:latin typeface="Calibri"/>
                <a:cs typeface="Calibri"/>
              </a:rPr>
              <a:t>tax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50" dirty="0">
                <a:latin typeface="Calibri"/>
                <a:cs typeface="Calibri"/>
              </a:rPr>
              <a:t>and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circuit</a:t>
            </a:r>
            <a:r>
              <a:rPr sz="1150" dirty="0">
                <a:latin typeface="Calibri"/>
                <a:cs typeface="Calibri"/>
              </a:rPr>
              <a:t> </a:t>
            </a:r>
            <a:r>
              <a:rPr sz="1150" spc="-35" dirty="0">
                <a:latin typeface="Calibri"/>
                <a:cs typeface="Calibri"/>
              </a:rPr>
              <a:t>breaker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5" dirty="0">
                <a:latin typeface="Calibri"/>
                <a:cs typeface="Calibri"/>
              </a:rPr>
              <a:t>impact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45" dirty="0">
                <a:latin typeface="Calibri"/>
                <a:cs typeface="Calibri"/>
              </a:rPr>
              <a:t>to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40" dirty="0">
                <a:latin typeface="Calibri"/>
                <a:cs typeface="Calibri"/>
              </a:rPr>
              <a:t>the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local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taxing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units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($60,777),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35" dirty="0">
                <a:latin typeface="Calibri"/>
                <a:cs typeface="Calibri"/>
              </a:rPr>
              <a:t>the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community </a:t>
            </a:r>
            <a:r>
              <a:rPr sz="1150" spc="-30" dirty="0">
                <a:latin typeface="Calibri"/>
                <a:cs typeface="Calibri"/>
              </a:rPr>
              <a:t>annually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harvests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($1,554,249)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which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45" dirty="0">
                <a:latin typeface="Calibri"/>
                <a:cs typeface="Calibri"/>
              </a:rPr>
              <a:t>has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provided</a:t>
            </a:r>
            <a:r>
              <a:rPr sz="1150" spc="-5" dirty="0">
                <a:latin typeface="Calibri"/>
                <a:cs typeface="Calibri"/>
              </a:rPr>
              <a:t> </a:t>
            </a:r>
            <a:r>
              <a:rPr sz="1150" spc="-40" dirty="0">
                <a:latin typeface="Calibri"/>
                <a:cs typeface="Calibri"/>
              </a:rPr>
              <a:t>for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35" dirty="0">
                <a:latin typeface="Calibri"/>
                <a:cs typeface="Calibri"/>
              </a:rPr>
              <a:t>the</a:t>
            </a:r>
            <a:r>
              <a:rPr sz="1150" spc="5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investment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45" dirty="0">
                <a:latin typeface="Calibri"/>
                <a:cs typeface="Calibri"/>
              </a:rPr>
              <a:t>of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40" dirty="0">
                <a:latin typeface="Calibri"/>
                <a:cs typeface="Calibri"/>
              </a:rPr>
              <a:t>tens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55" dirty="0">
                <a:latin typeface="Calibri"/>
                <a:cs typeface="Calibri"/>
              </a:rPr>
              <a:t>of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millions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30" dirty="0">
                <a:latin typeface="Calibri"/>
                <a:cs typeface="Calibri"/>
              </a:rPr>
              <a:t>of</a:t>
            </a:r>
            <a:r>
              <a:rPr sz="115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dollars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infrastructure</a:t>
            </a:r>
            <a:r>
              <a:rPr sz="1150" spc="-20" dirty="0">
                <a:latin typeface="Calibri"/>
                <a:cs typeface="Calibri"/>
              </a:rPr>
              <a:t> which</a:t>
            </a:r>
            <a:r>
              <a:rPr sz="1150" spc="-1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should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lead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to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substantial </a:t>
            </a:r>
            <a:r>
              <a:rPr sz="1150" spc="-20" dirty="0">
                <a:latin typeface="Calibri"/>
                <a:cs typeface="Calibri"/>
              </a:rPr>
              <a:t>assessed value growth</a:t>
            </a:r>
            <a:r>
              <a:rPr sz="1150" spc="-1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both </a:t>
            </a:r>
            <a:r>
              <a:rPr sz="1150" spc="-20" dirty="0">
                <a:latin typeface="Calibri"/>
                <a:cs typeface="Calibri"/>
              </a:rPr>
              <a:t>inside</a:t>
            </a:r>
            <a:r>
              <a:rPr sz="1150" spc="-10" dirty="0">
                <a:latin typeface="Calibri"/>
                <a:cs typeface="Calibri"/>
              </a:rPr>
              <a:t> and</a:t>
            </a:r>
            <a:r>
              <a:rPr sz="1150" spc="-2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outside the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allocation</a:t>
            </a:r>
            <a:r>
              <a:rPr sz="1150" spc="-20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areas.</a:t>
            </a:r>
            <a:endParaRPr sz="1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68389" y="5477243"/>
            <a:ext cx="32384" cy="32384"/>
            <a:chOff x="3168389" y="5477243"/>
            <a:chExt cx="32384" cy="32384"/>
          </a:xfrm>
        </p:grpSpPr>
        <p:sp>
          <p:nvSpPr>
            <p:cNvPr id="4" name="object 4"/>
            <p:cNvSpPr/>
            <p:nvPr/>
          </p:nvSpPr>
          <p:spPr>
            <a:xfrm>
              <a:off x="3171444" y="548030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5">
                  <a:moveTo>
                    <a:pt x="0" y="0"/>
                  </a:moveTo>
                  <a:lnTo>
                    <a:pt x="27038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68396" y="5477243"/>
              <a:ext cx="32384" cy="6350"/>
            </a:xfrm>
            <a:custGeom>
              <a:avLst/>
              <a:gdLst/>
              <a:ahLst/>
              <a:cxnLst/>
              <a:rect l="l" t="t" r="r" b="b"/>
              <a:pathLst>
                <a:path w="32385" h="6350">
                  <a:moveTo>
                    <a:pt x="31978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31978" y="5892"/>
                  </a:lnTo>
                  <a:lnTo>
                    <a:pt x="3197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71444" y="5484875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145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8396" y="5481827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5" h="6350">
                  <a:moveTo>
                    <a:pt x="27038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27038" y="5892"/>
                  </a:lnTo>
                  <a:lnTo>
                    <a:pt x="2703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71444" y="549097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27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168396" y="54879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145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21145" y="5892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171444" y="5495543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4">
                  <a:moveTo>
                    <a:pt x="0" y="0"/>
                  </a:moveTo>
                  <a:lnTo>
                    <a:pt x="10299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68396" y="5494032"/>
              <a:ext cx="17145" cy="4445"/>
            </a:xfrm>
            <a:custGeom>
              <a:avLst/>
              <a:gdLst/>
              <a:ahLst/>
              <a:cxnLst/>
              <a:rect l="l" t="t" r="r" b="b"/>
              <a:pathLst>
                <a:path w="17144" h="4445">
                  <a:moveTo>
                    <a:pt x="16751" y="0"/>
                  </a:moveTo>
                  <a:lnTo>
                    <a:pt x="0" y="0"/>
                  </a:lnTo>
                  <a:lnTo>
                    <a:pt x="0" y="4406"/>
                  </a:lnTo>
                  <a:lnTo>
                    <a:pt x="16751" y="4406"/>
                  </a:lnTo>
                  <a:lnTo>
                    <a:pt x="1675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171444" y="5501639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4">
                  <a:moveTo>
                    <a:pt x="0" y="0"/>
                  </a:moveTo>
                  <a:lnTo>
                    <a:pt x="4419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68383" y="549860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5905" y="6096"/>
                  </a:moveTo>
                  <a:lnTo>
                    <a:pt x="2959" y="6096"/>
                  </a:lnTo>
                  <a:lnTo>
                    <a:pt x="12" y="6096"/>
                  </a:lnTo>
                  <a:lnTo>
                    <a:pt x="12" y="8280"/>
                  </a:lnTo>
                  <a:lnTo>
                    <a:pt x="12" y="10490"/>
                  </a:lnTo>
                  <a:lnTo>
                    <a:pt x="2908" y="10490"/>
                  </a:lnTo>
                  <a:lnTo>
                    <a:pt x="5905" y="10490"/>
                  </a:lnTo>
                  <a:lnTo>
                    <a:pt x="5905" y="6096"/>
                  </a:lnTo>
                  <a:close/>
                </a:path>
                <a:path w="10794" h="10795">
                  <a:moveTo>
                    <a:pt x="10325" y="0"/>
                  </a:moveTo>
                  <a:lnTo>
                    <a:pt x="12" y="0"/>
                  </a:lnTo>
                  <a:lnTo>
                    <a:pt x="12" y="5880"/>
                  </a:lnTo>
                  <a:lnTo>
                    <a:pt x="10325" y="5880"/>
                  </a:lnTo>
                  <a:lnTo>
                    <a:pt x="1032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039111" y="457200"/>
            <a:ext cx="5066030" cy="5334000"/>
            <a:chOff x="2039111" y="457200"/>
            <a:chExt cx="5066030" cy="5334000"/>
          </a:xfrm>
        </p:grpSpPr>
        <p:sp>
          <p:nvSpPr>
            <p:cNvPr id="15" name="object 15"/>
            <p:cNvSpPr/>
            <p:nvPr/>
          </p:nvSpPr>
          <p:spPr>
            <a:xfrm>
              <a:off x="4846319" y="5480303"/>
              <a:ext cx="27305" cy="0"/>
            </a:xfrm>
            <a:custGeom>
              <a:avLst/>
              <a:gdLst/>
              <a:ahLst/>
              <a:cxnLst/>
              <a:rect l="l" t="t" r="r" b="b"/>
              <a:pathLst>
                <a:path w="27304">
                  <a:moveTo>
                    <a:pt x="0" y="0"/>
                  </a:moveTo>
                  <a:lnTo>
                    <a:pt x="27038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43272" y="5477243"/>
              <a:ext cx="32384" cy="6350"/>
            </a:xfrm>
            <a:custGeom>
              <a:avLst/>
              <a:gdLst/>
              <a:ahLst/>
              <a:cxnLst/>
              <a:rect l="l" t="t" r="r" b="b"/>
              <a:pathLst>
                <a:path w="32385" h="6350">
                  <a:moveTo>
                    <a:pt x="31991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31991" y="5892"/>
                  </a:lnTo>
                  <a:lnTo>
                    <a:pt x="31991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46319" y="5484876"/>
              <a:ext cx="21590" cy="0"/>
            </a:xfrm>
            <a:custGeom>
              <a:avLst/>
              <a:gdLst/>
              <a:ahLst/>
              <a:cxnLst/>
              <a:rect l="l" t="t" r="r" b="b"/>
              <a:pathLst>
                <a:path w="21589">
                  <a:moveTo>
                    <a:pt x="0" y="0"/>
                  </a:moveTo>
                  <a:lnTo>
                    <a:pt x="21145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43272" y="5481828"/>
              <a:ext cx="27305" cy="6350"/>
            </a:xfrm>
            <a:custGeom>
              <a:avLst/>
              <a:gdLst/>
              <a:ahLst/>
              <a:cxnLst/>
              <a:rect l="l" t="t" r="r" b="b"/>
              <a:pathLst>
                <a:path w="27304" h="6350">
                  <a:moveTo>
                    <a:pt x="27038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27038" y="5892"/>
                  </a:lnTo>
                  <a:lnTo>
                    <a:pt x="27038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46319" y="5490971"/>
              <a:ext cx="15240" cy="0"/>
            </a:xfrm>
            <a:custGeom>
              <a:avLst/>
              <a:gdLst/>
              <a:ahLst/>
              <a:cxnLst/>
              <a:rect l="l" t="t" r="r" b="b"/>
              <a:pathLst>
                <a:path w="15239">
                  <a:moveTo>
                    <a:pt x="0" y="0"/>
                  </a:moveTo>
                  <a:lnTo>
                    <a:pt x="15227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43272" y="5487911"/>
              <a:ext cx="21590" cy="6350"/>
            </a:xfrm>
            <a:custGeom>
              <a:avLst/>
              <a:gdLst/>
              <a:ahLst/>
              <a:cxnLst/>
              <a:rect l="l" t="t" r="r" b="b"/>
              <a:pathLst>
                <a:path w="21589" h="6350">
                  <a:moveTo>
                    <a:pt x="21145" y="0"/>
                  </a:moveTo>
                  <a:lnTo>
                    <a:pt x="0" y="0"/>
                  </a:lnTo>
                  <a:lnTo>
                    <a:pt x="0" y="5892"/>
                  </a:lnTo>
                  <a:lnTo>
                    <a:pt x="21145" y="5892"/>
                  </a:lnTo>
                  <a:lnTo>
                    <a:pt x="21145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46319" y="5495544"/>
              <a:ext cx="10795" cy="0"/>
            </a:xfrm>
            <a:custGeom>
              <a:avLst/>
              <a:gdLst/>
              <a:ahLst/>
              <a:cxnLst/>
              <a:rect l="l" t="t" r="r" b="b"/>
              <a:pathLst>
                <a:path w="10795">
                  <a:moveTo>
                    <a:pt x="0" y="0"/>
                  </a:moveTo>
                  <a:lnTo>
                    <a:pt x="10299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43272" y="5494032"/>
              <a:ext cx="15240" cy="4445"/>
            </a:xfrm>
            <a:custGeom>
              <a:avLst/>
              <a:gdLst/>
              <a:ahLst/>
              <a:cxnLst/>
              <a:rect l="l" t="t" r="r" b="b"/>
              <a:pathLst>
                <a:path w="15239" h="4445">
                  <a:moveTo>
                    <a:pt x="15239" y="0"/>
                  </a:moveTo>
                  <a:lnTo>
                    <a:pt x="0" y="0"/>
                  </a:lnTo>
                  <a:lnTo>
                    <a:pt x="0" y="4406"/>
                  </a:lnTo>
                  <a:lnTo>
                    <a:pt x="15239" y="4406"/>
                  </a:lnTo>
                  <a:lnTo>
                    <a:pt x="15239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46319" y="5501640"/>
              <a:ext cx="4445" cy="0"/>
            </a:xfrm>
            <a:custGeom>
              <a:avLst/>
              <a:gdLst/>
              <a:ahLst/>
              <a:cxnLst/>
              <a:rect l="l" t="t" r="r" b="b"/>
              <a:pathLst>
                <a:path w="4445">
                  <a:moveTo>
                    <a:pt x="0" y="0"/>
                  </a:moveTo>
                  <a:lnTo>
                    <a:pt x="4419" y="0"/>
                  </a:lnTo>
                </a:path>
              </a:pathLst>
            </a:custGeom>
            <a:ln w="6096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843272" y="5498604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5" h="10795">
                  <a:moveTo>
                    <a:pt x="4419" y="6096"/>
                  </a:moveTo>
                  <a:lnTo>
                    <a:pt x="2209" y="6096"/>
                  </a:lnTo>
                  <a:lnTo>
                    <a:pt x="0" y="6096"/>
                  </a:lnTo>
                  <a:lnTo>
                    <a:pt x="0" y="8293"/>
                  </a:lnTo>
                  <a:lnTo>
                    <a:pt x="0" y="10490"/>
                  </a:lnTo>
                  <a:lnTo>
                    <a:pt x="2171" y="10490"/>
                  </a:lnTo>
                  <a:lnTo>
                    <a:pt x="4419" y="10490"/>
                  </a:lnTo>
                  <a:lnTo>
                    <a:pt x="4419" y="8293"/>
                  </a:lnTo>
                  <a:lnTo>
                    <a:pt x="4419" y="6096"/>
                  </a:lnTo>
                  <a:close/>
                </a:path>
                <a:path w="10795" h="10795">
                  <a:moveTo>
                    <a:pt x="10312" y="0"/>
                  </a:moveTo>
                  <a:lnTo>
                    <a:pt x="0" y="0"/>
                  </a:lnTo>
                  <a:lnTo>
                    <a:pt x="0" y="5880"/>
                  </a:lnTo>
                  <a:lnTo>
                    <a:pt x="10312" y="5880"/>
                  </a:lnTo>
                  <a:lnTo>
                    <a:pt x="10312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9111" y="457200"/>
              <a:ext cx="5065775" cy="5333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993392" y="457200"/>
            <a:ext cx="7158990" cy="6101080"/>
            <a:chOff x="1993392" y="457200"/>
            <a:chExt cx="7158990" cy="6101080"/>
          </a:xfrm>
        </p:grpSpPr>
        <p:sp>
          <p:nvSpPr>
            <p:cNvPr id="4" name="object 4"/>
            <p:cNvSpPr/>
            <p:nvPr/>
          </p:nvSpPr>
          <p:spPr>
            <a:xfrm>
              <a:off x="8385050" y="389534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6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7" y="4160520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93392" y="457200"/>
              <a:ext cx="5157215" cy="594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828800" y="304800"/>
            <a:ext cx="7323455" cy="6253480"/>
            <a:chOff x="1828800" y="304800"/>
            <a:chExt cx="7323455" cy="6253480"/>
          </a:xfrm>
        </p:grpSpPr>
        <p:sp>
          <p:nvSpPr>
            <p:cNvPr id="4" name="object 4"/>
            <p:cNvSpPr/>
            <p:nvPr/>
          </p:nvSpPr>
          <p:spPr>
            <a:xfrm>
              <a:off x="8385050" y="389534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6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8" y="4160520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28800" y="304800"/>
              <a:ext cx="5038343" cy="59435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752600" y="304800"/>
            <a:ext cx="7399655" cy="6253480"/>
            <a:chOff x="1752600" y="304800"/>
            <a:chExt cx="7399655" cy="6253480"/>
          </a:xfrm>
        </p:grpSpPr>
        <p:sp>
          <p:nvSpPr>
            <p:cNvPr id="4" name="object 4"/>
            <p:cNvSpPr/>
            <p:nvPr/>
          </p:nvSpPr>
          <p:spPr>
            <a:xfrm>
              <a:off x="8385050" y="3895344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6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8" y="4160520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304800"/>
              <a:ext cx="5370575" cy="6019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6665977" y="3890771"/>
            <a:ext cx="2486025" cy="2667635"/>
            <a:chOff x="6665977" y="3890771"/>
            <a:chExt cx="2486025" cy="2667635"/>
          </a:xfrm>
        </p:grpSpPr>
        <p:sp>
          <p:nvSpPr>
            <p:cNvPr id="4" name="object 4"/>
            <p:cNvSpPr/>
            <p:nvPr/>
          </p:nvSpPr>
          <p:spPr>
            <a:xfrm>
              <a:off x="8385050" y="3895343"/>
              <a:ext cx="756285" cy="756285"/>
            </a:xfrm>
            <a:custGeom>
              <a:avLst/>
              <a:gdLst/>
              <a:ahLst/>
              <a:cxnLst/>
              <a:rect l="l" t="t" r="r" b="b"/>
              <a:pathLst>
                <a:path w="756284" h="756285">
                  <a:moveTo>
                    <a:pt x="756259" y="0"/>
                  </a:moveTo>
                  <a:lnTo>
                    <a:pt x="0" y="75625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670549" y="4082795"/>
              <a:ext cx="2470785" cy="2470785"/>
            </a:xfrm>
            <a:custGeom>
              <a:avLst/>
              <a:gdLst/>
              <a:ahLst/>
              <a:cxnLst/>
              <a:rect l="l" t="t" r="r" b="b"/>
              <a:pathLst>
                <a:path w="2470784" h="2470784">
                  <a:moveTo>
                    <a:pt x="2470454" y="0"/>
                  </a:moveTo>
                  <a:lnTo>
                    <a:pt x="0" y="2470454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569708" y="4160519"/>
              <a:ext cx="1571625" cy="1571625"/>
            </a:xfrm>
            <a:custGeom>
              <a:avLst/>
              <a:gdLst/>
              <a:ahLst/>
              <a:cxnLst/>
              <a:rect l="l" t="t" r="r" b="b"/>
              <a:pathLst>
                <a:path w="1571625" h="1571625">
                  <a:moveTo>
                    <a:pt x="1571269" y="0"/>
                  </a:moveTo>
                  <a:lnTo>
                    <a:pt x="0" y="1571269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695443" y="4039361"/>
              <a:ext cx="1441450" cy="1441450"/>
            </a:xfrm>
            <a:custGeom>
              <a:avLst/>
              <a:gdLst/>
              <a:ahLst/>
              <a:cxnLst/>
              <a:rect l="l" t="t" r="r" b="b"/>
              <a:pathLst>
                <a:path w="1441450" h="1441450">
                  <a:moveTo>
                    <a:pt x="1441361" y="0"/>
                  </a:moveTo>
                  <a:lnTo>
                    <a:pt x="0" y="1441361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090156" y="4496561"/>
              <a:ext cx="1047750" cy="1047750"/>
            </a:xfrm>
            <a:custGeom>
              <a:avLst/>
              <a:gdLst/>
              <a:ahLst/>
              <a:cxnLst/>
              <a:rect l="l" t="t" r="r" b="b"/>
              <a:pathLst>
                <a:path w="1047750" h="1047750">
                  <a:moveTo>
                    <a:pt x="1047229" y="0"/>
                  </a:moveTo>
                  <a:lnTo>
                    <a:pt x="0" y="1047229"/>
                  </a:lnTo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587500" y="706627"/>
            <a:ext cx="5972810" cy="5302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COMMENTARY</a:t>
            </a:r>
            <a:r>
              <a:rPr sz="11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&amp;</a:t>
            </a:r>
            <a:r>
              <a:rPr sz="11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1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NOTES</a:t>
            </a:r>
            <a:r>
              <a:rPr sz="1100" spc="-10" dirty="0">
                <a:latin typeface="Calibri"/>
                <a:cs typeface="Calibri"/>
              </a:rPr>
              <a:t>:</a:t>
            </a:r>
            <a:endParaRPr sz="1100">
              <a:latin typeface="Calibri"/>
              <a:cs typeface="Calibri"/>
            </a:endParaRPr>
          </a:p>
          <a:p>
            <a:pPr marL="12700" marR="5080" algn="just">
              <a:lnSpc>
                <a:spcPct val="109900"/>
              </a:lnSpc>
              <a:spcBef>
                <a:spcPts val="790"/>
              </a:spcBef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RDC</a:t>
            </a:r>
            <a:r>
              <a:rPr sz="1100" spc="-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maintains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document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-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quarterly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looks</a:t>
            </a:r>
            <a:r>
              <a:rPr sz="1100" spc="-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year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actual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also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extends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through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2024.</a:t>
            </a:r>
            <a:r>
              <a:rPr sz="1100" spc="3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Typically,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largest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expenditures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budgets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debt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service </a:t>
            </a:r>
            <a:r>
              <a:rPr sz="1100" dirty="0">
                <a:latin typeface="Calibri"/>
                <a:cs typeface="Calibri"/>
              </a:rPr>
              <a:t>payments</a:t>
            </a:r>
            <a:r>
              <a:rPr sz="1100" spc="4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on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bonds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outstanding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professional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services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toward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3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furtherance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44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redevelopment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plan.</a:t>
            </a:r>
            <a:r>
              <a:rPr sz="1100" spc="229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payments for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sewer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extension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include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principal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interest</a:t>
            </a:r>
            <a:r>
              <a:rPr sz="1100" spc="-10" dirty="0">
                <a:latin typeface="Calibri"/>
                <a:cs typeface="Calibri"/>
              </a:rPr>
              <a:t> which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scheduled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continue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through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life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allocation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area.</a:t>
            </a:r>
            <a:r>
              <a:rPr sz="1100" spc="3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extension</a:t>
            </a:r>
            <a:r>
              <a:rPr sz="1100" spc="5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6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sewer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collection </a:t>
            </a:r>
            <a:r>
              <a:rPr sz="1100" dirty="0">
                <a:latin typeface="Calibri"/>
                <a:cs typeface="Calibri"/>
              </a:rPr>
              <a:t>system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may necessitate an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expansion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sewage treatment plant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may require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expenditure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cash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reserves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or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another</a:t>
            </a:r>
            <a:r>
              <a:rPr sz="1100" spc="1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bond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issuance</a:t>
            </a:r>
            <a:r>
              <a:rPr sz="1100" spc="114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repayment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throughout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remaining</a:t>
            </a:r>
            <a:r>
              <a:rPr sz="1100" spc="1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life</a:t>
            </a:r>
            <a:r>
              <a:rPr sz="1100" spc="1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2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the </a:t>
            </a:r>
            <a:r>
              <a:rPr sz="1100" dirty="0">
                <a:latin typeface="Calibri"/>
                <a:cs typeface="Calibri"/>
              </a:rPr>
              <a:t>allocation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area.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 marR="5715" algn="just">
              <a:lnSpc>
                <a:spcPct val="109700"/>
              </a:lnSpc>
            </a:pPr>
            <a:r>
              <a:rPr sz="1100" dirty="0">
                <a:latin typeface="Calibri"/>
                <a:cs typeface="Calibri"/>
              </a:rPr>
              <a:t>Part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Nucor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Allocation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carved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form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Tempur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Sealy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Allocation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Area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funded </a:t>
            </a:r>
            <a:r>
              <a:rPr sz="1100" dirty="0">
                <a:latin typeface="Calibri"/>
                <a:cs typeface="Calibri"/>
              </a:rPr>
              <a:t>additional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infrastructure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water,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sewer,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road,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rail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infrastructure.</a:t>
            </a:r>
            <a:r>
              <a:rPr sz="1100" spc="3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Bonds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been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issued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pay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this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infrastructure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repayment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these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bonds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are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solely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revenues </a:t>
            </a:r>
            <a:r>
              <a:rPr sz="1100" dirty="0">
                <a:latin typeface="Calibri"/>
                <a:cs typeface="Calibri"/>
              </a:rPr>
              <a:t>generated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from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Tempur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Sealy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Allocation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Area.</a:t>
            </a: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1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 marL="12700" marR="5080" algn="just">
              <a:lnSpc>
                <a:spcPct val="109700"/>
              </a:lnSpc>
            </a:pPr>
            <a:r>
              <a:rPr sz="1100" dirty="0">
                <a:latin typeface="Calibri"/>
                <a:cs typeface="Calibri"/>
              </a:rPr>
              <a:t>The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projects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previously</a:t>
            </a:r>
            <a:r>
              <a:rPr sz="1100" spc="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undertaken by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RDC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support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various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commercial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properties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 </a:t>
            </a:r>
            <a:r>
              <a:rPr sz="1100" spc="-10" dirty="0">
                <a:latin typeface="Calibri"/>
                <a:cs typeface="Calibri"/>
              </a:rPr>
              <a:t>contribute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funding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9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RDC.</a:t>
            </a:r>
            <a:r>
              <a:rPr sz="1100" spc="4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For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pay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2023,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RDC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is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expected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have</a:t>
            </a:r>
            <a:r>
              <a:rPr sz="1100" spc="10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~97,299,636</a:t>
            </a:r>
            <a:r>
              <a:rPr sz="1100" spc="1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assessed</a:t>
            </a:r>
            <a:r>
              <a:rPr sz="1100" spc="9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value </a:t>
            </a:r>
            <a:r>
              <a:rPr sz="1100" dirty="0">
                <a:latin typeface="Calibri"/>
                <a:cs typeface="Calibri"/>
              </a:rPr>
              <a:t>designated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increment.</a:t>
            </a:r>
            <a:r>
              <a:rPr sz="1100" spc="4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vast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majority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assessed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resides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taxing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district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025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which impacts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Montgomery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County,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Union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Township,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South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Montgomery</a:t>
            </a:r>
            <a:r>
              <a:rPr sz="110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Schools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Crawfordsville Library </a:t>
            </a:r>
            <a:r>
              <a:rPr sz="1100" dirty="0">
                <a:latin typeface="Calibri"/>
                <a:cs typeface="Calibri"/>
              </a:rPr>
              <a:t>(see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4).</a:t>
            </a:r>
            <a:r>
              <a:rPr sz="1100" spc="3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TIF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were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expire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with</a:t>
            </a:r>
            <a:r>
              <a:rPr sz="1100" spc="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current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pay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2023</a:t>
            </a:r>
            <a:r>
              <a:rPr sz="1100" spc="4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incremental</a:t>
            </a:r>
            <a:r>
              <a:rPr sz="1100" spc="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assessed</a:t>
            </a:r>
            <a:r>
              <a:rPr sz="1100" spc="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value,</a:t>
            </a:r>
            <a:r>
              <a:rPr sz="1100" spc="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then</a:t>
            </a:r>
            <a:r>
              <a:rPr sz="1100" spc="3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that </a:t>
            </a:r>
            <a:r>
              <a:rPr sz="1100" dirty="0">
                <a:latin typeface="Calibri"/>
                <a:cs typeface="Calibri"/>
              </a:rPr>
              <a:t>assessed</a:t>
            </a:r>
            <a:r>
              <a:rPr sz="1100" spc="5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would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fall</a:t>
            </a:r>
            <a:r>
              <a:rPr sz="1100" spc="6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back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base.</a:t>
            </a:r>
            <a:r>
              <a:rPr sz="1100" spc="40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That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increase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assessed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value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8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</a:t>
            </a:r>
            <a:r>
              <a:rPr sz="1100" spc="8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base</a:t>
            </a:r>
            <a:r>
              <a:rPr sz="1100" spc="7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would </a:t>
            </a:r>
            <a:r>
              <a:rPr sz="1100" dirty="0">
                <a:latin typeface="Calibri"/>
                <a:cs typeface="Calibri"/>
              </a:rPr>
              <a:t>reduce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some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property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rates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(see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4)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which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would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turn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lower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circuit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breaker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impacts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(see</a:t>
            </a:r>
            <a:r>
              <a:rPr sz="1100" spc="-5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page </a:t>
            </a:r>
            <a:r>
              <a:rPr sz="1100" dirty="0">
                <a:latin typeface="Calibri"/>
                <a:cs typeface="Calibri"/>
              </a:rPr>
              <a:t>5)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and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drive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up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net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collection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property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tax.</a:t>
            </a:r>
            <a:r>
              <a:rPr sz="1100" spc="17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Other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property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tax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rates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could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remain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same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as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they </a:t>
            </a:r>
            <a:r>
              <a:rPr sz="1100" spc="-10" dirty="0">
                <a:latin typeface="Calibri"/>
                <a:cs typeface="Calibri"/>
              </a:rPr>
              <a:t>are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statutorily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regulated</a:t>
            </a:r>
            <a:r>
              <a:rPr sz="1100" spc="-30" dirty="0">
                <a:latin typeface="Calibri"/>
                <a:cs typeface="Calibri"/>
              </a:rPr>
              <a:t> by </a:t>
            </a:r>
            <a:r>
              <a:rPr sz="1100" spc="-10" dirty="0">
                <a:latin typeface="Calibri"/>
                <a:cs typeface="Calibri"/>
              </a:rPr>
              <a:t>rate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and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20" dirty="0">
                <a:latin typeface="Calibri"/>
                <a:cs typeface="Calibri"/>
              </a:rPr>
              <a:t>if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those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rates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remained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their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current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levels,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then</a:t>
            </a:r>
            <a:r>
              <a:rPr sz="1100" spc="-30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tax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revenue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would </a:t>
            </a:r>
            <a:r>
              <a:rPr sz="1100" dirty="0">
                <a:latin typeface="Calibri"/>
                <a:cs typeface="Calibri"/>
              </a:rPr>
              <a:t>increase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(see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page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6).</a:t>
            </a:r>
            <a:r>
              <a:rPr sz="1100" spc="19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Pages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4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–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6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show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estimated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impacts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of</a:t>
            </a:r>
            <a:r>
              <a:rPr sz="1100" spc="-1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10" dirty="0">
                <a:latin typeface="Calibri"/>
                <a:cs typeface="Calibri"/>
              </a:rPr>
              <a:t> incremental</a:t>
            </a:r>
            <a:r>
              <a:rPr sz="1100" spc="-3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AV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returning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the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spc="-25" dirty="0">
                <a:latin typeface="Calibri"/>
                <a:cs typeface="Calibri"/>
              </a:rPr>
              <a:t>tax </a:t>
            </a:r>
            <a:r>
              <a:rPr sz="1100" spc="-10" dirty="0">
                <a:latin typeface="Calibri"/>
                <a:cs typeface="Calibri"/>
              </a:rPr>
              <a:t>base.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0600" y="2531364"/>
            <a:ext cx="6934200" cy="1321308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957873" y="2667824"/>
            <a:ext cx="5013325" cy="1174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1940">
              <a:lnSpc>
                <a:spcPts val="3800"/>
              </a:lnSpc>
              <a:spcBef>
                <a:spcPts val="105"/>
              </a:spcBef>
            </a:pPr>
            <a:r>
              <a:rPr sz="3200" b="1" dirty="0">
                <a:latin typeface="Century Gothic"/>
                <a:cs typeface="Century Gothic"/>
              </a:rPr>
              <a:t>QUESTIONS</a:t>
            </a:r>
            <a:r>
              <a:rPr sz="3200" b="1" spc="-15" dirty="0">
                <a:latin typeface="Century Gothic"/>
                <a:cs typeface="Century Gothic"/>
              </a:rPr>
              <a:t> </a:t>
            </a:r>
            <a:r>
              <a:rPr sz="3200" b="1" dirty="0">
                <a:latin typeface="Century Gothic"/>
                <a:cs typeface="Century Gothic"/>
              </a:rPr>
              <a:t>&amp;</a:t>
            </a:r>
            <a:r>
              <a:rPr sz="3200" b="1" spc="5" dirty="0">
                <a:latin typeface="Century Gothic"/>
                <a:cs typeface="Century Gothic"/>
              </a:rPr>
              <a:t> </a:t>
            </a:r>
            <a:r>
              <a:rPr sz="3200" b="1" spc="-20" dirty="0">
                <a:latin typeface="Century Gothic"/>
                <a:cs typeface="Century Gothic"/>
              </a:rPr>
              <a:t>WRAP-</a:t>
            </a:r>
            <a:r>
              <a:rPr sz="3200" b="1" spc="-25" dirty="0">
                <a:latin typeface="Century Gothic"/>
                <a:cs typeface="Century Gothic"/>
              </a:rPr>
              <a:t>UP</a:t>
            </a:r>
            <a:endParaRPr sz="3200">
              <a:latin typeface="Century Gothic"/>
              <a:cs typeface="Century Gothic"/>
            </a:endParaRPr>
          </a:p>
          <a:p>
            <a:pPr marL="12700" marR="5080" indent="1709420">
              <a:lnSpc>
                <a:spcPts val="2640"/>
              </a:lnSpc>
              <a:spcBef>
                <a:spcPts val="45"/>
              </a:spcBef>
            </a:pPr>
            <a:r>
              <a:rPr sz="2200" b="0" spc="-10" dirty="0">
                <a:latin typeface="Calibri Light"/>
                <a:cs typeface="Calibri Light"/>
              </a:rPr>
              <a:t>Ron</a:t>
            </a:r>
            <a:r>
              <a:rPr sz="2200" b="0" spc="-100" dirty="0">
                <a:latin typeface="Calibri Light"/>
                <a:cs typeface="Calibri Light"/>
              </a:rPr>
              <a:t> </a:t>
            </a:r>
            <a:r>
              <a:rPr sz="2200" b="0" spc="-10" dirty="0">
                <a:latin typeface="Calibri Light"/>
                <a:cs typeface="Calibri Light"/>
              </a:rPr>
              <a:t>Dickerson </a:t>
            </a:r>
            <a:r>
              <a:rPr sz="2200" b="0" spc="-30" dirty="0">
                <a:latin typeface="Calibri Light"/>
                <a:cs typeface="Calibri Light"/>
              </a:rPr>
              <a:t>Redevelopment</a:t>
            </a:r>
            <a:r>
              <a:rPr sz="2200" b="0" spc="-25" dirty="0">
                <a:latin typeface="Calibri Light"/>
                <a:cs typeface="Calibri Light"/>
              </a:rPr>
              <a:t> </a:t>
            </a:r>
            <a:r>
              <a:rPr sz="2200" b="0" spc="-20" dirty="0">
                <a:latin typeface="Calibri Light"/>
                <a:cs typeface="Calibri Light"/>
              </a:rPr>
              <a:t>Commission</a:t>
            </a:r>
            <a:r>
              <a:rPr sz="2200" b="0" spc="-45" dirty="0">
                <a:latin typeface="Calibri Light"/>
                <a:cs typeface="Calibri Light"/>
              </a:rPr>
              <a:t> </a:t>
            </a:r>
            <a:r>
              <a:rPr sz="2200" b="0" spc="-10" dirty="0">
                <a:latin typeface="Calibri Light"/>
                <a:cs typeface="Calibri Light"/>
              </a:rPr>
              <a:t>Board</a:t>
            </a:r>
            <a:r>
              <a:rPr sz="2200" b="0" spc="-45" dirty="0">
                <a:latin typeface="Calibri Light"/>
                <a:cs typeface="Calibri Light"/>
              </a:rPr>
              <a:t> </a:t>
            </a:r>
            <a:r>
              <a:rPr sz="2200" b="0" spc="-10" dirty="0">
                <a:latin typeface="Calibri Light"/>
                <a:cs typeface="Calibri Light"/>
              </a:rPr>
              <a:t>President</a:t>
            </a:r>
            <a:endParaRPr sz="22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0517" y="180517"/>
            <a:ext cx="31445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2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RDC?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495" y="762000"/>
            <a:ext cx="8061959" cy="5715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18822" y="844994"/>
            <a:ext cx="7764780" cy="237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6545">
              <a:lnSpc>
                <a:spcPct val="106700"/>
              </a:lnSpc>
              <a:spcBef>
                <a:spcPts val="100"/>
              </a:spcBef>
              <a:tabLst>
                <a:tab pos="4845050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RDC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consists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six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(6)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members.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Five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(5)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appointed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Commissioners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County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tabLst>
                <a:tab pos="1199515" algn="l"/>
                <a:tab pos="2628900" algn="l"/>
                <a:tab pos="606996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Council.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These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members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voting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members.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One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recommended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Corporation,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non-voting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member.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	The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non-voting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member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has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same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responsibilities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other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 members.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8966" y="3595204"/>
            <a:ext cx="3882390" cy="237426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29"/>
              </a:spcBef>
            </a:pP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2023</a:t>
            </a:r>
            <a:r>
              <a:rPr sz="1600" b="1" u="sng" spc="-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Board</a:t>
            </a:r>
            <a:r>
              <a:rPr sz="1600" b="1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6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Members</a:t>
            </a:r>
            <a:endParaRPr sz="1600">
              <a:latin typeface="Times New Roman"/>
              <a:cs typeface="Times New Roman"/>
            </a:endParaRPr>
          </a:p>
          <a:p>
            <a:pPr marL="285115" marR="276860" algn="ctr">
              <a:lnSpc>
                <a:spcPct val="10690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Ron</a:t>
            </a:r>
            <a:r>
              <a:rPr sz="16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Dickerson,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r>
              <a:rPr sz="1600" spc="5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Commissioner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John</a:t>
            </a:r>
            <a:r>
              <a:rPr sz="16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Frey,</a:t>
            </a:r>
            <a:r>
              <a:rPr sz="16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Vice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President</a:t>
            </a:r>
            <a:endParaRPr sz="1600">
              <a:latin typeface="Times New Roman"/>
              <a:cs typeface="Times New Roman"/>
            </a:endParaRPr>
          </a:p>
          <a:p>
            <a:pPr marL="940435" marR="932815" indent="1270" algn="ctr">
              <a:lnSpc>
                <a:spcPct val="106900"/>
              </a:lnSpc>
              <a:spcBef>
                <a:spcPts val="10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Rex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Ryker,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Secretary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Councilman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Gary</a:t>
            </a:r>
            <a:r>
              <a:rPr sz="16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Times New Roman"/>
                <a:cs typeface="Times New Roman"/>
              </a:rPr>
              <a:t>Booth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Phil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Littell,</a:t>
            </a:r>
            <a:r>
              <a:rPr sz="16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Sr</a:t>
            </a:r>
            <a:endParaRPr sz="1600">
              <a:latin typeface="Times New Roman"/>
              <a:cs typeface="Times New Roman"/>
            </a:endParaRPr>
          </a:p>
          <a:p>
            <a:pPr marL="12700" marR="5715" algn="ctr">
              <a:lnSpc>
                <a:spcPct val="106900"/>
              </a:lnSpc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Julie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Hess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Non-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Voting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School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16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Member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Dan</a:t>
            </a:r>
            <a:r>
              <a:rPr sz="16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Taylor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serves</a:t>
            </a:r>
            <a:r>
              <a:rPr sz="16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16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counsel.</a:t>
            </a:r>
            <a:endParaRPr sz="1600">
              <a:latin typeface="Times New Roman"/>
              <a:cs typeface="Times New Roman"/>
            </a:endParaRPr>
          </a:p>
          <a:p>
            <a:pPr marR="47625" algn="ctr">
              <a:lnSpc>
                <a:spcPct val="100000"/>
              </a:lnSpc>
              <a:spcBef>
                <a:spcPts val="145"/>
              </a:spcBef>
            </a:pP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Auditor</a:t>
            </a:r>
            <a:r>
              <a:rPr sz="16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Mindy</a:t>
            </a:r>
            <a:r>
              <a:rPr sz="16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Byers,</a:t>
            </a:r>
            <a:r>
              <a:rPr sz="16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Treasurer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23" rIns="0" bIns="0" rtlCol="0">
            <a:spAutoFit/>
          </a:bodyPr>
          <a:lstStyle/>
          <a:p>
            <a:pPr marL="1417955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CONSULTANTS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23491" y="1461975"/>
            <a:ext cx="5262880" cy="426085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05"/>
              </a:spcBef>
              <a:buClr>
                <a:srgbClr val="88D0D4"/>
              </a:buClr>
              <a:buSzPct val="78947"/>
              <a:buFont typeface="Wingdings"/>
              <a:buChar char="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Lochmueller</a:t>
            </a:r>
            <a:r>
              <a:rPr sz="19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entury Gothic"/>
                <a:cs typeface="Century Gothic"/>
              </a:rPr>
              <a:t>Group</a:t>
            </a:r>
            <a:endParaRPr sz="1900">
              <a:latin typeface="Century Gothic"/>
              <a:cs typeface="Century Gothic"/>
            </a:endParaRPr>
          </a:p>
          <a:p>
            <a:pPr marL="1146175" lvl="1" indent="-676275">
              <a:lnSpc>
                <a:spcPct val="100000"/>
              </a:lnSpc>
              <a:spcBef>
                <a:spcPts val="800"/>
              </a:spcBef>
              <a:buClr>
                <a:srgbClr val="88D0D4"/>
              </a:buClr>
              <a:buSzPct val="78947"/>
              <a:buFont typeface="Wingdings"/>
              <a:buChar char=""/>
              <a:tabLst>
                <a:tab pos="1146175" algn="l"/>
                <a:tab pos="2658110" algn="l"/>
              </a:tabLst>
            </a:pP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Engineering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	</a:t>
            </a:r>
            <a:r>
              <a:rPr sz="1900" spc="-20" dirty="0">
                <a:solidFill>
                  <a:srgbClr val="FFFFFF"/>
                </a:solidFill>
                <a:latin typeface="Century Gothic"/>
                <a:cs typeface="Century Gothic"/>
              </a:rPr>
              <a:t>Lead</a:t>
            </a:r>
            <a:endParaRPr sz="19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795"/>
              </a:spcBef>
              <a:buClr>
                <a:srgbClr val="88D0D4"/>
              </a:buClr>
              <a:buSzPct val="78947"/>
              <a:buFont typeface="Wingdings"/>
              <a:buChar char="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BCS</a:t>
            </a:r>
            <a:r>
              <a:rPr sz="1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Management</a:t>
            </a:r>
            <a:endParaRPr sz="1900">
              <a:latin typeface="Century Gothic"/>
              <a:cs typeface="Century Gothic"/>
            </a:endParaRPr>
          </a:p>
          <a:p>
            <a:pPr marL="812165" lvl="1" indent="-342265">
              <a:lnSpc>
                <a:spcPct val="100000"/>
              </a:lnSpc>
              <a:spcBef>
                <a:spcPts val="805"/>
              </a:spcBef>
              <a:buClr>
                <a:srgbClr val="88D0D4"/>
              </a:buClr>
              <a:buSzPct val="78947"/>
              <a:buFont typeface="Wingdings"/>
              <a:buChar char=""/>
              <a:tabLst>
                <a:tab pos="8121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Wastewater</a:t>
            </a:r>
            <a:r>
              <a:rPr sz="1900" spc="-8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Consultant</a:t>
            </a:r>
            <a:endParaRPr sz="19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800"/>
              </a:spcBef>
              <a:buClr>
                <a:srgbClr val="88D0D4"/>
              </a:buClr>
              <a:buSzPct val="78947"/>
              <a:buFont typeface="Wingdings"/>
              <a:buChar char="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Peters</a:t>
            </a:r>
            <a:r>
              <a:rPr sz="1900" spc="-1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Franklin</a:t>
            </a:r>
            <a:r>
              <a:rPr sz="19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entury Gothic"/>
                <a:cs typeface="Century Gothic"/>
              </a:rPr>
              <a:t>LTD</a:t>
            </a:r>
            <a:endParaRPr sz="1900">
              <a:latin typeface="Century Gothic"/>
              <a:cs typeface="Century Gothic"/>
            </a:endParaRPr>
          </a:p>
          <a:p>
            <a:pPr marL="812165" lvl="1" indent="-342265">
              <a:lnSpc>
                <a:spcPct val="100000"/>
              </a:lnSpc>
              <a:spcBef>
                <a:spcPts val="795"/>
              </a:spcBef>
              <a:buClr>
                <a:srgbClr val="88D0D4"/>
              </a:buClr>
              <a:buSzPct val="78947"/>
              <a:buFont typeface="Wingdings"/>
              <a:buChar char=""/>
              <a:tabLst>
                <a:tab pos="8121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Financial</a:t>
            </a:r>
            <a:r>
              <a:rPr sz="19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Consultant</a:t>
            </a:r>
            <a:endParaRPr sz="1900">
              <a:latin typeface="Century Gothic"/>
              <a:cs typeface="Century Gothic"/>
            </a:endParaRPr>
          </a:p>
          <a:p>
            <a:pPr marL="342265" marR="680720" indent="-342265" algn="r">
              <a:lnSpc>
                <a:spcPct val="100000"/>
              </a:lnSpc>
              <a:spcBef>
                <a:spcPts val="805"/>
              </a:spcBef>
              <a:buClr>
                <a:srgbClr val="88D0D4"/>
              </a:buClr>
              <a:buSzPct val="78947"/>
              <a:buFont typeface="Wingdings"/>
              <a:buChar char=""/>
              <a:tabLst>
                <a:tab pos="3422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Taylor,</a:t>
            </a:r>
            <a:r>
              <a:rPr sz="1900" spc="-7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Minnette,</a:t>
            </a:r>
            <a:r>
              <a:rPr sz="19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Schneider</a:t>
            </a:r>
            <a:r>
              <a:rPr sz="19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&amp;</a:t>
            </a:r>
            <a:r>
              <a:rPr sz="1900" spc="-11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Clutter</a:t>
            </a:r>
            <a:endParaRPr sz="1900">
              <a:latin typeface="Century Gothic"/>
              <a:cs typeface="Century Gothic"/>
            </a:endParaRPr>
          </a:p>
          <a:p>
            <a:pPr marL="286385" marR="730250" lvl="1" indent="-286385" algn="r">
              <a:lnSpc>
                <a:spcPct val="100000"/>
              </a:lnSpc>
              <a:spcBef>
                <a:spcPts val="800"/>
              </a:spcBef>
              <a:buClr>
                <a:srgbClr val="88D0D4"/>
              </a:buClr>
              <a:buSzPct val="79411"/>
              <a:buFont typeface="Wingdings"/>
              <a:buChar char=""/>
              <a:tabLst>
                <a:tab pos="286385" algn="l"/>
              </a:tabLst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Ongoing</a:t>
            </a:r>
            <a:r>
              <a:rPr sz="1700" spc="-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Legal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700" spc="-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General</a:t>
            </a:r>
            <a:r>
              <a:rPr sz="1700" spc="-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Advice</a:t>
            </a:r>
            <a:endParaRPr sz="1700">
              <a:latin typeface="Century Gothic"/>
              <a:cs typeface="Century Gothic"/>
            </a:endParaRPr>
          </a:p>
          <a:p>
            <a:pPr marL="354965" indent="-342265">
              <a:lnSpc>
                <a:spcPct val="100000"/>
              </a:lnSpc>
              <a:spcBef>
                <a:spcPts val="1095"/>
              </a:spcBef>
              <a:buClr>
                <a:srgbClr val="88D0D4"/>
              </a:buClr>
              <a:buSzPct val="78947"/>
              <a:buFont typeface="Wingdings"/>
              <a:buChar char=""/>
              <a:tabLst>
                <a:tab pos="354965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Ice</a:t>
            </a:r>
            <a:r>
              <a:rPr sz="19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Miller</a:t>
            </a:r>
            <a:r>
              <a:rPr sz="19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entury Gothic"/>
                <a:cs typeface="Century Gothic"/>
              </a:rPr>
              <a:t>LLP</a:t>
            </a:r>
            <a:endParaRPr sz="1900">
              <a:latin typeface="Century Gothic"/>
              <a:cs typeface="Century Gothic"/>
            </a:endParaRPr>
          </a:p>
          <a:p>
            <a:pPr marL="698500" marR="5080" lvl="1" indent="-228600">
              <a:lnSpc>
                <a:spcPct val="100000"/>
              </a:lnSpc>
              <a:spcBef>
                <a:spcPts val="1005"/>
              </a:spcBef>
              <a:buClr>
                <a:srgbClr val="88D0D4"/>
              </a:buClr>
              <a:buSzPct val="78947"/>
              <a:buFont typeface="Wingdings"/>
              <a:buChar char=""/>
              <a:tabLst>
                <a:tab pos="698500" algn="l"/>
              </a:tabLst>
            </a:pP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Legal</a:t>
            </a:r>
            <a:r>
              <a:rPr sz="1900" spc="-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Century Gothic"/>
                <a:cs typeface="Century Gothic"/>
              </a:rPr>
              <a:t>Advice</a:t>
            </a:r>
            <a:r>
              <a:rPr sz="19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regarding</a:t>
            </a:r>
            <a:r>
              <a:rPr sz="19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Bonds</a:t>
            </a:r>
            <a:r>
              <a:rPr sz="1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dirty="0">
                <a:solidFill>
                  <a:srgbClr val="FFFFFF"/>
                </a:solidFill>
                <a:latin typeface="Century Gothic"/>
                <a:cs typeface="Century Gothic"/>
              </a:rPr>
              <a:t>and</a:t>
            </a:r>
            <a:r>
              <a:rPr sz="19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Century Gothic"/>
                <a:cs typeface="Century Gothic"/>
              </a:rPr>
              <a:t>Ban </a:t>
            </a:r>
            <a:r>
              <a:rPr sz="1900" spc="-10" dirty="0">
                <a:solidFill>
                  <a:srgbClr val="FFFFFF"/>
                </a:solidFill>
                <a:latin typeface="Century Gothic"/>
                <a:cs typeface="Century Gothic"/>
              </a:rPr>
              <a:t>Resolutions</a:t>
            </a:r>
            <a:endParaRPr sz="1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26465" marR="5080" indent="-817244">
              <a:lnSpc>
                <a:spcPct val="100000"/>
              </a:lnSpc>
              <a:spcBef>
                <a:spcPts val="95"/>
              </a:spcBef>
            </a:pPr>
            <a:r>
              <a:rPr sz="2800" spc="-20" dirty="0"/>
              <a:t>ECONOMIC</a:t>
            </a:r>
            <a:r>
              <a:rPr sz="2800" spc="-125" dirty="0"/>
              <a:t> </a:t>
            </a:r>
            <a:r>
              <a:rPr sz="2800" spc="-30" dirty="0"/>
              <a:t>DEVELOPMENT</a:t>
            </a:r>
            <a:r>
              <a:rPr sz="2800" spc="-100" dirty="0"/>
              <a:t> </a:t>
            </a:r>
            <a:r>
              <a:rPr sz="2800" spc="-50" dirty="0"/>
              <a:t>&amp; </a:t>
            </a:r>
            <a:r>
              <a:rPr sz="2800" spc="-10" dirty="0"/>
              <a:t>COMMUNICATIONS</a:t>
            </a:r>
            <a:endParaRPr sz="2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indent="-342265">
              <a:lnSpc>
                <a:spcPct val="100000"/>
              </a:lnSpc>
              <a:spcBef>
                <a:spcPts val="100"/>
              </a:spcBef>
              <a:buClr>
                <a:srgbClr val="88D0D4"/>
              </a:buClr>
              <a:buSzPct val="80555"/>
              <a:buFont typeface="Wingdings"/>
              <a:buChar char=""/>
              <a:tabLst>
                <a:tab pos="360680" algn="l"/>
              </a:tabLst>
            </a:pPr>
            <a:r>
              <a:rPr dirty="0"/>
              <a:t>Identify</a:t>
            </a:r>
            <a:r>
              <a:rPr spc="-30" dirty="0"/>
              <a:t> </a:t>
            </a:r>
            <a:r>
              <a:rPr dirty="0"/>
              <a:t>and</a:t>
            </a:r>
            <a:r>
              <a:rPr spc="5" dirty="0"/>
              <a:t> </a:t>
            </a:r>
            <a:r>
              <a:rPr dirty="0"/>
              <a:t>coordinate</a:t>
            </a:r>
            <a:r>
              <a:rPr spc="-10" dirty="0"/>
              <a:t> resources</a:t>
            </a:r>
          </a:p>
          <a:p>
            <a:pPr marL="5715">
              <a:lnSpc>
                <a:spcPct val="100000"/>
              </a:lnSpc>
              <a:spcBef>
                <a:spcPts val="20"/>
              </a:spcBef>
              <a:buClr>
                <a:srgbClr val="88D0D4"/>
              </a:buClr>
              <a:buFont typeface="Wingdings"/>
              <a:buChar char=""/>
            </a:pPr>
            <a:endParaRPr sz="1900"/>
          </a:p>
          <a:p>
            <a:pPr marL="360680" indent="-342265">
              <a:lnSpc>
                <a:spcPct val="100000"/>
              </a:lnSpc>
              <a:buClr>
                <a:srgbClr val="88D0D4"/>
              </a:buClr>
              <a:buSzPct val="80555"/>
              <a:buFont typeface="Wingdings"/>
              <a:buChar char=""/>
              <a:tabLst>
                <a:tab pos="360680" algn="l"/>
              </a:tabLst>
            </a:pPr>
            <a:r>
              <a:rPr dirty="0"/>
              <a:t>Decide</a:t>
            </a:r>
            <a:r>
              <a:rPr spc="-35" dirty="0"/>
              <a:t> </a:t>
            </a:r>
            <a:r>
              <a:rPr dirty="0"/>
              <a:t>Priorities</a:t>
            </a:r>
            <a:r>
              <a:rPr spc="-35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update</a:t>
            </a:r>
            <a:r>
              <a:rPr spc="25" dirty="0"/>
              <a:t> </a:t>
            </a:r>
            <a:r>
              <a:rPr dirty="0"/>
              <a:t>as</a:t>
            </a:r>
            <a:r>
              <a:rPr spc="-10" dirty="0"/>
              <a:t> necessary</a:t>
            </a:r>
          </a:p>
          <a:p>
            <a:pPr marL="5715">
              <a:lnSpc>
                <a:spcPct val="100000"/>
              </a:lnSpc>
              <a:spcBef>
                <a:spcPts val="35"/>
              </a:spcBef>
              <a:buClr>
                <a:srgbClr val="88D0D4"/>
              </a:buClr>
              <a:buFont typeface="Wingdings"/>
              <a:buChar char=""/>
            </a:pPr>
            <a:endParaRPr sz="1900"/>
          </a:p>
          <a:p>
            <a:pPr marL="361315" marR="5080" indent="-343535">
              <a:lnSpc>
                <a:spcPct val="100000"/>
              </a:lnSpc>
              <a:buClr>
                <a:srgbClr val="88D0D4"/>
              </a:buClr>
              <a:buSzPct val="80555"/>
              <a:buFont typeface="Wingdings"/>
              <a:buChar char=""/>
              <a:tabLst>
                <a:tab pos="361315" algn="l"/>
              </a:tabLst>
            </a:pPr>
            <a:r>
              <a:rPr dirty="0"/>
              <a:t>Develop</a:t>
            </a:r>
            <a:r>
              <a:rPr spc="-60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Refine</a:t>
            </a:r>
            <a:r>
              <a:rPr spc="-1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dirty="0"/>
              <a:t>Capital</a:t>
            </a:r>
            <a:r>
              <a:rPr spc="-60" dirty="0"/>
              <a:t> </a:t>
            </a:r>
            <a:r>
              <a:rPr dirty="0"/>
              <a:t>Improvement</a:t>
            </a:r>
            <a:r>
              <a:rPr spc="-50" dirty="0"/>
              <a:t> </a:t>
            </a:r>
            <a:r>
              <a:rPr dirty="0"/>
              <a:t>Plan</a:t>
            </a:r>
            <a:r>
              <a:rPr spc="340" dirty="0"/>
              <a:t> </a:t>
            </a:r>
            <a:r>
              <a:rPr dirty="0"/>
              <a:t>that</a:t>
            </a:r>
            <a:r>
              <a:rPr spc="-15" dirty="0"/>
              <a:t> </a:t>
            </a:r>
            <a:r>
              <a:rPr dirty="0"/>
              <a:t>identifies</a:t>
            </a:r>
            <a:r>
              <a:rPr spc="-90" dirty="0"/>
              <a:t> </a:t>
            </a:r>
            <a:r>
              <a:rPr spc="-25" dirty="0"/>
              <a:t>the </a:t>
            </a:r>
            <a:r>
              <a:rPr dirty="0"/>
              <a:t>County’s</a:t>
            </a:r>
            <a:r>
              <a:rPr spc="-30" dirty="0"/>
              <a:t> </a:t>
            </a:r>
            <a:r>
              <a:rPr dirty="0"/>
              <a:t>infrastructure</a:t>
            </a:r>
            <a:r>
              <a:rPr spc="-20" dirty="0"/>
              <a:t> </a:t>
            </a:r>
            <a:r>
              <a:rPr dirty="0"/>
              <a:t>importance</a:t>
            </a:r>
            <a:r>
              <a:rPr spc="355" dirty="0"/>
              <a:t> </a:t>
            </a:r>
            <a:r>
              <a:rPr dirty="0"/>
              <a:t>within</a:t>
            </a:r>
            <a:r>
              <a:rPr spc="-35" dirty="0"/>
              <a:t> </a:t>
            </a:r>
            <a:r>
              <a:rPr dirty="0"/>
              <a:t>the</a:t>
            </a:r>
            <a:r>
              <a:rPr spc="-30" dirty="0"/>
              <a:t> </a:t>
            </a:r>
            <a:r>
              <a:rPr dirty="0"/>
              <a:t>TIF</a:t>
            </a:r>
            <a:r>
              <a:rPr spc="-95" dirty="0"/>
              <a:t> </a:t>
            </a:r>
            <a:r>
              <a:rPr spc="-10" dirty="0"/>
              <a:t>area.</a:t>
            </a:r>
          </a:p>
          <a:p>
            <a:pPr marL="5715">
              <a:lnSpc>
                <a:spcPct val="100000"/>
              </a:lnSpc>
              <a:spcBef>
                <a:spcPts val="35"/>
              </a:spcBef>
              <a:buClr>
                <a:srgbClr val="88D0D4"/>
              </a:buClr>
              <a:buFont typeface="Wingdings"/>
              <a:buChar char=""/>
            </a:pPr>
            <a:endParaRPr sz="1900"/>
          </a:p>
          <a:p>
            <a:pPr marL="360680" indent="-342265">
              <a:lnSpc>
                <a:spcPct val="100000"/>
              </a:lnSpc>
              <a:buClr>
                <a:srgbClr val="88D0D4"/>
              </a:buClr>
              <a:buSzPct val="80555"/>
              <a:buFont typeface="Wingdings"/>
              <a:buChar char=""/>
              <a:tabLst>
                <a:tab pos="360680" algn="l"/>
              </a:tabLst>
            </a:pPr>
            <a:r>
              <a:rPr dirty="0"/>
              <a:t>Communicate</a:t>
            </a:r>
            <a:r>
              <a:rPr spc="-30" dirty="0"/>
              <a:t> </a:t>
            </a:r>
            <a:r>
              <a:rPr dirty="0"/>
              <a:t>with</a:t>
            </a:r>
            <a:r>
              <a:rPr spc="15" dirty="0"/>
              <a:t> </a:t>
            </a:r>
            <a:r>
              <a:rPr dirty="0"/>
              <a:t>potential</a:t>
            </a:r>
            <a:r>
              <a:rPr spc="10" dirty="0"/>
              <a:t> </a:t>
            </a:r>
            <a:r>
              <a:rPr dirty="0"/>
              <a:t>Investors</a:t>
            </a:r>
            <a:r>
              <a:rPr spc="-30" dirty="0"/>
              <a:t> </a:t>
            </a:r>
            <a:r>
              <a:rPr dirty="0"/>
              <a:t>interested</a:t>
            </a:r>
            <a:r>
              <a:rPr spc="35" dirty="0"/>
              <a:t> </a:t>
            </a:r>
            <a:r>
              <a:rPr dirty="0"/>
              <a:t>in</a:t>
            </a:r>
            <a:r>
              <a:rPr spc="-40" dirty="0"/>
              <a:t> </a:t>
            </a:r>
            <a:r>
              <a:rPr dirty="0"/>
              <a:t>our</a:t>
            </a:r>
            <a:r>
              <a:rPr spc="-15" dirty="0"/>
              <a:t> </a:t>
            </a:r>
            <a:r>
              <a:rPr spc="-10" dirty="0"/>
              <a:t>community</a:t>
            </a:r>
          </a:p>
          <a:p>
            <a:pPr marL="5715">
              <a:lnSpc>
                <a:spcPct val="100000"/>
              </a:lnSpc>
              <a:spcBef>
                <a:spcPts val="50"/>
              </a:spcBef>
              <a:buClr>
                <a:srgbClr val="88D0D4"/>
              </a:buClr>
              <a:buFont typeface="Wingdings"/>
              <a:buChar char=""/>
            </a:pPr>
            <a:endParaRPr spc="-10" dirty="0"/>
          </a:p>
          <a:p>
            <a:pPr marL="360680" marR="463550" indent="-342900">
              <a:lnSpc>
                <a:spcPct val="100000"/>
              </a:lnSpc>
              <a:buFont typeface="Wingdings"/>
              <a:buChar char=""/>
              <a:tabLst>
                <a:tab pos="360680" algn="l"/>
                <a:tab pos="424815" algn="l"/>
                <a:tab pos="1578610" algn="l"/>
              </a:tabLst>
            </a:pPr>
            <a:r>
              <a:rPr sz="1450" dirty="0">
                <a:solidFill>
                  <a:srgbClr val="88D0D4"/>
                </a:solidFill>
                <a:latin typeface="Times New Roman"/>
                <a:cs typeface="Times New Roman"/>
              </a:rPr>
              <a:t>	</a:t>
            </a:r>
            <a:r>
              <a:rPr spc="-10" dirty="0"/>
              <a:t>Continue</a:t>
            </a:r>
            <a:r>
              <a:rPr dirty="0"/>
              <a:t>	marketing</a:t>
            </a:r>
            <a:r>
              <a:rPr spc="385" dirty="0"/>
              <a:t> </a:t>
            </a:r>
            <a:r>
              <a:rPr dirty="0"/>
              <a:t>Montgomery</a:t>
            </a:r>
            <a:r>
              <a:rPr spc="-60" dirty="0"/>
              <a:t> </a:t>
            </a:r>
            <a:r>
              <a:rPr dirty="0"/>
              <a:t>County</a:t>
            </a:r>
            <a:r>
              <a:rPr spc="-20" dirty="0"/>
              <a:t> </a:t>
            </a: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direction</a:t>
            </a:r>
            <a:r>
              <a:rPr spc="-60" dirty="0"/>
              <a:t> </a:t>
            </a:r>
            <a:r>
              <a:rPr spc="-25" dirty="0"/>
              <a:t>to </a:t>
            </a:r>
            <a:r>
              <a:rPr dirty="0"/>
              <a:t>residential</a:t>
            </a:r>
            <a:r>
              <a:rPr spc="-6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35" dirty="0"/>
              <a:t>non-</a:t>
            </a:r>
            <a:r>
              <a:rPr dirty="0"/>
              <a:t>residential</a:t>
            </a:r>
            <a:r>
              <a:rPr spc="-40" dirty="0"/>
              <a:t> </a:t>
            </a:r>
            <a:r>
              <a:rPr dirty="0"/>
              <a:t>developers</a:t>
            </a:r>
            <a:r>
              <a:rPr spc="-40" dirty="0"/>
              <a:t> </a:t>
            </a:r>
            <a:r>
              <a:rPr dirty="0"/>
              <a:t>and</a:t>
            </a:r>
            <a:r>
              <a:rPr spc="-60" dirty="0"/>
              <a:t> </a:t>
            </a:r>
            <a:r>
              <a:rPr spc="-10" dirty="0"/>
              <a:t>be</a:t>
            </a:r>
            <a:r>
              <a:rPr spc="-95" dirty="0"/>
              <a:t> </a:t>
            </a:r>
            <a:r>
              <a:rPr spc="-50" dirty="0"/>
              <a:t>ready</a:t>
            </a:r>
            <a:r>
              <a:rPr spc="-75" dirty="0"/>
              <a:t> </a:t>
            </a:r>
            <a:r>
              <a:rPr spc="-30" dirty="0"/>
              <a:t>to</a:t>
            </a:r>
            <a:r>
              <a:rPr spc="-90" dirty="0"/>
              <a:t> </a:t>
            </a:r>
            <a:r>
              <a:rPr spc="-20" dirty="0"/>
              <a:t>take </a:t>
            </a:r>
            <a:r>
              <a:rPr spc="-25" dirty="0"/>
              <a:t>advantage</a:t>
            </a:r>
            <a:r>
              <a:rPr spc="-45" dirty="0"/>
              <a:t>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opportunities</a:t>
            </a:r>
            <a:endParaRPr sz="1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793996"/>
            <a:ext cx="5860415" cy="909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TEMPUR/SEALY</a:t>
            </a:r>
            <a:r>
              <a:rPr sz="2900" spc="-7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$200</a:t>
            </a:r>
            <a:r>
              <a:rPr sz="2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MILLION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INVESTMENT</a:t>
            </a:r>
            <a:r>
              <a:rPr sz="2900" spc="-5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2900" spc="-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2900" spc="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COMMUNITY</a:t>
            </a:r>
            <a:endParaRPr sz="29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533400"/>
            <a:ext cx="5021579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1066800"/>
            <a:ext cx="6385547" cy="376732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2887" y="4573015"/>
            <a:ext cx="575119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2740">
              <a:lnSpc>
                <a:spcPct val="100000"/>
              </a:lnSpc>
              <a:spcBef>
                <a:spcPts val="100"/>
              </a:spcBef>
            </a:pP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TEMPUR</a:t>
            </a:r>
            <a:r>
              <a:rPr sz="2900" spc="-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SEALY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GROUND</a:t>
            </a:r>
            <a:r>
              <a:rPr sz="2900" spc="-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BREAKING</a:t>
            </a:r>
            <a:r>
              <a:rPr sz="29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CEREMONY</a:t>
            </a:r>
            <a:endParaRPr sz="2900">
              <a:latin typeface="Century Gothic"/>
              <a:cs typeface="Century Gothic"/>
            </a:endParaRPr>
          </a:p>
          <a:p>
            <a:pPr marL="2540" algn="ctr">
              <a:lnSpc>
                <a:spcPts val="3479"/>
              </a:lnSpc>
            </a:pP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October</a:t>
            </a:r>
            <a:r>
              <a:rPr sz="2900" spc="-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dirty="0">
                <a:solidFill>
                  <a:srgbClr val="FFFFFF"/>
                </a:solidFill>
                <a:latin typeface="Century Gothic"/>
                <a:cs typeface="Century Gothic"/>
              </a:rPr>
              <a:t>7,</a:t>
            </a:r>
            <a:r>
              <a:rPr sz="2900" spc="-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900" spc="-20" dirty="0">
                <a:solidFill>
                  <a:srgbClr val="FFFFFF"/>
                </a:solidFill>
                <a:latin typeface="Century Gothic"/>
                <a:cs typeface="Century Gothic"/>
              </a:rPr>
              <a:t>2021</a:t>
            </a:r>
            <a:endParaRPr sz="2900">
              <a:latin typeface="Century Gothic"/>
              <a:cs typeface="Century Gothic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9972" y="533400"/>
            <a:ext cx="5021579" cy="37673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1428</Words>
  <Application>Microsoft Office PowerPoint</Application>
  <PresentationFormat>On-screen Show (4:3)</PresentationFormat>
  <Paragraphs>131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Office Theme</vt:lpstr>
      <vt:lpstr>Slice</vt:lpstr>
      <vt:lpstr>MONTGOMERY COUNTY REDEVELOPMENT COMMISSION ANNUAL MEETING</vt:lpstr>
      <vt:lpstr>AGENDA</vt:lpstr>
      <vt:lpstr>WHAT IS THE RDC?</vt:lpstr>
      <vt:lpstr>WHO IS THE RDC?</vt:lpstr>
      <vt:lpstr>CONSULTANTS</vt:lpstr>
      <vt:lpstr>ECONOMIC DEVELOPMENT &amp; COMMUNICATIONS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 Nucor Steel Sheet Mill Plant –</vt:lpstr>
      <vt:lpstr> New facility to be located adjacent to existing Nucor Sheet Mill</vt:lpstr>
      <vt:lpstr>PowerPoint Presentation</vt:lpstr>
      <vt:lpstr>PowerPoint Presentation</vt:lpstr>
      <vt:lpstr>INAW WATER LINE EXTENSION</vt:lpstr>
      <vt:lpstr>COMFORT DRIVE RECONSTRUCTION</vt:lpstr>
      <vt:lpstr>SANITARY SEWER EXTENSION</vt:lpstr>
      <vt:lpstr>NON-TIF FUNDED RESIDENTIAL DEVELOPMENT</vt:lpstr>
      <vt:lpstr>PURPLE HEART PARKWAY EXPANSION</vt:lpstr>
      <vt:lpstr>FUTURE INVESTMENTS</vt:lpstr>
      <vt:lpstr>PowerPoint Presentation</vt:lpstr>
      <vt:lpstr> Overpass will eliminate the at grade crossing with US 136 and facilitate additional economic development in the Nucor Road area.</vt:lpstr>
      <vt:lpstr>COMFORT DRIVE/NUCOR ROAD INFRASTRUCTURE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WRAP-UP Ron Dickerson Redevelopment Commission Board President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Morphew</dc:creator>
  <cp:lastModifiedBy>Dossett, Lori</cp:lastModifiedBy>
  <cp:revision>2</cp:revision>
  <cp:lastPrinted>2023-11-08T21:15:09Z</cp:lastPrinted>
  <dcterms:created xsi:type="dcterms:W3CDTF">2023-11-08T18:26:43Z</dcterms:created>
  <dcterms:modified xsi:type="dcterms:W3CDTF">2023-11-08T21:15:51Z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2023-11-03T00:00:00Z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2023-11-08T00:00:00Z</vt:filetime>
  </property>
  <property fmtid="{D5CDD505-2E9C-101B-9397-08002B2CF9AE}" pid="5" name="Producer">
    <vt:lpwstr>Adobe PDF Library 21.7.131</vt:lpwstr>
  </property>
</Properties>
</file>